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316" r:id="rId3"/>
    <p:sldId id="261" r:id="rId4"/>
    <p:sldId id="262" r:id="rId5"/>
    <p:sldId id="331" r:id="rId6"/>
    <p:sldId id="319" r:id="rId7"/>
    <p:sldId id="337" r:id="rId8"/>
    <p:sldId id="343" r:id="rId9"/>
    <p:sldId id="332" r:id="rId10"/>
    <p:sldId id="335" r:id="rId11"/>
    <p:sldId id="338" r:id="rId12"/>
    <p:sldId id="339" r:id="rId13"/>
    <p:sldId id="340" r:id="rId14"/>
    <p:sldId id="341" r:id="rId15"/>
    <p:sldId id="328" r:id="rId16"/>
    <p:sldId id="334" r:id="rId17"/>
    <p:sldId id="344" r:id="rId18"/>
    <p:sldId id="345" r:id="rId19"/>
    <p:sldId id="336" r:id="rId20"/>
    <p:sldId id="329" r:id="rId2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varScale="1">
        <p:scale>
          <a:sx n="68" d="100"/>
          <a:sy n="68" d="100"/>
        </p:scale>
        <p:origin x="90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11-10-2023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11-10-2023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11-10-2023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courses.lumenlearning.com/marketing-spring2016/chapter/reading-retail-strategy/"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nosoloeconomia.com/fase-de-madurez-de-un-producto/"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fotecarios.com/comunicacion-para-que-para-todo/"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es-es/foto/manos-libros-notas-apilar-4778403/"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elrincondelingeniero.com/grado-de-hiperestatismo/cara-duda-hombre/"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5001823" y="2081509"/>
            <a:ext cx="6796426" cy="3970318"/>
          </a:xfrm>
          <a:prstGeom prst="rect">
            <a:avLst/>
          </a:prstGeom>
          <a:noFill/>
        </p:spPr>
        <p:txBody>
          <a:bodyPr wrap="square">
            <a:spAutoFit/>
          </a:bodyPr>
          <a:lstStyle/>
          <a:p>
            <a:pPr marL="342900" indent="-342900">
              <a:buFont typeface="Arial" panose="020B0604020202020204" pitchFamily="34" charset="0"/>
              <a:buChar char="•"/>
            </a:pPr>
            <a:r>
              <a:rPr lang="es-ES" dirty="0">
                <a:solidFill>
                  <a:srgbClr val="374151"/>
                </a:solidFill>
              </a:rPr>
              <a:t>Producto es lo que nuestro servicio o artículo involucra, desde branding hasta características de producción. De dónde viene y cómo está hecho.</a:t>
            </a:r>
          </a:p>
          <a:p>
            <a:pPr marL="342900" indent="-342900">
              <a:buFont typeface="Arial" panose="020B0604020202020204" pitchFamily="34" charset="0"/>
              <a:buChar char="•"/>
            </a:pPr>
            <a:r>
              <a:rPr lang="es-ES" dirty="0">
                <a:solidFill>
                  <a:srgbClr val="374151"/>
                </a:solidFill>
              </a:rPr>
              <a:t>Precio es todo lo relacionado a cuánto debe pagar el consumidor o cliente por un producto o servicio.</a:t>
            </a:r>
          </a:p>
          <a:p>
            <a:pPr marL="342900" indent="-342900">
              <a:buFont typeface="Arial" panose="020B0604020202020204" pitchFamily="34" charset="0"/>
              <a:buChar char="•"/>
            </a:pPr>
            <a:r>
              <a:rPr lang="es-ES" dirty="0">
                <a:solidFill>
                  <a:srgbClr val="374151"/>
                </a:solidFill>
              </a:rPr>
              <a:t>Plaza es la definición de donde estará disponible nuestro producto o servicio. Relacionado a distribución y puntos de venta geográficos o canales de ventas.</a:t>
            </a:r>
          </a:p>
          <a:p>
            <a:pPr marL="342900" indent="-342900">
              <a:buFont typeface="Arial" panose="020B0604020202020204" pitchFamily="34" charset="0"/>
              <a:buChar char="•"/>
            </a:pPr>
            <a:r>
              <a:rPr lang="es-ES" dirty="0">
                <a:solidFill>
                  <a:srgbClr val="374151"/>
                </a:solidFill>
              </a:rPr>
              <a:t>Promoción vendría a ser todo lo relacionado a promover nuestros productos. Comunicar y expresar pública, masiva, directa o indirectamente</a:t>
            </a:r>
          </a:p>
          <a:p>
            <a:pPr marL="342900" indent="-342900">
              <a:buFont typeface="Arial" panose="020B0604020202020204" pitchFamily="34" charset="0"/>
              <a:buChar char="•"/>
            </a:pPr>
            <a:r>
              <a:rPr lang="es-ES" dirty="0">
                <a:solidFill>
                  <a:srgbClr val="374151"/>
                </a:solidFill>
              </a:rPr>
              <a:t>Persona, definiéndola como la organización del público según sus rasgos demográficos, económicos y preferencias de consumo. Nuestro posible cliente.</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pic>
        <p:nvPicPr>
          <p:cNvPr id="5" name="Imagen 4" descr="Forma&#10;&#10;Descripción generada automáticamente">
            <a:extLst>
              <a:ext uri="{FF2B5EF4-FFF2-40B4-BE49-F238E27FC236}">
                <a16:creationId xmlns:a16="http://schemas.microsoft.com/office/drawing/2014/main" id="{F52AA521-531C-D5CC-B8D9-A5BDF4D6D8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9750" y="1737643"/>
            <a:ext cx="4878389" cy="4497605"/>
          </a:xfrm>
          <a:prstGeom prst="rect">
            <a:avLst/>
          </a:prstGeom>
        </p:spPr>
      </p:pic>
      <p:sp>
        <p:nvSpPr>
          <p:cNvPr id="6" name="CuadroTexto 5">
            <a:extLst>
              <a:ext uri="{FF2B5EF4-FFF2-40B4-BE49-F238E27FC236}">
                <a16:creationId xmlns:a16="http://schemas.microsoft.com/office/drawing/2014/main" id="{D6A73EFE-D352-3DE4-83AB-CC0CBC8F8690}"/>
              </a:ext>
            </a:extLst>
          </p:cNvPr>
          <p:cNvSpPr txBox="1"/>
          <p:nvPr/>
        </p:nvSpPr>
        <p:spPr>
          <a:xfrm>
            <a:off x="378563" y="5980711"/>
            <a:ext cx="4878381" cy="230832"/>
          </a:xfrm>
          <a:prstGeom prst="rect">
            <a:avLst/>
          </a:prstGeom>
          <a:noFill/>
        </p:spPr>
        <p:txBody>
          <a:bodyPr wrap="square" rtlCol="0">
            <a:spAutoFit/>
          </a:bodyPr>
          <a:lstStyle/>
          <a:p>
            <a:r>
              <a:rPr lang="es-CL" sz="900" dirty="0">
                <a:hlinkClick r:id="rId3" tooltip="https://courses.lumenlearning.com/marketing-spring2016/chapter/reading-retail-strategy/"/>
              </a:rPr>
              <a:t>Esta foto</a:t>
            </a:r>
            <a:r>
              <a:rPr lang="es-CL" sz="900" dirty="0"/>
              <a:t> de Autor desconocido está bajo licencia </a:t>
            </a:r>
            <a:r>
              <a:rPr lang="es-CL" sz="900" dirty="0">
                <a:hlinkClick r:id="rId4" tooltip="https://creativecommons.org/licenses/by/3.0/"/>
              </a:rPr>
              <a:t>CC BY</a:t>
            </a:r>
            <a:endParaRPr lang="es-CL" sz="900" dirty="0"/>
          </a:p>
        </p:txBody>
      </p:sp>
    </p:spTree>
    <p:extLst>
      <p:ext uri="{BB962C8B-B14F-4D97-AF65-F5344CB8AC3E}">
        <p14:creationId xmlns:p14="http://schemas.microsoft.com/office/powerpoint/2010/main" val="217292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105353" y="2356716"/>
            <a:ext cx="6796426" cy="2862322"/>
          </a:xfrm>
          <a:prstGeom prst="rect">
            <a:avLst/>
          </a:prstGeom>
          <a:noFill/>
        </p:spPr>
        <p:txBody>
          <a:bodyPr wrap="square">
            <a:spAutoFit/>
          </a:bodyPr>
          <a:lstStyle/>
          <a:p>
            <a:r>
              <a:rPr lang="es-ES" sz="2000" dirty="0">
                <a:solidFill>
                  <a:srgbClr val="374151"/>
                </a:solidFill>
              </a:rPr>
              <a:t>Imaginemos que somos dueños de una tienda de confección de prendas para hombres y mujeres en Coronel. Estas confecciones son de calidad, construidos con muy buenas materias primas. </a:t>
            </a:r>
          </a:p>
          <a:p>
            <a:endParaRPr lang="es-ES" sz="2000" dirty="0">
              <a:solidFill>
                <a:srgbClr val="374151"/>
              </a:solidFill>
            </a:endParaRPr>
          </a:p>
          <a:p>
            <a:r>
              <a:rPr lang="es-ES" sz="2000" dirty="0">
                <a:solidFill>
                  <a:srgbClr val="374151"/>
                </a:solidFill>
              </a:rPr>
              <a:t>De momento ofrecemos nuestros productos por Instagram, tenemos un perfil en Mercado Libre y estamos negociando con otros talleres de confección de barrio. Nuestro despacho en la VIII región lo hacemos directamente y a todo el resto de Chile a través de correos.</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Tree>
    <p:extLst>
      <p:ext uri="{BB962C8B-B14F-4D97-AF65-F5344CB8AC3E}">
        <p14:creationId xmlns:p14="http://schemas.microsoft.com/office/powerpoint/2010/main" val="25927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3332996" y="2219216"/>
            <a:ext cx="5651206" cy="1477328"/>
          </a:xfrm>
          <a:prstGeom prst="rect">
            <a:avLst/>
          </a:prstGeom>
          <a:noFill/>
        </p:spPr>
        <p:txBody>
          <a:bodyPr wrap="square">
            <a:spAutoFit/>
          </a:bodyPr>
          <a:lstStyle/>
          <a:p>
            <a:r>
              <a:rPr lang="es-ES" b="1" i="0" dirty="0">
                <a:solidFill>
                  <a:srgbClr val="374151"/>
                </a:solidFill>
                <a:effectLst/>
              </a:rPr>
              <a:t>Preguntas para la primera P</a:t>
            </a:r>
          </a:p>
          <a:p>
            <a:r>
              <a:rPr lang="es-ES" b="0" i="0" dirty="0">
                <a:solidFill>
                  <a:srgbClr val="374151"/>
                </a:solidFill>
                <a:effectLst/>
              </a:rPr>
              <a:t>¿Qué hace nuestro producto o servicio diferente al resto?</a:t>
            </a:r>
          </a:p>
          <a:p>
            <a:r>
              <a:rPr lang="es-ES" b="0" i="0" dirty="0">
                <a:solidFill>
                  <a:srgbClr val="374151"/>
                </a:solidFill>
                <a:effectLst/>
              </a:rPr>
              <a:t>¿Qué lo hace único o mejor?</a:t>
            </a:r>
          </a:p>
          <a:p>
            <a:r>
              <a:rPr lang="es-ES" b="0" i="0" dirty="0">
                <a:solidFill>
                  <a:srgbClr val="374151"/>
                </a:solidFill>
                <a:effectLst/>
              </a:rPr>
              <a:t>¿Por qué la gente lo preferiría en lugar de al resto?</a:t>
            </a:r>
          </a:p>
          <a:p>
            <a:r>
              <a:rPr lang="es-ES" b="0" i="0" dirty="0">
                <a:solidFill>
                  <a:srgbClr val="374151"/>
                </a:solidFill>
                <a:effectLst/>
              </a:rPr>
              <a:t>¿Qué beneficios o valor agregado entrega?</a:t>
            </a:r>
            <a:r>
              <a:rPr lang="es-ES" dirty="0">
                <a:solidFill>
                  <a:srgbClr val="374151"/>
                </a:solidFill>
              </a:rPr>
              <a:t> </a:t>
            </a: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
        <p:nvSpPr>
          <p:cNvPr id="3" name="CuadroTexto 2">
            <a:extLst>
              <a:ext uri="{FF2B5EF4-FFF2-40B4-BE49-F238E27FC236}">
                <a16:creationId xmlns:a16="http://schemas.microsoft.com/office/drawing/2014/main" id="{E74F2A79-705D-B071-3095-1D6CC627F27B}"/>
              </a:ext>
            </a:extLst>
          </p:cNvPr>
          <p:cNvSpPr txBox="1"/>
          <p:nvPr/>
        </p:nvSpPr>
        <p:spPr>
          <a:xfrm>
            <a:off x="5767982" y="4178117"/>
            <a:ext cx="5651206" cy="1477328"/>
          </a:xfrm>
          <a:prstGeom prst="rect">
            <a:avLst/>
          </a:prstGeom>
          <a:noFill/>
        </p:spPr>
        <p:txBody>
          <a:bodyPr wrap="square">
            <a:spAutoFit/>
          </a:bodyPr>
          <a:lstStyle/>
          <a:p>
            <a:r>
              <a:rPr lang="es-ES" b="1" i="0" dirty="0">
                <a:solidFill>
                  <a:srgbClr val="374151"/>
                </a:solidFill>
                <a:effectLst/>
              </a:rPr>
              <a:t>Preguntas para la segunda P</a:t>
            </a:r>
          </a:p>
          <a:p>
            <a:r>
              <a:rPr lang="es-ES" b="0" i="0" dirty="0">
                <a:solidFill>
                  <a:srgbClr val="374151"/>
                </a:solidFill>
                <a:effectLst/>
              </a:rPr>
              <a:t>¿Qué nos debemos preguntar sobre nuestro negocio?</a:t>
            </a:r>
          </a:p>
          <a:p>
            <a:r>
              <a:rPr lang="es-ES" b="0" i="0" dirty="0">
                <a:solidFill>
                  <a:srgbClr val="374151"/>
                </a:solidFill>
                <a:effectLst/>
              </a:rPr>
              <a:t>¿Cuánto pagaría nuestro cliente por el producto?</a:t>
            </a:r>
          </a:p>
          <a:p>
            <a:r>
              <a:rPr lang="es-ES" b="0" i="0" dirty="0">
                <a:solidFill>
                  <a:srgbClr val="374151"/>
                </a:solidFill>
                <a:effectLst/>
              </a:rPr>
              <a:t>¿Cuánto ganamos con nuestro producto?</a:t>
            </a:r>
          </a:p>
          <a:p>
            <a:r>
              <a:rPr lang="es-ES" b="0" i="0" dirty="0">
                <a:solidFill>
                  <a:srgbClr val="374151"/>
                </a:solidFill>
                <a:effectLst/>
              </a:rPr>
              <a:t>¿Cuál es el precio del mercado?</a:t>
            </a:r>
            <a:endParaRPr lang="es-ES" dirty="0">
              <a:solidFill>
                <a:srgbClr val="374151"/>
              </a:solidFill>
            </a:endParaRPr>
          </a:p>
        </p:txBody>
      </p:sp>
      <p:pic>
        <p:nvPicPr>
          <p:cNvPr id="7" name="Imagen 6" descr="Texto&#10;&#10;Descripción generada automáticamente">
            <a:extLst>
              <a:ext uri="{FF2B5EF4-FFF2-40B4-BE49-F238E27FC236}">
                <a16:creationId xmlns:a16="http://schemas.microsoft.com/office/drawing/2014/main" id="{9130BAB6-00C6-2430-0735-A78E285F1C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52850" y="4178117"/>
            <a:ext cx="1759443" cy="1759443"/>
          </a:xfrm>
          <a:prstGeom prst="rect">
            <a:avLst/>
          </a:prstGeom>
        </p:spPr>
      </p:pic>
      <p:sp>
        <p:nvSpPr>
          <p:cNvPr id="8" name="CuadroTexto 7">
            <a:extLst>
              <a:ext uri="{FF2B5EF4-FFF2-40B4-BE49-F238E27FC236}">
                <a16:creationId xmlns:a16="http://schemas.microsoft.com/office/drawing/2014/main" id="{7B0522CA-0E44-D956-6F39-B2E70B109A57}"/>
              </a:ext>
            </a:extLst>
          </p:cNvPr>
          <p:cNvSpPr txBox="1"/>
          <p:nvPr/>
        </p:nvSpPr>
        <p:spPr>
          <a:xfrm>
            <a:off x="3752850" y="6079485"/>
            <a:ext cx="1759442" cy="369332"/>
          </a:xfrm>
          <a:prstGeom prst="rect">
            <a:avLst/>
          </a:prstGeom>
          <a:noFill/>
        </p:spPr>
        <p:txBody>
          <a:bodyPr wrap="square" rtlCol="0">
            <a:spAutoFit/>
          </a:bodyPr>
          <a:lstStyle/>
          <a:p>
            <a:r>
              <a:rPr lang="es-CL" sz="900" dirty="0">
                <a:hlinkClick r:id="rId3" tooltip="https://nosoloeconomia.com/fase-de-madurez-de-un-producto/"/>
              </a:rPr>
              <a:t>Esta foto</a:t>
            </a:r>
            <a:r>
              <a:rPr lang="es-CL" sz="900" dirty="0"/>
              <a:t> de Autor desconocido está bajo licencia </a:t>
            </a:r>
            <a:r>
              <a:rPr lang="es-CL" sz="900" dirty="0">
                <a:hlinkClick r:id="rId4" tooltip="https://creativecommons.org/licenses/by-nc/3.0/"/>
              </a:rPr>
              <a:t>CC BY-NC</a:t>
            </a:r>
            <a:endParaRPr lang="es-CL" sz="900" dirty="0"/>
          </a:p>
        </p:txBody>
      </p:sp>
    </p:spTree>
    <p:extLst>
      <p:ext uri="{BB962C8B-B14F-4D97-AF65-F5344CB8AC3E}">
        <p14:creationId xmlns:p14="http://schemas.microsoft.com/office/powerpoint/2010/main" val="243443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Un dibujo de un perro&#10;&#10;Descripción generada automáticamente con confianza media">
            <a:extLst>
              <a:ext uri="{FF2B5EF4-FFF2-40B4-BE49-F238E27FC236}">
                <a16:creationId xmlns:a16="http://schemas.microsoft.com/office/drawing/2014/main" id="{A64A6EFD-E5C4-DAF3-F263-DC55E480C14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29732" y="3038704"/>
            <a:ext cx="2490165" cy="1867624"/>
          </a:xfrm>
          <a:prstGeom prst="rect">
            <a:avLst/>
          </a:prstGeom>
        </p:spPr>
      </p:pic>
      <p:sp>
        <p:nvSpPr>
          <p:cNvPr id="8" name="CuadroTexto 7">
            <a:extLst>
              <a:ext uri="{FF2B5EF4-FFF2-40B4-BE49-F238E27FC236}">
                <a16:creationId xmlns:a16="http://schemas.microsoft.com/office/drawing/2014/main" id="{A64FADEC-108F-1ED7-56B4-5017F4C65915}"/>
              </a:ext>
            </a:extLst>
          </p:cNvPr>
          <p:cNvSpPr txBox="1"/>
          <p:nvPr/>
        </p:nvSpPr>
        <p:spPr>
          <a:xfrm>
            <a:off x="3029727" y="4682695"/>
            <a:ext cx="2490170" cy="369332"/>
          </a:xfrm>
          <a:prstGeom prst="rect">
            <a:avLst/>
          </a:prstGeom>
          <a:noFill/>
        </p:spPr>
        <p:txBody>
          <a:bodyPr wrap="square" rtlCol="0">
            <a:spAutoFit/>
          </a:bodyPr>
          <a:lstStyle/>
          <a:p>
            <a:r>
              <a:rPr lang="es-CL" sz="900" dirty="0">
                <a:hlinkClick r:id="rId3" tooltip="http://www.infotecarios.com/comunicacion-para-que-para-todo/"/>
              </a:rPr>
              <a:t>Esta foto</a:t>
            </a:r>
            <a:r>
              <a:rPr lang="es-CL" sz="900" dirty="0"/>
              <a:t> de Autor desconocido está bajo licencia </a:t>
            </a:r>
            <a:r>
              <a:rPr lang="es-CL" sz="900" dirty="0">
                <a:hlinkClick r:id="rId4" tooltip="https://creativecommons.org/licenses/by-sa/3.0/"/>
              </a:rPr>
              <a:t>CC BY-SA</a:t>
            </a:r>
            <a:endParaRPr lang="es-CL" sz="900" dirty="0"/>
          </a:p>
        </p:txBody>
      </p:sp>
      <p:sp>
        <p:nvSpPr>
          <p:cNvPr id="4" name="CuadroTexto 3">
            <a:extLst>
              <a:ext uri="{FF2B5EF4-FFF2-40B4-BE49-F238E27FC236}">
                <a16:creationId xmlns:a16="http://schemas.microsoft.com/office/drawing/2014/main" id="{3F682A22-AC13-D120-15ED-6888AAA04886}"/>
              </a:ext>
            </a:extLst>
          </p:cNvPr>
          <p:cNvSpPr txBox="1"/>
          <p:nvPr/>
        </p:nvSpPr>
        <p:spPr>
          <a:xfrm>
            <a:off x="1859360" y="1674674"/>
            <a:ext cx="9699366" cy="1477328"/>
          </a:xfrm>
          <a:prstGeom prst="rect">
            <a:avLst/>
          </a:prstGeom>
          <a:noFill/>
        </p:spPr>
        <p:txBody>
          <a:bodyPr wrap="square">
            <a:spAutoFit/>
          </a:bodyPr>
          <a:lstStyle/>
          <a:p>
            <a:r>
              <a:rPr lang="es-ES" b="1" i="0" dirty="0">
                <a:solidFill>
                  <a:srgbClr val="374151"/>
                </a:solidFill>
                <a:effectLst/>
              </a:rPr>
              <a:t>Preguntas para la tercera P</a:t>
            </a:r>
          </a:p>
          <a:p>
            <a:r>
              <a:rPr lang="es-ES" b="0" i="0" dirty="0">
                <a:solidFill>
                  <a:srgbClr val="374151"/>
                </a:solidFill>
                <a:effectLst/>
              </a:rPr>
              <a:t>¿Cómo puedo hacer más fácil el trabajo al cliente en encontrarme o de acceder a</a:t>
            </a:r>
          </a:p>
          <a:p>
            <a:r>
              <a:rPr lang="es-ES" b="0" i="0" dirty="0">
                <a:solidFill>
                  <a:srgbClr val="374151"/>
                </a:solidFill>
                <a:effectLst/>
              </a:rPr>
              <a:t>mi producto? ¿Se usarán distribuidores o venta directa?</a:t>
            </a:r>
          </a:p>
          <a:p>
            <a:r>
              <a:rPr lang="es-ES" b="0" i="0" dirty="0">
                <a:solidFill>
                  <a:srgbClr val="374151"/>
                </a:solidFill>
                <a:effectLst/>
              </a:rPr>
              <a:t>¿Tendremos locales físicos, digital, ambos?</a:t>
            </a:r>
          </a:p>
          <a:p>
            <a:r>
              <a:rPr lang="es-ES" b="0" i="0" dirty="0">
                <a:solidFill>
                  <a:srgbClr val="374151"/>
                </a:solidFill>
                <a:effectLst/>
              </a:rPr>
              <a:t>¿Qué canales digitales tendré disponible? ¿Redes sociales? ¿Tienda online? ¿Marketplace?</a:t>
            </a:r>
            <a:endParaRPr lang="es-ES" dirty="0">
              <a:solidFill>
                <a:srgbClr val="374151"/>
              </a:solidFill>
            </a:endParaRP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508090"/>
            <a:ext cx="9353549" cy="1015663"/>
          </a:xfrm>
          <a:prstGeom prst="rect">
            <a:avLst/>
          </a:prstGeom>
          <a:noFill/>
        </p:spPr>
        <p:txBody>
          <a:bodyPr wrap="square" rtlCol="0">
            <a:spAutoFit/>
          </a:bodyPr>
          <a:lstStyle/>
          <a:p>
            <a:r>
              <a:rPr lang="es-MX" sz="2400" b="1" dirty="0" err="1">
                <a:solidFill>
                  <a:srgbClr val="374151"/>
                </a:solidFill>
              </a:rPr>
              <a:t>Mix</a:t>
            </a:r>
            <a:r>
              <a:rPr lang="es-MX" sz="2400" b="1" dirty="0">
                <a:solidFill>
                  <a:srgbClr val="374151"/>
                </a:solidFill>
              </a:rPr>
              <a:t> (5P)</a:t>
            </a:r>
          </a:p>
          <a:p>
            <a:r>
              <a:rPr lang="es-MX" sz="3600" b="1" dirty="0">
                <a:solidFill>
                  <a:srgbClr val="374151"/>
                </a:solidFill>
              </a:rPr>
              <a:t>del Marketing Digital</a:t>
            </a:r>
            <a:endParaRPr lang="es-CL" sz="3600" b="1" dirty="0">
              <a:solidFill>
                <a:srgbClr val="374151"/>
              </a:solidFill>
            </a:endParaRPr>
          </a:p>
        </p:txBody>
      </p:sp>
      <p:sp>
        <p:nvSpPr>
          <p:cNvPr id="3" name="CuadroTexto 2">
            <a:extLst>
              <a:ext uri="{FF2B5EF4-FFF2-40B4-BE49-F238E27FC236}">
                <a16:creationId xmlns:a16="http://schemas.microsoft.com/office/drawing/2014/main" id="{E74F2A79-705D-B071-3095-1D6CC627F27B}"/>
              </a:ext>
            </a:extLst>
          </p:cNvPr>
          <p:cNvSpPr txBox="1"/>
          <p:nvPr/>
        </p:nvSpPr>
        <p:spPr>
          <a:xfrm>
            <a:off x="5519897" y="3429000"/>
            <a:ext cx="6951216" cy="1477328"/>
          </a:xfrm>
          <a:prstGeom prst="rect">
            <a:avLst/>
          </a:prstGeom>
          <a:noFill/>
        </p:spPr>
        <p:txBody>
          <a:bodyPr wrap="square">
            <a:spAutoFit/>
          </a:bodyPr>
          <a:lstStyle/>
          <a:p>
            <a:r>
              <a:rPr lang="es-ES" b="1" i="0" dirty="0">
                <a:solidFill>
                  <a:srgbClr val="374151"/>
                </a:solidFill>
                <a:effectLst/>
              </a:rPr>
              <a:t>Preguntas para la cuarta P</a:t>
            </a:r>
          </a:p>
          <a:p>
            <a:r>
              <a:rPr lang="es-ES" b="0" i="0" dirty="0">
                <a:solidFill>
                  <a:srgbClr val="374151"/>
                </a:solidFill>
                <a:effectLst/>
              </a:rPr>
              <a:t>¿Qué canales de comunicación utilizamos con nuestros clientes?</a:t>
            </a:r>
          </a:p>
          <a:p>
            <a:r>
              <a:rPr lang="es-ES" b="0" i="0" dirty="0">
                <a:solidFill>
                  <a:srgbClr val="374151"/>
                </a:solidFill>
                <a:effectLst/>
              </a:rPr>
              <a:t>¿Qué medios de publicidad pagada usamos?</a:t>
            </a:r>
          </a:p>
          <a:p>
            <a:r>
              <a:rPr lang="es-ES" b="0" i="0" dirty="0">
                <a:solidFill>
                  <a:srgbClr val="374151"/>
                </a:solidFill>
                <a:effectLst/>
              </a:rPr>
              <a:t>¿Qué contenido compartimos? ¿Cómo buscaremos nuevos clientes?</a:t>
            </a:r>
          </a:p>
          <a:p>
            <a:r>
              <a:rPr lang="es-ES" b="0" i="0" dirty="0">
                <a:solidFill>
                  <a:srgbClr val="374151"/>
                </a:solidFill>
                <a:effectLst/>
              </a:rPr>
              <a:t>¿Cómo será nuestra estrategia de comunicación?</a:t>
            </a:r>
            <a:endParaRPr lang="es-ES" dirty="0">
              <a:solidFill>
                <a:srgbClr val="374151"/>
              </a:solidFill>
            </a:endParaRPr>
          </a:p>
        </p:txBody>
      </p:sp>
      <p:sp>
        <p:nvSpPr>
          <p:cNvPr id="5" name="CuadroTexto 4">
            <a:extLst>
              <a:ext uri="{FF2B5EF4-FFF2-40B4-BE49-F238E27FC236}">
                <a16:creationId xmlns:a16="http://schemas.microsoft.com/office/drawing/2014/main" id="{45E4DE6D-E483-BAC7-24EC-29D4A14630F4}"/>
              </a:ext>
            </a:extLst>
          </p:cNvPr>
          <p:cNvSpPr txBox="1"/>
          <p:nvPr/>
        </p:nvSpPr>
        <p:spPr>
          <a:xfrm>
            <a:off x="1788338" y="5177353"/>
            <a:ext cx="7626942" cy="1477328"/>
          </a:xfrm>
          <a:prstGeom prst="rect">
            <a:avLst/>
          </a:prstGeom>
          <a:noFill/>
        </p:spPr>
        <p:txBody>
          <a:bodyPr wrap="square">
            <a:spAutoFit/>
          </a:bodyPr>
          <a:lstStyle/>
          <a:p>
            <a:r>
              <a:rPr lang="es-ES" b="1" i="0" dirty="0">
                <a:solidFill>
                  <a:srgbClr val="374151"/>
                </a:solidFill>
                <a:effectLst/>
              </a:rPr>
              <a:t>Preguntas para la quinta P</a:t>
            </a:r>
          </a:p>
          <a:p>
            <a:r>
              <a:rPr lang="es-ES" b="0" i="0" dirty="0">
                <a:solidFill>
                  <a:srgbClr val="374151"/>
                </a:solidFill>
                <a:effectLst/>
              </a:rPr>
              <a:t>¿Cómo interactúa con las otras partes del marketing </a:t>
            </a:r>
            <a:r>
              <a:rPr lang="es-ES" b="0" i="0" dirty="0" err="1">
                <a:solidFill>
                  <a:srgbClr val="374151"/>
                </a:solidFill>
                <a:effectLst/>
              </a:rPr>
              <a:t>Mix</a:t>
            </a:r>
            <a:r>
              <a:rPr lang="es-ES" b="0" i="0" dirty="0">
                <a:solidFill>
                  <a:srgbClr val="374151"/>
                </a:solidFill>
                <a:effectLst/>
              </a:rPr>
              <a:t>?</a:t>
            </a:r>
          </a:p>
          <a:p>
            <a:r>
              <a:rPr lang="es-ES" b="0" i="0" dirty="0">
                <a:solidFill>
                  <a:srgbClr val="374151"/>
                </a:solidFill>
                <a:effectLst/>
              </a:rPr>
              <a:t>¿Quién es nuestro cliente? ¿Cómo toma la decisión?</a:t>
            </a:r>
          </a:p>
          <a:p>
            <a:r>
              <a:rPr lang="es-ES" b="0" i="0" dirty="0">
                <a:solidFill>
                  <a:srgbClr val="374151"/>
                </a:solidFill>
                <a:effectLst/>
              </a:rPr>
              <a:t>¿Por qué compra nuestros productos?</a:t>
            </a:r>
          </a:p>
          <a:p>
            <a:r>
              <a:rPr lang="es-ES" b="0" i="0" dirty="0">
                <a:solidFill>
                  <a:srgbClr val="374151"/>
                </a:solidFill>
                <a:effectLst/>
              </a:rPr>
              <a:t>¿Qué aspectos importantes considera para tomar la decisión?</a:t>
            </a:r>
            <a:endParaRPr lang="es-ES" dirty="0">
              <a:solidFill>
                <a:srgbClr val="374151"/>
              </a:solidFill>
            </a:endParaRPr>
          </a:p>
        </p:txBody>
      </p:sp>
    </p:spTree>
    <p:extLst>
      <p:ext uri="{BB962C8B-B14F-4D97-AF65-F5344CB8AC3E}">
        <p14:creationId xmlns:p14="http://schemas.microsoft.com/office/powerpoint/2010/main" val="275532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Un hombre sentado frente a una mesa con comida&#10;&#10;Descripción generada automáticamente con confianza baja">
            <a:extLst>
              <a:ext uri="{FF2B5EF4-FFF2-40B4-BE49-F238E27FC236}">
                <a16:creationId xmlns:a16="http://schemas.microsoft.com/office/drawing/2014/main" id="{D356BE22-CE59-974A-CB1F-E3FB82D65B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9978" y="1775011"/>
            <a:ext cx="7030728" cy="4688541"/>
          </a:xfrm>
          <a:prstGeom prst="rect">
            <a:avLst/>
          </a:prstGeom>
        </p:spPr>
      </p:pic>
      <p:sp>
        <p:nvSpPr>
          <p:cNvPr id="2" name="CuadroTexto 1">
            <a:extLst>
              <a:ext uri="{FF2B5EF4-FFF2-40B4-BE49-F238E27FC236}">
                <a16:creationId xmlns:a16="http://schemas.microsoft.com/office/drawing/2014/main" id="{77C114D2-6A01-1F51-AD43-2574B2FE593F}"/>
              </a:ext>
            </a:extLst>
          </p:cNvPr>
          <p:cNvSpPr txBox="1"/>
          <p:nvPr/>
        </p:nvSpPr>
        <p:spPr>
          <a:xfrm>
            <a:off x="778403" y="703529"/>
            <a:ext cx="8255977" cy="923330"/>
          </a:xfrm>
          <a:prstGeom prst="rect">
            <a:avLst/>
          </a:prstGeom>
          <a:noFill/>
        </p:spPr>
        <p:txBody>
          <a:bodyPr wrap="square" rtlCol="0">
            <a:spAutoFit/>
          </a:bodyPr>
          <a:lstStyle/>
          <a:p>
            <a:r>
              <a:rPr lang="es-ES" sz="5400" b="1" dirty="0">
                <a:solidFill>
                  <a:srgbClr val="374151"/>
                </a:solidFill>
                <a:effectLst>
                  <a:outerShdw blurRad="38100" dist="38100" dir="2700000" algn="tl">
                    <a:srgbClr val="000000">
                      <a:alpha val="43137"/>
                    </a:srgbClr>
                  </a:outerShdw>
                </a:effectLst>
              </a:rPr>
              <a:t>A trabajar</a:t>
            </a:r>
            <a:endParaRPr lang="es-CL" sz="5400" b="1" dirty="0">
              <a:solidFill>
                <a:srgbClr val="37415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631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569660"/>
          </a:xfrm>
          <a:prstGeom prst="rect">
            <a:avLst/>
          </a:prstGeom>
          <a:noFill/>
        </p:spPr>
        <p:txBody>
          <a:bodyPr wrap="square" rtlCol="0">
            <a:spAutoFit/>
          </a:bodyPr>
          <a:lstStyle/>
          <a:p>
            <a:r>
              <a:rPr lang="es-ES" sz="3600" b="1" i="0" dirty="0">
                <a:solidFill>
                  <a:srgbClr val="374151"/>
                </a:solidFill>
                <a:effectLst/>
              </a:rPr>
              <a:t>El embudo de </a:t>
            </a:r>
          </a:p>
          <a:p>
            <a:r>
              <a:rPr lang="es-ES" sz="6000" b="1" i="0" dirty="0">
                <a:solidFill>
                  <a:srgbClr val="374151"/>
                </a:solidFill>
                <a:effectLst/>
              </a:rPr>
              <a:t>Conversión:</a:t>
            </a:r>
            <a:endParaRPr lang="es-CL" sz="6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85568" y="2397347"/>
            <a:ext cx="6519624" cy="2585323"/>
          </a:xfrm>
          <a:prstGeom prst="rect">
            <a:avLst/>
          </a:prstGeom>
          <a:noFill/>
        </p:spPr>
        <p:txBody>
          <a:bodyPr wrap="square">
            <a:spAutoFit/>
          </a:bodyPr>
          <a:lstStyle/>
          <a:p>
            <a:pPr algn="just"/>
            <a:r>
              <a:rPr lang="es-ES" dirty="0">
                <a:solidFill>
                  <a:srgbClr val="374151"/>
                </a:solidFill>
              </a:rPr>
              <a:t>El embudo de conversión, también conocido como el embudo de ventas o el embudo de marketing, es un modelo conceptual utilizado en marketing digital y ventas para representar las etapas por las que pasa un cliente potencial desde el momento en que se convierte en consciente de un producto o servicio hasta que realiza una compra o una conversión deseada. Este modelo se asemeja a la forma de un embudo, donde el número de prospectos disminuye a medida que avanzan por las etapas del proceso de toma de decisiones.</a:t>
            </a:r>
          </a:p>
        </p:txBody>
      </p:sp>
    </p:spTree>
    <p:extLst>
      <p:ext uri="{BB962C8B-B14F-4D97-AF65-F5344CB8AC3E}">
        <p14:creationId xmlns:p14="http://schemas.microsoft.com/office/powerpoint/2010/main" val="344412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261884"/>
          </a:xfrm>
          <a:prstGeom prst="rect">
            <a:avLst/>
          </a:prstGeom>
          <a:noFill/>
        </p:spPr>
        <p:txBody>
          <a:bodyPr wrap="square" rtlCol="0">
            <a:spAutoFit/>
          </a:bodyPr>
          <a:lstStyle/>
          <a:p>
            <a:r>
              <a:rPr lang="es-ES" sz="2800" b="1" i="0" dirty="0">
                <a:solidFill>
                  <a:srgbClr val="374151"/>
                </a:solidFill>
                <a:effectLst/>
              </a:rPr>
              <a:t>El embudo de </a:t>
            </a:r>
          </a:p>
          <a:p>
            <a:r>
              <a:rPr lang="es-ES" sz="4800" b="1" i="0" dirty="0">
                <a:solidFill>
                  <a:srgbClr val="374151"/>
                </a:solidFill>
                <a:effectLst/>
              </a:rPr>
              <a:t>Conversión:</a:t>
            </a:r>
            <a:endParaRPr lang="es-CL" sz="4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048215" y="1766641"/>
            <a:ext cx="7581531" cy="4278094"/>
          </a:xfrm>
          <a:prstGeom prst="rect">
            <a:avLst/>
          </a:prstGeom>
          <a:noFill/>
        </p:spPr>
        <p:txBody>
          <a:bodyPr wrap="square">
            <a:spAutoFit/>
          </a:bodyPr>
          <a:lstStyle/>
          <a:p>
            <a:pPr marL="342900" indent="-342900" algn="l">
              <a:buFont typeface="+mj-lt"/>
              <a:buAutoNum type="arabicPeriod"/>
            </a:pPr>
            <a:r>
              <a:rPr lang="es-ES" sz="1600" b="1" i="0" dirty="0">
                <a:solidFill>
                  <a:srgbClr val="374151"/>
                </a:solidFill>
                <a:effectLst/>
              </a:rPr>
              <a:t>Visitantes al sitio web:</a:t>
            </a:r>
            <a:r>
              <a:rPr lang="es-ES" sz="1600" b="0" i="0" dirty="0">
                <a:solidFill>
                  <a:srgbClr val="374151"/>
                </a:solidFill>
                <a:effectLst/>
              </a:rPr>
              <a:t> Por ejemplo, "En promedio, nuestro sitio web recibe X visitantes al mes".</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Tasa de rebote:</a:t>
            </a:r>
            <a:r>
              <a:rPr lang="es-ES" sz="1600" b="0" i="0" dirty="0">
                <a:solidFill>
                  <a:srgbClr val="374151"/>
                </a:solidFill>
                <a:effectLst/>
              </a:rPr>
              <a:t> Porcentaje de visitantes que abandonan el sitio sin interactuar.</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Conversiones en visitantes:</a:t>
            </a:r>
            <a:r>
              <a:rPr lang="es-ES" sz="1600" b="0" i="0" dirty="0">
                <a:solidFill>
                  <a:srgbClr val="374151"/>
                </a:solidFill>
                <a:effectLst/>
              </a:rPr>
              <a:t> Cuántos visitantes realizan una acción deseada, como suscribirse al boletín, descargar un recurso o hacer una compra. </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Tasa de conversión por etapa:</a:t>
            </a:r>
            <a:r>
              <a:rPr lang="es-ES" sz="1600" b="0" i="0" dirty="0">
                <a:solidFill>
                  <a:srgbClr val="374151"/>
                </a:solidFill>
                <a:effectLst/>
              </a:rPr>
              <a:t> Por ejemplo, "Nuestra tasa de conversión de visitantes a leads es del X%, y la tasa de conversión de leads a clientes es del X%".</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Abandono de carritos de compra:</a:t>
            </a:r>
            <a:r>
              <a:rPr lang="es-ES" sz="1600" b="0" i="0" dirty="0">
                <a:solidFill>
                  <a:srgbClr val="374151"/>
                </a:solidFill>
                <a:effectLst/>
              </a:rPr>
              <a:t> Estadística sobre el abandono de carritos de compra, indicando que, en promedio, el X% de los usuarios abandonan el proceso de compra antes de completarlo.</a:t>
            </a:r>
          </a:p>
          <a:p>
            <a:pPr marL="342900" indent="-342900" algn="l">
              <a:buFont typeface="+mj-lt"/>
              <a:buAutoNum type="arabicPeriod"/>
            </a:pPr>
            <a:endParaRPr lang="es-ES" sz="1600" b="0" i="0" dirty="0">
              <a:solidFill>
                <a:srgbClr val="374151"/>
              </a:solidFill>
              <a:effectLst/>
            </a:endParaRPr>
          </a:p>
          <a:p>
            <a:pPr marL="342900" indent="-342900" algn="l">
              <a:buFont typeface="+mj-lt"/>
              <a:buAutoNum type="arabicPeriod"/>
            </a:pPr>
            <a:r>
              <a:rPr lang="es-ES" sz="1600" b="1" i="0" dirty="0">
                <a:solidFill>
                  <a:srgbClr val="374151"/>
                </a:solidFill>
                <a:effectLst/>
              </a:rPr>
              <a:t>Tiempo promedio en el sitio web:</a:t>
            </a:r>
            <a:r>
              <a:rPr lang="es-ES" sz="1600" b="0" i="0" dirty="0">
                <a:solidFill>
                  <a:srgbClr val="374151"/>
                </a:solidFill>
                <a:effectLst/>
              </a:rPr>
              <a:t> Cuánto tiempo pasan los visitantes en tu sitio web. Por ejemplo, "Los visitantes pasan en promedio X minutos en nuestro sitio web".</a:t>
            </a:r>
          </a:p>
        </p:txBody>
      </p:sp>
    </p:spTree>
    <p:extLst>
      <p:ext uri="{BB962C8B-B14F-4D97-AF65-F5344CB8AC3E}">
        <p14:creationId xmlns:p14="http://schemas.microsoft.com/office/powerpoint/2010/main" val="116319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57724" y="504757"/>
            <a:ext cx="9353549" cy="1261884"/>
          </a:xfrm>
          <a:prstGeom prst="rect">
            <a:avLst/>
          </a:prstGeom>
          <a:noFill/>
        </p:spPr>
        <p:txBody>
          <a:bodyPr wrap="square" rtlCol="0">
            <a:spAutoFit/>
          </a:bodyPr>
          <a:lstStyle/>
          <a:p>
            <a:r>
              <a:rPr lang="es-ES" sz="2800" b="1" i="0" dirty="0">
                <a:solidFill>
                  <a:srgbClr val="374151"/>
                </a:solidFill>
                <a:effectLst/>
              </a:rPr>
              <a:t>El embudo de </a:t>
            </a:r>
          </a:p>
          <a:p>
            <a:r>
              <a:rPr lang="es-ES" sz="4800" b="1" i="0" dirty="0">
                <a:solidFill>
                  <a:srgbClr val="374151"/>
                </a:solidFill>
                <a:effectLst/>
              </a:rPr>
              <a:t>Conversión:</a:t>
            </a:r>
            <a:endParaRPr lang="es-CL" sz="4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99136" y="1855808"/>
            <a:ext cx="7581531" cy="4031873"/>
          </a:xfrm>
          <a:prstGeom prst="rect">
            <a:avLst/>
          </a:prstGeom>
          <a:noFill/>
        </p:spPr>
        <p:txBody>
          <a:bodyPr wrap="square">
            <a:spAutoFit/>
          </a:bodyPr>
          <a:lstStyle/>
          <a:p>
            <a:pPr marL="342900" indent="-342900" algn="l">
              <a:buFont typeface="+mj-lt"/>
              <a:buAutoNum type="arabicPeriod" startAt="7"/>
            </a:pPr>
            <a:r>
              <a:rPr lang="es-ES" sz="1600" b="1" i="0" dirty="0">
                <a:solidFill>
                  <a:srgbClr val="374151"/>
                </a:solidFill>
                <a:effectLst/>
              </a:rPr>
              <a:t>Retorno de inversión (ROI):</a:t>
            </a:r>
            <a:r>
              <a:rPr lang="es-ES" sz="1600" b="0" i="0" dirty="0">
                <a:solidFill>
                  <a:srgbClr val="374151"/>
                </a:solidFill>
                <a:effectLst/>
              </a:rPr>
              <a:t> Por ejemplo, "Nuestra campaña de marketing en redes sociales generó un ROI del X%".</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Segmentación de la audiencia:</a:t>
            </a:r>
            <a:r>
              <a:rPr lang="es-ES" sz="1600" b="0" i="0" dirty="0">
                <a:solidFill>
                  <a:srgbClr val="374151"/>
                </a:solidFill>
                <a:effectLst/>
              </a:rPr>
              <a:t> Si tienes datos sobre la segmentación de la audiencia y su comportamiento en el embudo, puedes usarlos para resaltar la importancia de adaptar las estrategias de marketing a diferentes segmentos.</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Testimonios y reseñas:</a:t>
            </a:r>
            <a:r>
              <a:rPr lang="es-ES" sz="1600" b="0" i="0" dirty="0">
                <a:solidFill>
                  <a:srgbClr val="374151"/>
                </a:solidFill>
                <a:effectLst/>
              </a:rPr>
              <a:t> Muestra estadísticas relacionadas con la influencia de los testimonios y las reseñas en las decisiones de compra, como "El X% de los consumidores confía en las reseñas en línea tanto como en las recomendaciones personales".</a:t>
            </a:r>
          </a:p>
          <a:p>
            <a:pPr marL="342900" indent="-342900" algn="l">
              <a:buFont typeface="+mj-lt"/>
              <a:buAutoNum type="arabicPeriod" startAt="7"/>
            </a:pPr>
            <a:endParaRPr lang="es-ES" sz="1600" b="0" i="0" dirty="0">
              <a:solidFill>
                <a:srgbClr val="374151"/>
              </a:solidFill>
              <a:effectLst/>
            </a:endParaRPr>
          </a:p>
          <a:p>
            <a:pPr marL="342900" indent="-342900" algn="l">
              <a:buFont typeface="+mj-lt"/>
              <a:buAutoNum type="arabicPeriod" startAt="7"/>
            </a:pPr>
            <a:r>
              <a:rPr lang="es-ES" sz="1600" b="1" i="0" dirty="0">
                <a:solidFill>
                  <a:srgbClr val="374151"/>
                </a:solidFill>
                <a:effectLst/>
              </a:rPr>
              <a:t>Aumento en la conversión con la personalización:</a:t>
            </a:r>
            <a:r>
              <a:rPr lang="es-ES" sz="1600" b="0" i="0" dirty="0">
                <a:solidFill>
                  <a:srgbClr val="374151"/>
                </a:solidFill>
                <a:effectLst/>
              </a:rPr>
              <a:t> Si utilizas estrategias de personalización, muestra estadísticas que demuestren cómo la personalización puede aumentar las tasas de conversión. Por ejemplo, "La personalización de correos electrónicos aumenta las tasas de clics en un X%".</a:t>
            </a:r>
          </a:p>
        </p:txBody>
      </p:sp>
    </p:spTree>
    <p:extLst>
      <p:ext uri="{BB962C8B-B14F-4D97-AF65-F5344CB8AC3E}">
        <p14:creationId xmlns:p14="http://schemas.microsoft.com/office/powerpoint/2010/main" val="283071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1077218"/>
          </a:xfrm>
          <a:prstGeom prst="rect">
            <a:avLst/>
          </a:prstGeom>
          <a:noFill/>
        </p:spPr>
        <p:txBody>
          <a:bodyPr wrap="square" rtlCol="0">
            <a:spAutoFit/>
          </a:bodyPr>
          <a:lstStyle/>
          <a:p>
            <a:r>
              <a:rPr lang="es-ES" sz="3600" b="1" i="0" dirty="0">
                <a:solidFill>
                  <a:srgbClr val="374151"/>
                </a:solidFill>
                <a:effectLst/>
              </a:rPr>
              <a:t>Ejercicio práctico: </a:t>
            </a:r>
          </a:p>
          <a:p>
            <a:r>
              <a:rPr lang="es-ES" sz="2800" b="1" i="0" dirty="0">
                <a:solidFill>
                  <a:srgbClr val="374151"/>
                </a:solidFill>
                <a:effectLst/>
              </a:rPr>
              <a:t>Identificar objetivos de marketing de forma muy general</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3139321"/>
          </a:xfrm>
          <a:prstGeom prst="rect">
            <a:avLst/>
          </a:prstGeom>
          <a:noFill/>
        </p:spPr>
        <p:txBody>
          <a:bodyPr wrap="square">
            <a:spAutoFit/>
          </a:bodyPr>
          <a:lstStyle/>
          <a:p>
            <a:pPr algn="just"/>
            <a:r>
              <a:rPr lang="es-ES" b="0" i="0" dirty="0">
                <a:solidFill>
                  <a:srgbClr val="374151"/>
                </a:solidFill>
                <a:effectLst/>
                <a:latin typeface="Söhne"/>
              </a:rPr>
              <a:t>En grupos o de manera individual, vamos a identificar y definir objetivos de marketing para un emprendimiento hipotético. </a:t>
            </a:r>
          </a:p>
          <a:p>
            <a:pPr algn="just"/>
            <a:r>
              <a:rPr lang="es-ES" b="0" i="0" dirty="0">
                <a:solidFill>
                  <a:srgbClr val="374151"/>
                </a:solidFill>
                <a:effectLst/>
                <a:latin typeface="Söhne"/>
              </a:rPr>
              <a:t>Este ejercicio ayudará a aplicar los conceptos que hemos aprendido.</a:t>
            </a:r>
          </a:p>
          <a:p>
            <a:pPr algn="just"/>
            <a:endParaRPr lang="es-ES" dirty="0">
              <a:solidFill>
                <a:srgbClr val="374151"/>
              </a:solidFill>
              <a:latin typeface="Söhne"/>
            </a:endParaRPr>
          </a:p>
          <a:p>
            <a:pPr algn="just"/>
            <a:r>
              <a:rPr lang="es-ES" b="0" i="0" dirty="0">
                <a:solidFill>
                  <a:srgbClr val="374151"/>
                </a:solidFill>
                <a:effectLst/>
                <a:latin typeface="Söhne"/>
              </a:rPr>
              <a:t>Imaginemos que estamos lanzando un negocio de venta en línea de productos de belleza naturales y orgánicos.</a:t>
            </a:r>
          </a:p>
          <a:p>
            <a:pPr marL="285750" indent="-285750" algn="just">
              <a:buFont typeface="Arial" panose="020B0604020202020204" pitchFamily="34" charset="0"/>
              <a:buChar char="•"/>
            </a:pPr>
            <a:endParaRPr lang="es-ES" dirty="0">
              <a:solidFill>
                <a:srgbClr val="374151"/>
              </a:solidFill>
              <a:latin typeface="Söhne"/>
            </a:endParaRPr>
          </a:p>
          <a:p>
            <a:pPr marL="285750" indent="-285750" algn="l">
              <a:buFont typeface="Arial" panose="020B0604020202020204" pitchFamily="34" charset="0"/>
              <a:buChar char="•"/>
            </a:pPr>
            <a:r>
              <a:rPr lang="es-ES" b="0" i="0" dirty="0">
                <a:solidFill>
                  <a:srgbClr val="374151"/>
                </a:solidFill>
                <a:effectLst/>
                <a:latin typeface="Söhne"/>
              </a:rPr>
              <a:t>¿Cuál es el mercado objetivo para este negocio?</a:t>
            </a:r>
          </a:p>
          <a:p>
            <a:pPr marL="285750" indent="-285750" algn="l">
              <a:buFont typeface="Arial" panose="020B0604020202020204" pitchFamily="34" charset="0"/>
              <a:buChar char="•"/>
            </a:pPr>
            <a:r>
              <a:rPr lang="es-ES" b="0" i="0" dirty="0">
                <a:solidFill>
                  <a:srgbClr val="374151"/>
                </a:solidFill>
                <a:effectLst/>
                <a:latin typeface="Söhne"/>
              </a:rPr>
              <a:t>¿Qué problemas o necesidades resuelve nuestro producto/servicio?</a:t>
            </a:r>
          </a:p>
          <a:p>
            <a:pPr marL="285750" indent="-285750" algn="l">
              <a:buFont typeface="Arial" panose="020B0604020202020204" pitchFamily="34" charset="0"/>
              <a:buChar char="•"/>
            </a:pPr>
            <a:r>
              <a:rPr lang="es-ES" b="0" i="0" dirty="0">
                <a:solidFill>
                  <a:srgbClr val="374151"/>
                </a:solidFill>
                <a:effectLst/>
                <a:latin typeface="Söhne"/>
              </a:rPr>
              <a:t>¿Qué queremos lograr a través de nuestras estrategias de marketing?</a:t>
            </a:r>
          </a:p>
          <a:p>
            <a:pPr marL="285750" indent="-285750" algn="l">
              <a:buFont typeface="Arial" panose="020B0604020202020204" pitchFamily="34" charset="0"/>
              <a:buChar char="•"/>
            </a:pPr>
            <a:r>
              <a:rPr lang="es-ES" b="0" i="0" dirty="0">
                <a:solidFill>
                  <a:srgbClr val="374151"/>
                </a:solidFill>
                <a:effectLst/>
                <a:latin typeface="Söhne"/>
              </a:rPr>
              <a:t>¿Cómo mediremos el éxito de nuestras acciones de marketing?</a:t>
            </a:r>
          </a:p>
        </p:txBody>
      </p:sp>
    </p:spTree>
    <p:extLst>
      <p:ext uri="{BB962C8B-B14F-4D97-AF65-F5344CB8AC3E}">
        <p14:creationId xmlns:p14="http://schemas.microsoft.com/office/powerpoint/2010/main" val="157983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905780"/>
            <a:ext cx="8721970" cy="523220"/>
          </a:xfrm>
          <a:prstGeom prst="rect">
            <a:avLst/>
          </a:prstGeom>
          <a:noFill/>
        </p:spPr>
        <p:txBody>
          <a:bodyPr wrap="square">
            <a:spAutoFit/>
          </a:bodyPr>
          <a:lstStyle/>
          <a:p>
            <a:pPr algn="ctr"/>
            <a:r>
              <a:rPr lang="es-ES" sz="2800" b="1" dirty="0">
                <a:solidFill>
                  <a:srgbClr val="374151"/>
                </a:solidFill>
                <a:latin typeface="Söhne"/>
              </a:rPr>
              <a:t>Módulo:</a:t>
            </a:r>
            <a:r>
              <a:rPr lang="es-ES" sz="2800" dirty="0">
                <a:solidFill>
                  <a:srgbClr val="374151"/>
                </a:solidFill>
                <a:latin typeface="Söhne"/>
              </a:rPr>
              <a:t> </a:t>
            </a:r>
            <a:r>
              <a:rPr lang="es-ES" dirty="0">
                <a:solidFill>
                  <a:srgbClr val="374151"/>
                </a:solidFill>
                <a:latin typeface="Söhne"/>
              </a:rPr>
              <a:t>“ELABORACIÓN DE UNA CAMPAÑA DE MARKETING DIGITAL” </a:t>
            </a:r>
          </a:p>
        </p:txBody>
      </p:sp>
    </p:spTree>
    <p:extLst>
      <p:ext uri="{BB962C8B-B14F-4D97-AF65-F5344CB8AC3E}">
        <p14:creationId xmlns:p14="http://schemas.microsoft.com/office/powerpoint/2010/main" val="30025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7675A2-1B77-DF4B-4895-426385DE44A4}"/>
              </a:ext>
            </a:extLst>
          </p:cNvPr>
          <p:cNvSpPr txBox="1"/>
          <p:nvPr/>
        </p:nvSpPr>
        <p:spPr>
          <a:xfrm>
            <a:off x="2992685" y="2114745"/>
            <a:ext cx="6206630" cy="3170099"/>
          </a:xfrm>
          <a:prstGeom prst="rect">
            <a:avLst/>
          </a:prstGeom>
          <a:noFill/>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s-ES" sz="2000" b="1" dirty="0">
                <a:solidFill>
                  <a:srgbClr val="374151"/>
                </a:solidFill>
                <a:latin typeface="Söhne"/>
              </a:rPr>
              <a:t>Introducción</a:t>
            </a:r>
          </a:p>
          <a:p>
            <a:pPr marL="285750" indent="-285750" algn="just">
              <a:buFont typeface="Arial" panose="020B0604020202020204" pitchFamily="34" charset="0"/>
              <a:buChar char="•"/>
            </a:pPr>
            <a:r>
              <a:rPr lang="es-ES" sz="2000" dirty="0">
                <a:solidFill>
                  <a:srgbClr val="374151"/>
                </a:solidFill>
                <a:latin typeface="Söhne"/>
              </a:rPr>
              <a:t>Investigación de Mercado y Audiencia Objetivo.</a:t>
            </a:r>
          </a:p>
          <a:p>
            <a:pPr marL="285750" indent="-285750" algn="just">
              <a:buFont typeface="Arial" panose="020B0604020202020204" pitchFamily="34" charset="0"/>
              <a:buChar char="•"/>
            </a:pPr>
            <a:r>
              <a:rPr lang="es-ES" sz="2000" dirty="0">
                <a:solidFill>
                  <a:srgbClr val="374151"/>
                </a:solidFill>
                <a:latin typeface="Söhne"/>
              </a:rPr>
              <a:t>Estrategia de Contenido.</a:t>
            </a:r>
          </a:p>
          <a:p>
            <a:pPr marL="285750" indent="-285750" algn="just">
              <a:buFont typeface="Arial" panose="020B0604020202020204" pitchFamily="34" charset="0"/>
              <a:buChar char="•"/>
            </a:pPr>
            <a:r>
              <a:rPr lang="es-ES" sz="2000" dirty="0">
                <a:solidFill>
                  <a:srgbClr val="374151"/>
                </a:solidFill>
                <a:latin typeface="Söhne"/>
              </a:rPr>
              <a:t>Análisis de Competencia.</a:t>
            </a:r>
          </a:p>
          <a:p>
            <a:pPr marL="285750" indent="-285750" algn="just">
              <a:buFont typeface="Arial" panose="020B0604020202020204" pitchFamily="34" charset="0"/>
              <a:buChar char="•"/>
            </a:pPr>
            <a:r>
              <a:rPr lang="es-ES" sz="2000" dirty="0">
                <a:solidFill>
                  <a:srgbClr val="374151"/>
                </a:solidFill>
                <a:latin typeface="Söhne"/>
              </a:rPr>
              <a:t>Estableciendo Objetivos.</a:t>
            </a:r>
          </a:p>
          <a:p>
            <a:pPr marL="285750" indent="-285750" algn="just">
              <a:buFont typeface="Arial" panose="020B0604020202020204" pitchFamily="34" charset="0"/>
              <a:buChar char="•"/>
            </a:pPr>
            <a:r>
              <a:rPr lang="es-ES" sz="2000" dirty="0">
                <a:solidFill>
                  <a:srgbClr val="374151"/>
                </a:solidFill>
                <a:latin typeface="Söhne"/>
              </a:rPr>
              <a:t>Herramientas digitales.</a:t>
            </a:r>
          </a:p>
          <a:p>
            <a:pPr marL="285750" indent="-285750" algn="just">
              <a:buFont typeface="Arial" panose="020B0604020202020204" pitchFamily="34" charset="0"/>
              <a:buChar char="•"/>
            </a:pPr>
            <a:r>
              <a:rPr lang="es-ES" sz="2000" dirty="0">
                <a:solidFill>
                  <a:srgbClr val="374151"/>
                </a:solidFill>
                <a:latin typeface="Söhne"/>
              </a:rPr>
              <a:t>Marketing de Contenido, como herramienta principal.</a:t>
            </a:r>
          </a:p>
          <a:p>
            <a:pPr marL="285750" indent="-285750" algn="just">
              <a:buFont typeface="Arial" panose="020B0604020202020204" pitchFamily="34" charset="0"/>
              <a:buChar char="•"/>
            </a:pPr>
            <a:r>
              <a:rPr lang="es-ES" sz="2000" dirty="0">
                <a:solidFill>
                  <a:srgbClr val="374151"/>
                </a:solidFill>
                <a:latin typeface="Söhne"/>
              </a:rPr>
              <a:t>Google </a:t>
            </a:r>
            <a:r>
              <a:rPr lang="es-ES" sz="2000" dirty="0" err="1">
                <a:solidFill>
                  <a:srgbClr val="374151"/>
                </a:solidFill>
                <a:latin typeface="Söhne"/>
              </a:rPr>
              <a:t>Ads</a:t>
            </a:r>
            <a:r>
              <a:rPr lang="es-ES" sz="2000" dirty="0">
                <a:solidFill>
                  <a:srgbClr val="374151"/>
                </a:solidFill>
                <a:latin typeface="Söhne"/>
              </a:rPr>
              <a:t>, Facebook Business, </a:t>
            </a:r>
            <a:r>
              <a:rPr lang="es-ES" sz="2000" dirty="0" err="1">
                <a:solidFill>
                  <a:srgbClr val="374151"/>
                </a:solidFill>
                <a:latin typeface="Söhne"/>
              </a:rPr>
              <a:t>Whatsapp</a:t>
            </a:r>
            <a:r>
              <a:rPr lang="es-ES" sz="2000" dirty="0">
                <a:solidFill>
                  <a:srgbClr val="374151"/>
                </a:solidFill>
                <a:latin typeface="Söhne"/>
              </a:rPr>
              <a:t> Business, Canva.com</a:t>
            </a:r>
          </a:p>
          <a:p>
            <a:pPr marL="285750" indent="-285750" algn="just">
              <a:buFont typeface="Arial" panose="020B0604020202020204" pitchFamily="34" charset="0"/>
              <a:buChar char="•"/>
            </a:pPr>
            <a:r>
              <a:rPr lang="es-ES" sz="2000" dirty="0">
                <a:solidFill>
                  <a:srgbClr val="374151"/>
                </a:solidFill>
                <a:latin typeface="Söhne"/>
              </a:rPr>
              <a:t>Complementos prácticos</a:t>
            </a:r>
          </a:p>
        </p:txBody>
      </p:sp>
      <p:sp>
        <p:nvSpPr>
          <p:cNvPr id="4" name="Rectángulo: esquinas redondeadas 3">
            <a:extLst>
              <a:ext uri="{FF2B5EF4-FFF2-40B4-BE49-F238E27FC236}">
                <a16:creationId xmlns:a16="http://schemas.microsoft.com/office/drawing/2014/main" id="{CA889A03-560E-BA39-2063-AC079F74DE68}"/>
              </a:ext>
            </a:extLst>
          </p:cNvPr>
          <p:cNvSpPr/>
          <p:nvPr/>
        </p:nvSpPr>
        <p:spPr>
          <a:xfrm>
            <a:off x="2992685" y="1630578"/>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5" name="CuadroTexto 4">
            <a:extLst>
              <a:ext uri="{FF2B5EF4-FFF2-40B4-BE49-F238E27FC236}">
                <a16:creationId xmlns:a16="http://schemas.microsoft.com/office/drawing/2014/main" id="{08F9C52D-F778-5D99-7661-16197A432907}"/>
              </a:ext>
            </a:extLst>
          </p:cNvPr>
          <p:cNvSpPr txBox="1"/>
          <p:nvPr/>
        </p:nvSpPr>
        <p:spPr>
          <a:xfrm>
            <a:off x="2992685" y="1573155"/>
            <a:ext cx="1874327" cy="523220"/>
          </a:xfrm>
          <a:prstGeom prst="rect">
            <a:avLst/>
          </a:prstGeom>
          <a:noFill/>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sz="2800" b="1" dirty="0">
                <a:solidFill>
                  <a:schemeClr val="bg1"/>
                </a:solidFill>
                <a:latin typeface="Söhne"/>
              </a:rPr>
              <a:t>Contenido</a:t>
            </a:r>
          </a:p>
        </p:txBody>
      </p:sp>
    </p:spTree>
    <p:extLst>
      <p:ext uri="{BB962C8B-B14F-4D97-AF65-F5344CB8AC3E}">
        <p14:creationId xmlns:p14="http://schemas.microsoft.com/office/powerpoint/2010/main" val="20892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4000" b="1" dirty="0">
                <a:solidFill>
                  <a:srgbClr val="374151"/>
                </a:solidFill>
              </a:rPr>
              <a:t>Objetivos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28116" y="2644170"/>
            <a:ext cx="6640498" cy="1569660"/>
          </a:xfrm>
          <a:prstGeom prst="rect">
            <a:avLst/>
          </a:prstGeom>
          <a:noFill/>
        </p:spPr>
        <p:txBody>
          <a:bodyPr wrap="square">
            <a:spAutoFit/>
          </a:bodyPr>
          <a:lstStyle/>
          <a:p>
            <a:pPr marL="285750" indent="-285750" algn="just">
              <a:buFont typeface="Arial" panose="020B0604020202020204" pitchFamily="34" charset="0"/>
              <a:buChar char="•"/>
            </a:pPr>
            <a:r>
              <a:rPr lang="es-ES" sz="3200" dirty="0">
                <a:solidFill>
                  <a:srgbClr val="374151"/>
                </a:solidFill>
                <a:latin typeface="Söhne"/>
              </a:rPr>
              <a:t>Sintetizar los conocimientos previos</a:t>
            </a:r>
          </a:p>
          <a:p>
            <a:pPr marL="285750" indent="-285750" algn="just">
              <a:buFont typeface="Arial" panose="020B0604020202020204" pitchFamily="34" charset="0"/>
              <a:buChar char="•"/>
            </a:pPr>
            <a:r>
              <a:rPr lang="es-ES" sz="3200" dirty="0">
                <a:solidFill>
                  <a:srgbClr val="374151"/>
                </a:solidFill>
                <a:latin typeface="Söhne"/>
              </a:rPr>
              <a:t>Trabajar en base a las 5P del Marketing </a:t>
            </a:r>
            <a:r>
              <a:rPr lang="es-ES" sz="3200" dirty="0" err="1">
                <a:solidFill>
                  <a:srgbClr val="374151"/>
                </a:solidFill>
                <a:latin typeface="Söhne"/>
              </a:rPr>
              <a:t>Mix</a:t>
            </a:r>
            <a:endParaRPr lang="es-ES" sz="3200" dirty="0">
              <a:solidFill>
                <a:srgbClr val="374151"/>
              </a:solidFill>
              <a:latin typeface="Söhne"/>
            </a:endParaRPr>
          </a:p>
        </p:txBody>
      </p:sp>
    </p:spTree>
    <p:extLst>
      <p:ext uri="{BB962C8B-B14F-4D97-AF65-F5344CB8AC3E}">
        <p14:creationId xmlns:p14="http://schemas.microsoft.com/office/powerpoint/2010/main" val="7737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1899137" y="4709300"/>
            <a:ext cx="8721970" cy="1815882"/>
          </a:xfrm>
          <a:prstGeom prst="rect">
            <a:avLst/>
          </a:prstGeom>
          <a:noFill/>
        </p:spPr>
        <p:txBody>
          <a:bodyPr wrap="square">
            <a:spAutoFit/>
          </a:bodyPr>
          <a:lstStyle/>
          <a:p>
            <a:pPr algn="ctr"/>
            <a:r>
              <a:rPr lang="es-ES" sz="2400" dirty="0">
                <a:solidFill>
                  <a:srgbClr val="374151"/>
                </a:solidFill>
              </a:rPr>
              <a:t>Tenemos un buen negocio, contamos con buenos productos o un súper buen servicio, pero… </a:t>
            </a:r>
          </a:p>
          <a:p>
            <a:pPr algn="ctr"/>
            <a:r>
              <a:rPr lang="es-ES" sz="3200" b="1" dirty="0">
                <a:solidFill>
                  <a:srgbClr val="374151"/>
                </a:solidFill>
              </a:rPr>
              <a:t>¿ahora qué?</a:t>
            </a:r>
          </a:p>
          <a:p>
            <a:pPr algn="ctr"/>
            <a:r>
              <a:rPr lang="es-ES" sz="3200" b="1" dirty="0">
                <a:solidFill>
                  <a:srgbClr val="374151"/>
                </a:solidFill>
              </a:rPr>
              <a:t>¿Cómo conseguimos clientes?</a:t>
            </a:r>
          </a:p>
        </p:txBody>
      </p:sp>
      <p:pic>
        <p:nvPicPr>
          <p:cNvPr id="7" name="Imagen 6" descr="Una persona con la mano en la cara&#10;&#10;Descripción generada automáticamente con confianza media">
            <a:extLst>
              <a:ext uri="{FF2B5EF4-FFF2-40B4-BE49-F238E27FC236}">
                <a16:creationId xmlns:a16="http://schemas.microsoft.com/office/drawing/2014/main" id="{4DAE63CD-017E-2A80-0E12-5044085D26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59236" y="1460644"/>
            <a:ext cx="5090272" cy="3203668"/>
          </a:xfrm>
          <a:prstGeom prst="rect">
            <a:avLst/>
          </a:prstGeom>
        </p:spPr>
      </p:pic>
      <p:sp>
        <p:nvSpPr>
          <p:cNvPr id="8" name="CuadroTexto 7">
            <a:extLst>
              <a:ext uri="{FF2B5EF4-FFF2-40B4-BE49-F238E27FC236}">
                <a16:creationId xmlns:a16="http://schemas.microsoft.com/office/drawing/2014/main" id="{13ADAD94-D23C-12EE-8C87-39DE28686F89}"/>
              </a:ext>
            </a:extLst>
          </p:cNvPr>
          <p:cNvSpPr txBox="1"/>
          <p:nvPr/>
        </p:nvSpPr>
        <p:spPr>
          <a:xfrm>
            <a:off x="9049508" y="6525182"/>
            <a:ext cx="3142492" cy="230832"/>
          </a:xfrm>
          <a:prstGeom prst="rect">
            <a:avLst/>
          </a:prstGeom>
          <a:noFill/>
        </p:spPr>
        <p:txBody>
          <a:bodyPr wrap="square" rtlCol="0">
            <a:spAutoFit/>
          </a:bodyPr>
          <a:lstStyle/>
          <a:p>
            <a:r>
              <a:rPr lang="es-CL" sz="900" dirty="0">
                <a:hlinkClick r:id="rId3" tooltip="http://www.elrincondelingeniero.com/grado-de-hiperestatismo/cara-duda-hombre/"/>
              </a:rPr>
              <a:t>Esta foto</a:t>
            </a:r>
            <a:r>
              <a:rPr lang="es-CL" sz="900" dirty="0"/>
              <a:t> de Autor desconocido está bajo licencia </a:t>
            </a:r>
            <a:r>
              <a:rPr lang="es-CL" sz="900" dirty="0">
                <a:hlinkClick r:id="rId4" tooltip="https://creativecommons.org/licenses/by-nc-nd/3.0/"/>
              </a:rPr>
              <a:t>CC BY-NC-ND</a:t>
            </a:r>
            <a:endParaRPr lang="es-CL" sz="900" dirty="0"/>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a:solidFill>
                  <a:srgbClr val="374151"/>
                </a:solidFill>
              </a:rPr>
              <a:t>Introducción: </a:t>
            </a:r>
          </a:p>
          <a:p>
            <a:r>
              <a:rPr lang="es-MX" sz="3600" b="1" dirty="0">
                <a:solidFill>
                  <a:srgbClr val="374151"/>
                </a:solidFill>
              </a:rPr>
              <a:t>al Marketing Digital</a:t>
            </a:r>
            <a:endParaRPr lang="es-CL" sz="3600" b="1" dirty="0">
              <a:solidFill>
                <a:srgbClr val="374151"/>
              </a:solidFill>
            </a:endParaRPr>
          </a:p>
        </p:txBody>
      </p:sp>
    </p:spTree>
    <p:extLst>
      <p:ext uri="{BB962C8B-B14F-4D97-AF65-F5344CB8AC3E}">
        <p14:creationId xmlns:p14="http://schemas.microsoft.com/office/powerpoint/2010/main" val="22370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F682A22-AC13-D120-15ED-6888AAA04886}"/>
              </a:ext>
            </a:extLst>
          </p:cNvPr>
          <p:cNvSpPr txBox="1"/>
          <p:nvPr/>
        </p:nvSpPr>
        <p:spPr>
          <a:xfrm>
            <a:off x="4105353" y="2081509"/>
            <a:ext cx="6796426" cy="3785652"/>
          </a:xfrm>
          <a:prstGeom prst="rect">
            <a:avLst/>
          </a:prstGeom>
          <a:noFill/>
        </p:spPr>
        <p:txBody>
          <a:bodyPr wrap="square">
            <a:spAutoFit/>
          </a:bodyPr>
          <a:lstStyle/>
          <a:p>
            <a:r>
              <a:rPr lang="es-ES" sz="2400" dirty="0">
                <a:solidFill>
                  <a:srgbClr val="374151"/>
                </a:solidFill>
              </a:rPr>
              <a:t>Los emprendedores sabemos que comercializar un producto no es nada fácil y lo primero que hay que tener en cuenta es que no existen recetas mágicas. </a:t>
            </a:r>
            <a:r>
              <a:rPr lang="es-ES" sz="2400" b="1" dirty="0">
                <a:solidFill>
                  <a:srgbClr val="374151"/>
                </a:solidFill>
              </a:rPr>
              <a:t>Vender</a:t>
            </a:r>
            <a:r>
              <a:rPr lang="es-ES" sz="2400" dirty="0">
                <a:solidFill>
                  <a:srgbClr val="374151"/>
                </a:solidFill>
              </a:rPr>
              <a:t> siempre dependerá del tipo de producto, de las condiciones del mercado, del tipo de cliente, de la industria entre otros factores, por lo que el Marketing no es una serie de pasos que hay que seguir, sino que un proceso iterativo, donde hay que estar constantemente investigando, analizando y tomando acciones.</a:t>
            </a:r>
            <a:endParaRPr lang="es-ES" sz="3200" b="1" dirty="0">
              <a:solidFill>
                <a:srgbClr val="374151"/>
              </a:solidFill>
            </a:endParaRPr>
          </a:p>
        </p:txBody>
      </p:sp>
      <p:sp>
        <p:nvSpPr>
          <p:cNvPr id="2" name="CuadroTexto 1">
            <a:extLst>
              <a:ext uri="{FF2B5EF4-FFF2-40B4-BE49-F238E27FC236}">
                <a16:creationId xmlns:a16="http://schemas.microsoft.com/office/drawing/2014/main" id="{77C114D2-6A01-1F51-AD43-2574B2FE593F}"/>
              </a:ext>
            </a:extLst>
          </p:cNvPr>
          <p:cNvSpPr txBox="1"/>
          <p:nvPr/>
        </p:nvSpPr>
        <p:spPr>
          <a:xfrm>
            <a:off x="580170" y="721980"/>
            <a:ext cx="9353549" cy="1015663"/>
          </a:xfrm>
          <a:prstGeom prst="rect">
            <a:avLst/>
          </a:prstGeom>
          <a:noFill/>
        </p:spPr>
        <p:txBody>
          <a:bodyPr wrap="square" rtlCol="0">
            <a:spAutoFit/>
          </a:bodyPr>
          <a:lstStyle/>
          <a:p>
            <a:r>
              <a:rPr lang="es-MX" sz="2400" b="1" dirty="0">
                <a:solidFill>
                  <a:srgbClr val="374151"/>
                </a:solidFill>
              </a:rPr>
              <a:t>Introducción: </a:t>
            </a:r>
          </a:p>
          <a:p>
            <a:r>
              <a:rPr lang="es-MX" sz="3600" b="1" dirty="0">
                <a:solidFill>
                  <a:srgbClr val="374151"/>
                </a:solidFill>
              </a:rPr>
              <a:t>al Marketing Digital</a:t>
            </a:r>
            <a:endParaRPr lang="es-CL" sz="3600" b="1" dirty="0">
              <a:solidFill>
                <a:srgbClr val="374151"/>
              </a:solidFill>
            </a:endParaRPr>
          </a:p>
        </p:txBody>
      </p:sp>
    </p:spTree>
    <p:extLst>
      <p:ext uri="{BB962C8B-B14F-4D97-AF65-F5344CB8AC3E}">
        <p14:creationId xmlns:p14="http://schemas.microsoft.com/office/powerpoint/2010/main" val="210039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200329"/>
          </a:xfrm>
          <a:prstGeom prst="rect">
            <a:avLst/>
          </a:prstGeom>
          <a:noFill/>
        </p:spPr>
        <p:txBody>
          <a:bodyPr wrap="square" rtlCol="0">
            <a:spAutoFit/>
          </a:bodyPr>
          <a:lstStyle/>
          <a:p>
            <a:r>
              <a:rPr lang="es-ES" sz="3600" b="1" i="0" dirty="0">
                <a:solidFill>
                  <a:srgbClr val="374151"/>
                </a:solidFill>
                <a:effectLst/>
              </a:rPr>
              <a:t>¿</a:t>
            </a:r>
            <a:r>
              <a:rPr lang="es-ES" sz="2800" b="1" i="0" dirty="0">
                <a:solidFill>
                  <a:srgbClr val="374151"/>
                </a:solidFill>
                <a:effectLst/>
              </a:rPr>
              <a:t>Entonces,</a:t>
            </a:r>
          </a:p>
          <a:p>
            <a:r>
              <a:rPr lang="es-ES" sz="3600" b="1" i="0" dirty="0">
                <a:solidFill>
                  <a:srgbClr val="374151"/>
                </a:solidFill>
                <a:effectLst/>
              </a:rPr>
              <a:t>para qué?</a:t>
            </a:r>
            <a:endParaRPr lang="es-CL" sz="3600" b="1" dirty="0">
              <a:solidFill>
                <a:srgbClr val="374151"/>
              </a:solidFill>
            </a:endParaRPr>
          </a:p>
        </p:txBody>
      </p:sp>
      <p:pic>
        <p:nvPicPr>
          <p:cNvPr id="3" name="Imagen 2" descr="Logotipo, nombre de la empresa&#10;&#10;Descripción generada automáticamente">
            <a:extLst>
              <a:ext uri="{FF2B5EF4-FFF2-40B4-BE49-F238E27FC236}">
                <a16:creationId xmlns:a16="http://schemas.microsoft.com/office/drawing/2014/main" id="{84277507-B78B-4F69-CEE5-8A9394513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724" y="4600355"/>
            <a:ext cx="3516578" cy="1978075"/>
          </a:xfrm>
          <a:prstGeom prst="rect">
            <a:avLst/>
          </a:prstGeom>
        </p:spPr>
      </p:pic>
      <p:pic>
        <p:nvPicPr>
          <p:cNvPr id="8" name="Imagen 7" descr="Dibujo animado de un personaje animado&#10;&#10;Descripción generada automáticamente con confianza baja">
            <a:extLst>
              <a:ext uri="{FF2B5EF4-FFF2-40B4-BE49-F238E27FC236}">
                <a16:creationId xmlns:a16="http://schemas.microsoft.com/office/drawing/2014/main" id="{C9B5EAA8-21F8-8BAF-6196-CE96464AD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99" y="4156108"/>
            <a:ext cx="3357194" cy="2490821"/>
          </a:xfrm>
          <a:prstGeom prst="rect">
            <a:avLst/>
          </a:prstGeom>
        </p:spPr>
      </p:pic>
      <p:sp>
        <p:nvSpPr>
          <p:cNvPr id="9" name="CuadroTexto 8">
            <a:extLst>
              <a:ext uri="{FF2B5EF4-FFF2-40B4-BE49-F238E27FC236}">
                <a16:creationId xmlns:a16="http://schemas.microsoft.com/office/drawing/2014/main" id="{FF91F0B3-AE78-E889-5874-D60B3596A80C}"/>
              </a:ext>
            </a:extLst>
          </p:cNvPr>
          <p:cNvSpPr txBox="1"/>
          <p:nvPr/>
        </p:nvSpPr>
        <p:spPr>
          <a:xfrm>
            <a:off x="744551" y="1954887"/>
            <a:ext cx="10702896" cy="461665"/>
          </a:xfrm>
          <a:prstGeom prst="rect">
            <a:avLst/>
          </a:prstGeom>
          <a:noFill/>
        </p:spPr>
        <p:txBody>
          <a:bodyPr wrap="square" rtlCol="0">
            <a:spAutoFit/>
          </a:bodyPr>
          <a:lstStyle/>
          <a:p>
            <a:pPr algn="ctr"/>
            <a:r>
              <a:rPr lang="es-ES" sz="2400" dirty="0">
                <a:solidFill>
                  <a:srgbClr val="374151"/>
                </a:solidFill>
                <a:ea typeface="Yu Gothic Light" panose="020B0300000000000000" pitchFamily="34" charset="-128"/>
                <a:cs typeface="Poppins" panose="00000500000000000000" pitchFamily="2" charset="0"/>
              </a:rPr>
              <a:t>El Marketing es un proceso social (según Philip Kotler)</a:t>
            </a:r>
          </a:p>
        </p:txBody>
      </p:sp>
      <p:sp>
        <p:nvSpPr>
          <p:cNvPr id="10" name="CuadroTexto 9">
            <a:extLst>
              <a:ext uri="{FF2B5EF4-FFF2-40B4-BE49-F238E27FC236}">
                <a16:creationId xmlns:a16="http://schemas.microsoft.com/office/drawing/2014/main" id="{6E2C7AE6-0220-CFF7-DD3D-AFBE393FC0D0}"/>
              </a:ext>
            </a:extLst>
          </p:cNvPr>
          <p:cNvSpPr txBox="1"/>
          <p:nvPr/>
        </p:nvSpPr>
        <p:spPr>
          <a:xfrm>
            <a:off x="1811707" y="2717215"/>
            <a:ext cx="3563595" cy="1384995"/>
          </a:xfrm>
          <a:prstGeom prst="rect">
            <a:avLst/>
          </a:prstGeom>
          <a:noFill/>
        </p:spPr>
        <p:txBody>
          <a:bodyPr wrap="square" rtlCol="0">
            <a:spAutoFit/>
          </a:bodyPr>
          <a:lstStyle/>
          <a:p>
            <a:pPr algn="ctr"/>
            <a:r>
              <a:rPr lang="es-CL" sz="2800" dirty="0">
                <a:solidFill>
                  <a:srgbClr val="374151"/>
                </a:solidFill>
                <a:ea typeface="Yu Gothic Light" panose="020B0300000000000000" pitchFamily="34" charset="-128"/>
                <a:cs typeface="Poppins" panose="00000500000000000000" pitchFamily="2" charset="0"/>
              </a:rPr>
              <a:t>Acercar las Marcas, tanto como producto y servicio</a:t>
            </a:r>
            <a:endParaRPr lang="es-CL" sz="2800" b="1" dirty="0">
              <a:solidFill>
                <a:srgbClr val="374151"/>
              </a:solidFill>
              <a:cs typeface="Poppins" panose="00000500000000000000" pitchFamily="2" charset="0"/>
            </a:endParaRPr>
          </a:p>
        </p:txBody>
      </p:sp>
      <p:sp>
        <p:nvSpPr>
          <p:cNvPr id="11" name="CuadroTexto 10">
            <a:extLst>
              <a:ext uri="{FF2B5EF4-FFF2-40B4-BE49-F238E27FC236}">
                <a16:creationId xmlns:a16="http://schemas.microsoft.com/office/drawing/2014/main" id="{962981B9-B250-756E-E1B9-F9F359B9B41E}"/>
              </a:ext>
            </a:extLst>
          </p:cNvPr>
          <p:cNvSpPr txBox="1"/>
          <p:nvPr/>
        </p:nvSpPr>
        <p:spPr>
          <a:xfrm>
            <a:off x="6349664" y="3048841"/>
            <a:ext cx="4591940" cy="954107"/>
          </a:xfrm>
          <a:prstGeom prst="rect">
            <a:avLst/>
          </a:prstGeom>
          <a:noFill/>
        </p:spPr>
        <p:txBody>
          <a:bodyPr wrap="square" rtlCol="0">
            <a:spAutoFit/>
          </a:bodyPr>
          <a:lstStyle/>
          <a:p>
            <a:pPr algn="ctr"/>
            <a:r>
              <a:rPr lang="es-CL" sz="2800" dirty="0">
                <a:solidFill>
                  <a:srgbClr val="374151"/>
                </a:solidFill>
                <a:ea typeface="Yu Gothic Light" panose="020B0300000000000000" pitchFamily="34" charset="-128"/>
                <a:cs typeface="Poppins" panose="00000500000000000000" pitchFamily="2" charset="0"/>
              </a:rPr>
              <a:t>A los usuarios, clientes </a:t>
            </a:r>
          </a:p>
          <a:p>
            <a:pPr algn="ctr"/>
            <a:r>
              <a:rPr lang="es-CL" sz="2800" dirty="0">
                <a:solidFill>
                  <a:srgbClr val="374151"/>
                </a:solidFill>
                <a:ea typeface="Yu Gothic Light" panose="020B0300000000000000" pitchFamily="34" charset="-128"/>
                <a:cs typeface="Poppins" panose="00000500000000000000" pitchFamily="2" charset="0"/>
              </a:rPr>
              <a:t>y consumidores</a:t>
            </a:r>
            <a:endParaRPr lang="es-CL" sz="2800" b="1" dirty="0">
              <a:solidFill>
                <a:srgbClr val="374151"/>
              </a:solidFill>
              <a:cs typeface="Poppins" panose="00000500000000000000" pitchFamily="2" charset="0"/>
            </a:endParaRPr>
          </a:p>
        </p:txBody>
      </p:sp>
      <p:sp>
        <p:nvSpPr>
          <p:cNvPr id="12" name="Flecha: a la derecha 11">
            <a:extLst>
              <a:ext uri="{FF2B5EF4-FFF2-40B4-BE49-F238E27FC236}">
                <a16:creationId xmlns:a16="http://schemas.microsoft.com/office/drawing/2014/main" id="{E5B29D60-86B3-0648-DC2E-26B2CD27E548}"/>
              </a:ext>
            </a:extLst>
          </p:cNvPr>
          <p:cNvSpPr/>
          <p:nvPr/>
        </p:nvSpPr>
        <p:spPr>
          <a:xfrm>
            <a:off x="5674546" y="3422543"/>
            <a:ext cx="675118" cy="452926"/>
          </a:xfrm>
          <a:prstGeom prst="rightArrow">
            <a:avLst/>
          </a:prstGeom>
          <a:solidFill>
            <a:srgbClr val="30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374151"/>
              </a:solidFill>
            </a:endParaRPr>
          </a:p>
        </p:txBody>
      </p:sp>
    </p:spTree>
    <p:extLst>
      <p:ext uri="{BB962C8B-B14F-4D97-AF65-F5344CB8AC3E}">
        <p14:creationId xmlns:p14="http://schemas.microsoft.com/office/powerpoint/2010/main" val="164211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200329"/>
          </a:xfrm>
          <a:prstGeom prst="rect">
            <a:avLst/>
          </a:prstGeom>
          <a:noFill/>
        </p:spPr>
        <p:txBody>
          <a:bodyPr wrap="square" rtlCol="0">
            <a:spAutoFit/>
          </a:bodyPr>
          <a:lstStyle/>
          <a:p>
            <a:r>
              <a:rPr lang="es-ES" sz="3600" b="1" i="0" dirty="0">
                <a:solidFill>
                  <a:srgbClr val="374151"/>
                </a:solidFill>
                <a:effectLst/>
              </a:rPr>
              <a:t>¿</a:t>
            </a:r>
            <a:r>
              <a:rPr lang="es-ES" sz="2800" b="1" i="0" dirty="0">
                <a:solidFill>
                  <a:srgbClr val="374151"/>
                </a:solidFill>
                <a:effectLst/>
              </a:rPr>
              <a:t>Por qué es importante </a:t>
            </a:r>
          </a:p>
          <a:p>
            <a:r>
              <a:rPr lang="es-ES" sz="3600" b="1" i="0" dirty="0">
                <a:solidFill>
                  <a:srgbClr val="374151"/>
                </a:solidFill>
                <a:effectLst/>
              </a:rPr>
              <a:t>para los emprendedores?</a:t>
            </a:r>
            <a:endParaRPr lang="es-CL" sz="36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72505" y="2542896"/>
            <a:ext cx="6448602" cy="1938992"/>
          </a:xfrm>
          <a:prstGeom prst="rect">
            <a:avLst/>
          </a:prstGeom>
          <a:noFill/>
        </p:spPr>
        <p:txBody>
          <a:bodyPr wrap="square">
            <a:spAutoFit/>
          </a:bodyPr>
          <a:lstStyle/>
          <a:p>
            <a:r>
              <a:rPr lang="es-ES" sz="2400" dirty="0">
                <a:solidFill>
                  <a:srgbClr val="374151"/>
                </a:solidFill>
                <a:latin typeface="Söhne"/>
              </a:rPr>
              <a:t>Para las empresas y organizaciones la comercialización de su producto o servicio no es tarea fácil porque la venta depende del mercado y sus condiciones, de los clientes y preferencias e incluso del mismo producto/servicio.</a:t>
            </a:r>
          </a:p>
        </p:txBody>
      </p:sp>
      <p:sp>
        <p:nvSpPr>
          <p:cNvPr id="5" name="CuadroTexto 4">
            <a:extLst>
              <a:ext uri="{FF2B5EF4-FFF2-40B4-BE49-F238E27FC236}">
                <a16:creationId xmlns:a16="http://schemas.microsoft.com/office/drawing/2014/main" id="{B2C64085-EC56-EC1B-0149-7899384051E9}"/>
              </a:ext>
            </a:extLst>
          </p:cNvPr>
          <p:cNvSpPr txBox="1"/>
          <p:nvPr/>
        </p:nvSpPr>
        <p:spPr>
          <a:xfrm>
            <a:off x="1343430" y="5108527"/>
            <a:ext cx="3563595" cy="584775"/>
          </a:xfrm>
          <a:prstGeom prst="rect">
            <a:avLst/>
          </a:prstGeom>
          <a:noFill/>
        </p:spPr>
        <p:txBody>
          <a:bodyPr wrap="square" rtlCol="0">
            <a:spAutoFit/>
          </a:bodyPr>
          <a:lstStyle/>
          <a:p>
            <a:pPr algn="ctr"/>
            <a:r>
              <a:rPr lang="es-CL" sz="3200" dirty="0">
                <a:solidFill>
                  <a:srgbClr val="273242"/>
                </a:solidFill>
                <a:latin typeface="Poppins" panose="00000500000000000000" pitchFamily="2" charset="0"/>
                <a:ea typeface="Yu Gothic Light" panose="020B0300000000000000" pitchFamily="34" charset="-128"/>
                <a:cs typeface="Poppins" panose="00000500000000000000" pitchFamily="2" charset="0"/>
              </a:rPr>
              <a:t>No hay receta</a:t>
            </a:r>
            <a:endParaRPr lang="es-CL" sz="3200" b="1" dirty="0">
              <a:solidFill>
                <a:srgbClr val="273242"/>
              </a:solidFill>
              <a:latin typeface="Poppins" panose="00000500000000000000" pitchFamily="2" charset="0"/>
              <a:cs typeface="Poppins" panose="00000500000000000000" pitchFamily="2" charset="0"/>
            </a:endParaRPr>
          </a:p>
        </p:txBody>
      </p:sp>
      <p:sp>
        <p:nvSpPr>
          <p:cNvPr id="6" name="CuadroTexto 5">
            <a:extLst>
              <a:ext uri="{FF2B5EF4-FFF2-40B4-BE49-F238E27FC236}">
                <a16:creationId xmlns:a16="http://schemas.microsoft.com/office/drawing/2014/main" id="{370792B0-D4F0-01D3-BA06-B0F81D116CF5}"/>
              </a:ext>
            </a:extLst>
          </p:cNvPr>
          <p:cNvSpPr txBox="1"/>
          <p:nvPr/>
        </p:nvSpPr>
        <p:spPr>
          <a:xfrm>
            <a:off x="5582143" y="5108527"/>
            <a:ext cx="6034893" cy="584775"/>
          </a:xfrm>
          <a:prstGeom prst="rect">
            <a:avLst/>
          </a:prstGeom>
          <a:noFill/>
        </p:spPr>
        <p:txBody>
          <a:bodyPr wrap="square" rtlCol="0">
            <a:spAutoFit/>
          </a:bodyPr>
          <a:lstStyle/>
          <a:p>
            <a:pPr algn="ctr"/>
            <a:r>
              <a:rPr lang="es-CL" sz="3200" dirty="0">
                <a:solidFill>
                  <a:srgbClr val="273242"/>
                </a:solidFill>
                <a:latin typeface="Poppins" panose="00000500000000000000" pitchFamily="2" charset="0"/>
                <a:ea typeface="Yu Gothic Light" panose="020B0300000000000000" pitchFamily="34" charset="-128"/>
                <a:cs typeface="Poppins" panose="00000500000000000000" pitchFamily="2" charset="0"/>
              </a:rPr>
              <a:t>Pero, tenemos al Marketing</a:t>
            </a:r>
            <a:endParaRPr lang="es-CL" sz="3200" b="1" dirty="0">
              <a:solidFill>
                <a:srgbClr val="273242"/>
              </a:solidFill>
              <a:latin typeface="Poppins" panose="00000500000000000000" pitchFamily="2" charset="0"/>
              <a:cs typeface="Poppins" panose="00000500000000000000" pitchFamily="2" charset="0"/>
            </a:endParaRPr>
          </a:p>
        </p:txBody>
      </p:sp>
      <p:sp>
        <p:nvSpPr>
          <p:cNvPr id="7" name="Flecha: a la derecha 6">
            <a:extLst>
              <a:ext uri="{FF2B5EF4-FFF2-40B4-BE49-F238E27FC236}">
                <a16:creationId xmlns:a16="http://schemas.microsoft.com/office/drawing/2014/main" id="{2F350ECE-EC5A-2DA4-654A-C2013B2ADF34}"/>
              </a:ext>
            </a:extLst>
          </p:cNvPr>
          <p:cNvSpPr/>
          <p:nvPr/>
        </p:nvSpPr>
        <p:spPr>
          <a:xfrm>
            <a:off x="4907025" y="5174450"/>
            <a:ext cx="675118" cy="452926"/>
          </a:xfrm>
          <a:prstGeom prst="rightArrow">
            <a:avLst/>
          </a:prstGeom>
          <a:solidFill>
            <a:srgbClr val="303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1045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766602" y="868741"/>
            <a:ext cx="9353549" cy="1077218"/>
          </a:xfrm>
          <a:prstGeom prst="rect">
            <a:avLst/>
          </a:prstGeom>
          <a:noFill/>
        </p:spPr>
        <p:txBody>
          <a:bodyPr wrap="square" rtlCol="0">
            <a:spAutoFit/>
          </a:bodyPr>
          <a:lstStyle/>
          <a:p>
            <a:r>
              <a:rPr lang="es-ES" sz="3600" b="1" i="0" dirty="0">
                <a:solidFill>
                  <a:srgbClr val="374151"/>
                </a:solidFill>
                <a:effectLst/>
              </a:rPr>
              <a:t>Estrategia de </a:t>
            </a:r>
          </a:p>
          <a:p>
            <a:r>
              <a:rPr lang="es-ES" sz="2800" b="1" i="0" dirty="0">
                <a:solidFill>
                  <a:srgbClr val="374151"/>
                </a:solidFill>
                <a:effectLst/>
              </a:rPr>
              <a:t>marketing digital vs. Marketing tradicional</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36993" y="2432858"/>
            <a:ext cx="6889073" cy="3693319"/>
          </a:xfrm>
          <a:prstGeom prst="rect">
            <a:avLst/>
          </a:prstGeom>
          <a:noFill/>
        </p:spPr>
        <p:txBody>
          <a:bodyPr wrap="square">
            <a:spAutoFit/>
          </a:bodyPr>
          <a:lstStyle/>
          <a:p>
            <a:pPr marL="285750" indent="-285750" algn="just">
              <a:buFont typeface="Arial" panose="020B0604020202020204" pitchFamily="34" charset="0"/>
              <a:buChar char="•"/>
            </a:pPr>
            <a:r>
              <a:rPr lang="es-ES" dirty="0">
                <a:solidFill>
                  <a:srgbClr val="374151"/>
                </a:solidFill>
              </a:rPr>
              <a:t>Debemos destacar que el marketing digital tiende a ser más rentable en comparación con el marketing tradicional. Por ejemplo, el costo por clic (CPC) y el costo por adquisición (CPA) suelen ser más bajos en el marketing digital.</a:t>
            </a:r>
          </a:p>
          <a:p>
            <a:pPr marL="285750" indent="-285750" algn="just">
              <a:buFont typeface="Arial" panose="020B0604020202020204" pitchFamily="34" charset="0"/>
              <a:buChar char="•"/>
            </a:pPr>
            <a:endParaRPr lang="es-ES" dirty="0">
              <a:solidFill>
                <a:srgbClr val="374151"/>
              </a:solidFill>
            </a:endParaRPr>
          </a:p>
          <a:p>
            <a:pPr marL="285750" indent="-285750" algn="just">
              <a:buFont typeface="Arial" panose="020B0604020202020204" pitchFamily="34" charset="0"/>
              <a:buChar char="•"/>
            </a:pPr>
            <a:r>
              <a:rPr lang="es-ES" dirty="0">
                <a:solidFill>
                  <a:srgbClr val="374151"/>
                </a:solidFill>
              </a:rPr>
              <a:t>La gran capacidad del marketing digital para medir y analizar el rendimiento en tiempo real. Porque puedes rastrear métricas como clics, conversiones y retorno de inversión (ROI) de manera más precisa en comparación con el Marketing tradicional.</a:t>
            </a:r>
          </a:p>
          <a:p>
            <a:pPr marL="285750" indent="-285750" algn="just">
              <a:buFont typeface="Arial" panose="020B0604020202020204" pitchFamily="34" charset="0"/>
              <a:buChar char="•"/>
            </a:pPr>
            <a:endParaRPr lang="es-ES" dirty="0">
              <a:solidFill>
                <a:srgbClr val="374151"/>
              </a:solidFill>
            </a:endParaRPr>
          </a:p>
          <a:p>
            <a:pPr marL="285750" indent="-285750" algn="just">
              <a:buFont typeface="Arial" panose="020B0604020202020204" pitchFamily="34" charset="0"/>
              <a:buChar char="•"/>
            </a:pPr>
            <a:r>
              <a:rPr lang="es-ES" dirty="0">
                <a:solidFill>
                  <a:srgbClr val="374151"/>
                </a:solidFill>
                <a:latin typeface="Söhne"/>
              </a:rPr>
              <a:t>E</a:t>
            </a:r>
            <a:r>
              <a:rPr lang="es-ES" b="0" i="0" dirty="0">
                <a:solidFill>
                  <a:srgbClr val="374151"/>
                </a:solidFill>
                <a:effectLst/>
                <a:latin typeface="Söhne"/>
              </a:rPr>
              <a:t>l marketing digital permite llegar a audiencias más específicas a través de la segmentación. Porque puedes dirigirte a personas según su ubicación, intereses, edad, género, etc.</a:t>
            </a:r>
            <a:endParaRPr lang="es-ES" dirty="0">
              <a:solidFill>
                <a:srgbClr val="374151"/>
              </a:solidFill>
            </a:endParaRPr>
          </a:p>
        </p:txBody>
      </p:sp>
    </p:spTree>
    <p:extLst>
      <p:ext uri="{BB962C8B-B14F-4D97-AF65-F5344CB8AC3E}">
        <p14:creationId xmlns:p14="http://schemas.microsoft.com/office/powerpoint/2010/main" val="24962401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3360</TotalTime>
  <Words>1454</Words>
  <Application>Microsoft Office PowerPoint</Application>
  <PresentationFormat>Panorámica</PresentationFormat>
  <Paragraphs>128</Paragraphs>
  <Slides>19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19</vt:i4>
      </vt:variant>
    </vt:vector>
  </HeadingPairs>
  <TitlesOfParts>
    <vt:vector size="27" baseType="lpstr">
      <vt:lpstr>Arial</vt:lpstr>
      <vt:lpstr>Calibri</vt:lpstr>
      <vt:lpstr>Calibri Light</vt:lpstr>
      <vt:lpstr>Poppins</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MARCOS LEIVA URRA</cp:lastModifiedBy>
  <cp:revision>67</cp:revision>
  <dcterms:created xsi:type="dcterms:W3CDTF">2022-09-01T16:31:15Z</dcterms:created>
  <dcterms:modified xsi:type="dcterms:W3CDTF">2023-10-11T15:04:28Z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