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316" r:id="rId3"/>
    <p:sldId id="261" r:id="rId4"/>
    <p:sldId id="262" r:id="rId5"/>
    <p:sldId id="331" r:id="rId6"/>
    <p:sldId id="319" r:id="rId7"/>
    <p:sldId id="337" r:id="rId8"/>
    <p:sldId id="344" r:id="rId9"/>
    <p:sldId id="332" r:id="rId10"/>
    <p:sldId id="345" r:id="rId11"/>
    <p:sldId id="343" r:id="rId12"/>
    <p:sldId id="338" r:id="rId13"/>
    <p:sldId id="346" r:id="rId14"/>
    <p:sldId id="347" r:id="rId15"/>
    <p:sldId id="348" r:id="rId16"/>
    <p:sldId id="339" r:id="rId17"/>
    <p:sldId id="349" r:id="rId18"/>
    <p:sldId id="329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C26"/>
    <a:srgbClr val="009EA2"/>
    <a:srgbClr val="374151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714"/>
  </p:normalViewPr>
  <p:slideViewPr>
    <p:cSldViewPr snapToGrid="0" showGuides="1">
      <p:cViewPr varScale="1">
        <p:scale>
          <a:sx n="68" d="100"/>
          <a:sy n="68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11-10-2023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mercadelplaneta1.blogspot.com/2017/12/segmentacion-de-mercado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oria-estrategica.blogspot.com/2010_08_01_archiv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dossomosclientes.blogspot.com/2018/01/que-es-un-crm-y-como-sacarle-partid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dossomosclientes.blogspot.com/2018/01/que-es-un-crm-y-como-sacarle-partid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dossomosclientes.blogspot.com/2018/01/que-es-un-crm-y-como-sacarle-partid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ft-digital.wikidot.com/audiencia-activ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624560" y="788842"/>
            <a:ext cx="9353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0" dirty="0">
                <a:solidFill>
                  <a:srgbClr val="374151"/>
                </a:solidFill>
                <a:effectLst/>
              </a:rPr>
              <a:t>Segmentación </a:t>
            </a:r>
          </a:p>
          <a:p>
            <a:r>
              <a:rPr lang="es-ES" sz="2800" b="1" i="0" dirty="0">
                <a:solidFill>
                  <a:srgbClr val="374151"/>
                </a:solidFill>
                <a:effectLst/>
              </a:rPr>
              <a:t>de mercado.</a:t>
            </a:r>
            <a:endParaRPr lang="es-CL" sz="2800" b="1" dirty="0">
              <a:solidFill>
                <a:srgbClr val="37415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F91F0B3-AE78-E889-5874-D60B3596A80C}"/>
              </a:ext>
            </a:extLst>
          </p:cNvPr>
          <p:cNvSpPr txBox="1"/>
          <p:nvPr/>
        </p:nvSpPr>
        <p:spPr>
          <a:xfrm>
            <a:off x="1969669" y="2035314"/>
            <a:ext cx="807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solidFill>
                  <a:srgbClr val="374151"/>
                </a:solidFill>
                <a:effectLst/>
              </a:rPr>
              <a:t>La segmentación de mercado es el proceso de dividir el mercado en grupos más pequeños y homogéneos de consumidores con características y necesidades similares.</a:t>
            </a:r>
            <a:endParaRPr lang="es-ES" sz="2000" dirty="0">
              <a:solidFill>
                <a:srgbClr val="374151"/>
              </a:solidFill>
              <a:ea typeface="Yu Gothic Light" panose="020B0300000000000000" pitchFamily="34" charset="-128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A2DEAC-7B04-BB74-482A-19FFDE80795C}"/>
              </a:ext>
            </a:extLst>
          </p:cNvPr>
          <p:cNvSpPr txBox="1"/>
          <p:nvPr/>
        </p:nvSpPr>
        <p:spPr>
          <a:xfrm>
            <a:off x="1782945" y="4085800"/>
            <a:ext cx="73167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La posibilidad de adaptar las estrategias de marketing a grupos específicos de clientes.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</a:t>
            </a: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yuda a identificar oportunidades de mercado.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</a:t>
            </a: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umenta la eficacia de las campañas publicitarias y de promoción.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M</a:t>
            </a: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ejora la satisfacción del cliente al ofrecer productos o servicios más adecuados.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E2E908-C7FE-E613-AEB7-511A6F8B35AE}"/>
              </a:ext>
            </a:extLst>
          </p:cNvPr>
          <p:cNvSpPr txBox="1"/>
          <p:nvPr/>
        </p:nvSpPr>
        <p:spPr>
          <a:xfrm>
            <a:off x="1551380" y="3363099"/>
            <a:ext cx="345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374151"/>
                </a:solidFill>
              </a:rPr>
              <a:t>¿Por qué?</a:t>
            </a:r>
            <a:endParaRPr lang="es-CL" sz="3600" b="1" dirty="0">
              <a:solidFill>
                <a:srgbClr val="374151"/>
              </a:solidFill>
            </a:endParaRPr>
          </a:p>
        </p:txBody>
      </p:sp>
      <p:pic>
        <p:nvPicPr>
          <p:cNvPr id="17" name="Imagen 16" descr="Imagen que contiene tabla, azul, pastel, alimentos&#10;&#10;Descripción generada automáticamente">
            <a:extLst>
              <a:ext uri="{FF2B5EF4-FFF2-40B4-BE49-F238E27FC236}">
                <a16:creationId xmlns:a16="http://schemas.microsoft.com/office/drawing/2014/main" id="{233291EE-4D39-7643-8C7F-801A3D25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99740" y="2886598"/>
            <a:ext cx="2567737" cy="224677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FE76074-78F9-4EAF-0914-7C55DA691EE9}"/>
              </a:ext>
            </a:extLst>
          </p:cNvPr>
          <p:cNvSpPr txBox="1"/>
          <p:nvPr/>
        </p:nvSpPr>
        <p:spPr>
          <a:xfrm>
            <a:off x="9303934" y="5209184"/>
            <a:ext cx="25677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dirty="0">
                <a:hlinkClick r:id="rId3" tooltip="https://lamercadelplaneta1.blogspot.com/2017/12/segmentacion-de-mercados.html"/>
              </a:rPr>
              <a:t>Esta foto</a:t>
            </a:r>
            <a:r>
              <a:rPr lang="es-CL" sz="700" dirty="0"/>
              <a:t> de Autor desconocido está bajo licencia </a:t>
            </a:r>
            <a:r>
              <a:rPr lang="es-CL" sz="700" dirty="0">
                <a:hlinkClick r:id="rId4" tooltip="https://creativecommons.org/licenses/by-nc-nd/3.0/"/>
              </a:rPr>
              <a:t>CC BY-NC-ND</a:t>
            </a:r>
            <a:endParaRPr lang="es-CL" sz="700" dirty="0"/>
          </a:p>
        </p:txBody>
      </p:sp>
    </p:spTree>
    <p:extLst>
      <p:ext uri="{BB962C8B-B14F-4D97-AF65-F5344CB8AC3E}">
        <p14:creationId xmlns:p14="http://schemas.microsoft.com/office/powerpoint/2010/main" val="164211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01AB0A07-D834-35ED-78A0-2C7A23414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3320" y="3137310"/>
            <a:ext cx="4505104" cy="299871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57243EB-7C1D-8196-2849-F84829B5AAAB}"/>
              </a:ext>
            </a:extLst>
          </p:cNvPr>
          <p:cNvSpPr txBox="1"/>
          <p:nvPr/>
        </p:nvSpPr>
        <p:spPr>
          <a:xfrm>
            <a:off x="7293318" y="6196260"/>
            <a:ext cx="4505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00" dirty="0">
                <a:hlinkClick r:id="rId3" tooltip="https://consultoria-estrategica.blogspot.com/2010_08_01_archive.html"/>
              </a:rPr>
              <a:t>Esta foto</a:t>
            </a:r>
            <a:r>
              <a:rPr lang="es-CL" sz="700" dirty="0"/>
              <a:t> de Autor desconocido está bajo licencia </a:t>
            </a:r>
            <a:r>
              <a:rPr lang="es-CL" sz="700" dirty="0">
                <a:hlinkClick r:id="rId4" tooltip="https://creativecommons.org/licenses/by-nd/3.0/"/>
              </a:rPr>
              <a:t>CC BY-ND</a:t>
            </a:r>
            <a:endParaRPr lang="es-CL" sz="7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74151"/>
                </a:solidFill>
              </a:rPr>
              <a:t>"Creando un perfil 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de comprador"</a:t>
            </a:r>
            <a:endParaRPr lang="es-CL" sz="4800" b="1" dirty="0">
              <a:solidFill>
                <a:srgbClr val="37415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2AE795-038B-0551-B640-4B3748959B6B}"/>
              </a:ext>
            </a:extLst>
          </p:cNvPr>
          <p:cNvSpPr txBox="1"/>
          <p:nvPr/>
        </p:nvSpPr>
        <p:spPr>
          <a:xfrm>
            <a:off x="1027597" y="2035314"/>
            <a:ext cx="807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dirty="0">
                <a:solidFill>
                  <a:srgbClr val="374151"/>
                </a:solidFill>
                <a:effectLst/>
              </a:rPr>
              <a:t>Un perfil de comprador es una representación detallada de un cliente ideal, que incluye características demográficas, psicográficas y comportamentales.</a:t>
            </a:r>
            <a:endParaRPr lang="es-ES" sz="2000" dirty="0">
              <a:solidFill>
                <a:srgbClr val="374151"/>
              </a:solidFill>
              <a:ea typeface="Yu Gothic Light" panose="020B0300000000000000" pitchFamily="34" charset="-128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AD55DA-453C-D355-8317-CE756A8959F3}"/>
              </a:ext>
            </a:extLst>
          </p:cNvPr>
          <p:cNvSpPr txBox="1"/>
          <p:nvPr/>
        </p:nvSpPr>
        <p:spPr>
          <a:xfrm>
            <a:off x="1259162" y="3882206"/>
            <a:ext cx="55103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C</a:t>
            </a: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apacidad de comprender mejor a los clientes y sus necesidades.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</a:t>
            </a: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yuda a personalizar las estrategias de marketing.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F</a:t>
            </a: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acilita la orientación de mensajes y contenido.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C</a:t>
            </a: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ontribuye a la toma de decisiones informadas.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B31E2F-6BC8-4CAF-8DF9-E5614A2CF9AF}"/>
              </a:ext>
            </a:extLst>
          </p:cNvPr>
          <p:cNvSpPr txBox="1"/>
          <p:nvPr/>
        </p:nvSpPr>
        <p:spPr>
          <a:xfrm>
            <a:off x="1027597" y="3159505"/>
            <a:ext cx="345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374151"/>
                </a:solidFill>
              </a:rPr>
              <a:t>¿Por qué?</a:t>
            </a:r>
            <a:endParaRPr lang="es-CL" sz="3600" b="1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2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74151"/>
                </a:solidFill>
              </a:rPr>
              <a:t>Identifica al</a:t>
            </a:r>
          </a:p>
          <a:p>
            <a:r>
              <a:rPr lang="es-ES" sz="2800" b="1" dirty="0" err="1">
                <a:solidFill>
                  <a:srgbClr val="374151"/>
                </a:solidFill>
              </a:rPr>
              <a:t>Buyer</a:t>
            </a:r>
            <a:r>
              <a:rPr lang="es-ES" sz="2800" b="1" dirty="0">
                <a:solidFill>
                  <a:srgbClr val="374151"/>
                </a:solidFill>
              </a:rPr>
              <a:t> Persona</a:t>
            </a:r>
            <a:endParaRPr lang="es-CL" sz="4800" b="1" dirty="0">
              <a:solidFill>
                <a:srgbClr val="37415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2AE795-038B-0551-B640-4B3748959B6B}"/>
              </a:ext>
            </a:extLst>
          </p:cNvPr>
          <p:cNvSpPr txBox="1"/>
          <p:nvPr/>
        </p:nvSpPr>
        <p:spPr>
          <a:xfrm>
            <a:off x="5191969" y="2022316"/>
            <a:ext cx="6499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</a:rPr>
              <a:t>E</a:t>
            </a:r>
            <a:r>
              <a:rPr lang="es-ES" sz="2000" b="0" i="0" dirty="0">
                <a:solidFill>
                  <a:srgbClr val="374151"/>
                </a:solidFill>
                <a:effectLst/>
              </a:rPr>
              <a:t>s una representación semi-ficticia de tu cliente ideal en el ámbito del marketing digital. Es una herramienta crucial en la estrategia de marketing que ayuda a las empresas a comprender mejor a quiénes están tratando de llegar y a adaptar sus esfuerzos de marketing para satisfacer las necesidades y deseos de ese público objetivo específico. Un </a:t>
            </a:r>
            <a:r>
              <a:rPr lang="es-ES" sz="2000" b="0" i="0" dirty="0" err="1">
                <a:solidFill>
                  <a:srgbClr val="374151"/>
                </a:solidFill>
                <a:effectLst/>
              </a:rPr>
              <a:t>buyer</a:t>
            </a:r>
            <a:r>
              <a:rPr lang="es-ES" sz="2000" b="0" i="0" dirty="0">
                <a:solidFill>
                  <a:srgbClr val="374151"/>
                </a:solidFill>
                <a:effectLst/>
              </a:rPr>
              <a:t> persona se crea a través de investigaciones y datos recopilados sobre los clientes reales y potenciales.</a:t>
            </a:r>
            <a:endParaRPr lang="es-ES" sz="2000" dirty="0">
              <a:solidFill>
                <a:srgbClr val="374151"/>
              </a:solidFill>
              <a:ea typeface="Yu Gothic Light" panose="020B0300000000000000" pitchFamily="34" charset="-128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AD55DA-453C-D355-8317-CE756A8959F3}"/>
              </a:ext>
            </a:extLst>
          </p:cNvPr>
          <p:cNvSpPr txBox="1"/>
          <p:nvPr/>
        </p:nvSpPr>
        <p:spPr>
          <a:xfrm>
            <a:off x="5493811" y="4834702"/>
            <a:ext cx="551037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Analiza constantemente los datos e información que tengas de tus propios clientes.</a:t>
            </a:r>
          </a:p>
          <a:p>
            <a:pPr algn="ctr"/>
            <a:r>
              <a:rPr lang="es-ES" sz="2800" b="1" i="0" dirty="0">
                <a:solidFill>
                  <a:srgbClr val="374151"/>
                </a:solidFill>
                <a:effectLst/>
              </a:rPr>
              <a:t>¿Lo has hecho ya?</a:t>
            </a:r>
          </a:p>
        </p:txBody>
      </p:sp>
      <p:pic>
        <p:nvPicPr>
          <p:cNvPr id="4" name="Imagen 3" descr="Una mujer jugando video juegos&#10;&#10;Descripción generada automáticamente con confianza media">
            <a:extLst>
              <a:ext uri="{FF2B5EF4-FFF2-40B4-BE49-F238E27FC236}">
                <a16:creationId xmlns:a16="http://schemas.microsoft.com/office/drawing/2014/main" id="{28D62288-E1BE-1357-BF95-5072390A9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219" y="2133884"/>
            <a:ext cx="4821206" cy="32181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C0B90A-7474-1B82-28B1-B311A1E33C72}"/>
              </a:ext>
            </a:extLst>
          </p:cNvPr>
          <p:cNvSpPr txBox="1"/>
          <p:nvPr/>
        </p:nvSpPr>
        <p:spPr>
          <a:xfrm>
            <a:off x="284219" y="5474552"/>
            <a:ext cx="48211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>
                <a:hlinkClick r:id="rId3" tooltip="https://todossomosclientes.blogspot.com/2018/01/que-es-un-crm-y-como-sacarle-partido.html"/>
              </a:rPr>
              <a:t>Esta foto</a:t>
            </a:r>
            <a:r>
              <a:rPr lang="es-CL" sz="700"/>
              <a:t> de Autor desconocido está bajo licencia </a:t>
            </a:r>
            <a:r>
              <a:rPr lang="es-CL" sz="700">
                <a:hlinkClick r:id="rId4" tooltip="https://creativecommons.org/licenses/by-nc-sa/3.0/"/>
              </a:rPr>
              <a:t>CC BY-SA-NC</a:t>
            </a:r>
            <a:endParaRPr lang="es-CL" sz="700"/>
          </a:p>
        </p:txBody>
      </p:sp>
    </p:spTree>
    <p:extLst>
      <p:ext uri="{BB962C8B-B14F-4D97-AF65-F5344CB8AC3E}">
        <p14:creationId xmlns:p14="http://schemas.microsoft.com/office/powerpoint/2010/main" val="84259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74151"/>
                </a:solidFill>
              </a:rPr>
              <a:t>Identifica al</a:t>
            </a:r>
          </a:p>
          <a:p>
            <a:r>
              <a:rPr lang="es-ES" sz="2800" b="1" dirty="0" err="1">
                <a:solidFill>
                  <a:srgbClr val="374151"/>
                </a:solidFill>
              </a:rPr>
              <a:t>Buyer</a:t>
            </a:r>
            <a:r>
              <a:rPr lang="es-ES" sz="2800" b="1" dirty="0">
                <a:solidFill>
                  <a:srgbClr val="374151"/>
                </a:solidFill>
              </a:rPr>
              <a:t> Persona</a:t>
            </a:r>
            <a:endParaRPr lang="es-CL" sz="4800" b="1" dirty="0">
              <a:solidFill>
                <a:srgbClr val="37415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2AE795-038B-0551-B640-4B3748959B6B}"/>
              </a:ext>
            </a:extLst>
          </p:cNvPr>
          <p:cNvSpPr txBox="1"/>
          <p:nvPr/>
        </p:nvSpPr>
        <p:spPr>
          <a:xfrm>
            <a:off x="5191969" y="2022316"/>
            <a:ext cx="6499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Datos demográficos: Esto incluye información como la edad, el género, la ubicación geográfica, el estado civil y otros datos relevantes.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37415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Datos psicográficos: Estos se refieren a aspectos más profundos de la personalidad y el comportamiento, como los intereses, valores, creencias, motivaciones, preocupaciones y desafíos de los clientes.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37415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Información sobre el trabajo y la industria: Si es relevante para tu negocio, puedes incluir detalles sobre la profesión, el cargo, la industria y el tamaño de la empresa en la que trabaja tu </a:t>
            </a:r>
            <a:r>
              <a:rPr lang="es-ES" dirty="0" err="1">
                <a:solidFill>
                  <a:srgbClr val="374151"/>
                </a:solidFill>
              </a:rPr>
              <a:t>buyer</a:t>
            </a:r>
            <a:r>
              <a:rPr lang="es-ES" dirty="0">
                <a:solidFill>
                  <a:srgbClr val="374151"/>
                </a:solidFill>
              </a:rPr>
              <a:t> persona.</a:t>
            </a:r>
          </a:p>
        </p:txBody>
      </p:sp>
      <p:pic>
        <p:nvPicPr>
          <p:cNvPr id="4" name="Imagen 3" descr="Una mujer jugando video juegos&#10;&#10;Descripción generada automáticamente con confianza media">
            <a:extLst>
              <a:ext uri="{FF2B5EF4-FFF2-40B4-BE49-F238E27FC236}">
                <a16:creationId xmlns:a16="http://schemas.microsoft.com/office/drawing/2014/main" id="{28D62288-E1BE-1357-BF95-5072390A9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219" y="2133884"/>
            <a:ext cx="4821206" cy="32181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C0B90A-7474-1B82-28B1-B311A1E33C72}"/>
              </a:ext>
            </a:extLst>
          </p:cNvPr>
          <p:cNvSpPr txBox="1"/>
          <p:nvPr/>
        </p:nvSpPr>
        <p:spPr>
          <a:xfrm>
            <a:off x="284219" y="5474552"/>
            <a:ext cx="48211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>
                <a:hlinkClick r:id="rId3" tooltip="https://todossomosclientes.blogspot.com/2018/01/que-es-un-crm-y-como-sacarle-partido.html"/>
              </a:rPr>
              <a:t>Esta foto</a:t>
            </a:r>
            <a:r>
              <a:rPr lang="es-CL" sz="700"/>
              <a:t> de Autor desconocido está bajo licencia </a:t>
            </a:r>
            <a:r>
              <a:rPr lang="es-CL" sz="700">
                <a:hlinkClick r:id="rId4" tooltip="https://creativecommons.org/licenses/by-nc-sa/3.0/"/>
              </a:rPr>
              <a:t>CC BY-SA-NC</a:t>
            </a:r>
            <a:endParaRPr lang="es-CL" sz="700"/>
          </a:p>
        </p:txBody>
      </p:sp>
    </p:spTree>
    <p:extLst>
      <p:ext uri="{BB962C8B-B14F-4D97-AF65-F5344CB8AC3E}">
        <p14:creationId xmlns:p14="http://schemas.microsoft.com/office/powerpoint/2010/main" val="89243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74151"/>
                </a:solidFill>
              </a:rPr>
              <a:t>Identifica al</a:t>
            </a:r>
          </a:p>
          <a:p>
            <a:r>
              <a:rPr lang="es-ES" sz="2800" b="1" dirty="0" err="1">
                <a:solidFill>
                  <a:srgbClr val="374151"/>
                </a:solidFill>
              </a:rPr>
              <a:t>Buyer</a:t>
            </a:r>
            <a:r>
              <a:rPr lang="es-ES" sz="2800" b="1" dirty="0">
                <a:solidFill>
                  <a:srgbClr val="374151"/>
                </a:solidFill>
              </a:rPr>
              <a:t> Persona</a:t>
            </a:r>
            <a:endParaRPr lang="es-CL" sz="4800" b="1" dirty="0">
              <a:solidFill>
                <a:srgbClr val="37415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2AE795-038B-0551-B640-4B3748959B6B}"/>
              </a:ext>
            </a:extLst>
          </p:cNvPr>
          <p:cNvSpPr txBox="1"/>
          <p:nvPr/>
        </p:nvSpPr>
        <p:spPr>
          <a:xfrm>
            <a:off x="5191969" y="2022316"/>
            <a:ext cx="64999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Comportamiento de compra: Esto implica conocer los patrones de compra, las preferencias de compra, los canales de compra y cualquier otra información relacionada con cómo y por qué tu </a:t>
            </a:r>
            <a:r>
              <a:rPr lang="es-ES" dirty="0" err="1">
                <a:solidFill>
                  <a:srgbClr val="374151"/>
                </a:solidFill>
              </a:rPr>
              <a:t>buyer</a:t>
            </a:r>
            <a:r>
              <a:rPr lang="es-ES" dirty="0">
                <a:solidFill>
                  <a:srgbClr val="374151"/>
                </a:solidFill>
              </a:rPr>
              <a:t> persona toma decisiones de compra.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37415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Problemas y desafíos: Identificar los problemas y desafíos que tu </a:t>
            </a:r>
            <a:r>
              <a:rPr lang="es-ES" dirty="0" err="1">
                <a:solidFill>
                  <a:srgbClr val="374151"/>
                </a:solidFill>
              </a:rPr>
              <a:t>buyer</a:t>
            </a:r>
            <a:r>
              <a:rPr lang="es-ES" dirty="0">
                <a:solidFill>
                  <a:srgbClr val="374151"/>
                </a:solidFill>
              </a:rPr>
              <a:t> persona enfrenta puede ayudarte a adaptar tus productos, servicios y mensajes de marketing para abordar sus necesidades específicas.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37415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74151"/>
                </a:solidFill>
              </a:rPr>
              <a:t>Objetivos y metas: Conocer los objetivos y metas de tu </a:t>
            </a:r>
            <a:r>
              <a:rPr lang="es-ES" dirty="0" err="1">
                <a:solidFill>
                  <a:srgbClr val="374151"/>
                </a:solidFill>
              </a:rPr>
              <a:t>buyer</a:t>
            </a:r>
            <a:r>
              <a:rPr lang="es-ES" dirty="0">
                <a:solidFill>
                  <a:srgbClr val="374151"/>
                </a:solidFill>
              </a:rPr>
              <a:t> persona te ayudará a alinear tu oferta de productos o servicios con lo que están tratando de lograr.</a:t>
            </a:r>
            <a:endParaRPr lang="es-ES" dirty="0">
              <a:solidFill>
                <a:srgbClr val="374151"/>
              </a:solidFill>
              <a:ea typeface="Yu Gothic Light" panose="020B0300000000000000" pitchFamily="34" charset="-128"/>
              <a:cs typeface="Poppins" panose="00000500000000000000" pitchFamily="2" charset="0"/>
            </a:endParaRPr>
          </a:p>
        </p:txBody>
      </p:sp>
      <p:pic>
        <p:nvPicPr>
          <p:cNvPr id="4" name="Imagen 3" descr="Una mujer jugando video juegos&#10;&#10;Descripción generada automáticamente con confianza media">
            <a:extLst>
              <a:ext uri="{FF2B5EF4-FFF2-40B4-BE49-F238E27FC236}">
                <a16:creationId xmlns:a16="http://schemas.microsoft.com/office/drawing/2014/main" id="{28D62288-E1BE-1357-BF95-5072390A9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219" y="2133884"/>
            <a:ext cx="4821206" cy="32181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C0B90A-7474-1B82-28B1-B311A1E33C72}"/>
              </a:ext>
            </a:extLst>
          </p:cNvPr>
          <p:cNvSpPr txBox="1"/>
          <p:nvPr/>
        </p:nvSpPr>
        <p:spPr>
          <a:xfrm>
            <a:off x="284219" y="5474552"/>
            <a:ext cx="48211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>
                <a:hlinkClick r:id="rId3" tooltip="https://todossomosclientes.blogspot.com/2018/01/que-es-un-crm-y-como-sacarle-partido.html"/>
              </a:rPr>
              <a:t>Esta foto</a:t>
            </a:r>
            <a:r>
              <a:rPr lang="es-CL" sz="700"/>
              <a:t> de Autor desconocido está bajo licencia </a:t>
            </a:r>
            <a:r>
              <a:rPr lang="es-CL" sz="700">
                <a:hlinkClick r:id="rId4" tooltip="https://creativecommons.org/licenses/by-nc-sa/3.0/"/>
              </a:rPr>
              <a:t>CC BY-SA-NC</a:t>
            </a:r>
            <a:endParaRPr lang="es-CL" sz="700"/>
          </a:p>
        </p:txBody>
      </p:sp>
    </p:spTree>
    <p:extLst>
      <p:ext uri="{BB962C8B-B14F-4D97-AF65-F5344CB8AC3E}">
        <p14:creationId xmlns:p14="http://schemas.microsoft.com/office/powerpoint/2010/main" val="182672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961910" y="615448"/>
            <a:ext cx="9353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74151"/>
                </a:solidFill>
              </a:rPr>
              <a:t>Ejercicio práctico: </a:t>
            </a:r>
          </a:p>
          <a:p>
            <a:r>
              <a:rPr lang="es-ES" sz="2400" b="1" dirty="0">
                <a:solidFill>
                  <a:srgbClr val="374151"/>
                </a:solidFill>
              </a:rPr>
              <a:t>Identificar la audiencia objetivo </a:t>
            </a:r>
          </a:p>
          <a:p>
            <a:r>
              <a:rPr lang="es-ES" sz="2400" b="1" dirty="0">
                <a:solidFill>
                  <a:srgbClr val="374151"/>
                </a:solidFill>
              </a:rPr>
              <a:t>de nuestros negocios y al cliente ideal.</a:t>
            </a:r>
            <a:endParaRPr lang="es-CL" sz="3600" b="1" dirty="0">
              <a:solidFill>
                <a:srgbClr val="374151"/>
              </a:solidFill>
            </a:endParaRPr>
          </a:p>
        </p:txBody>
      </p:sp>
      <p:pic>
        <p:nvPicPr>
          <p:cNvPr id="5" name="Imagen 4" descr="Grupo de personas en un escenario&#10;&#10;Descripción generada automáticamente">
            <a:extLst>
              <a:ext uri="{FF2B5EF4-FFF2-40B4-BE49-F238E27FC236}">
                <a16:creationId xmlns:a16="http://schemas.microsoft.com/office/drawing/2014/main" id="{2C3E23AB-24D4-6333-7991-B1390A0E9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97132" y="2133608"/>
            <a:ext cx="7620000" cy="4286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6065AD-9EBB-EDAF-9A18-E527D8C35BC7}"/>
              </a:ext>
            </a:extLst>
          </p:cNvPr>
          <p:cNvSpPr txBox="1"/>
          <p:nvPr/>
        </p:nvSpPr>
        <p:spPr>
          <a:xfrm>
            <a:off x="4097132" y="6419858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://uft-digital.wikidot.com/audiencia-activa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sa/3.0/"/>
              </a:rPr>
              <a:t>CC BY-SA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5927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961910" y="615448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74151"/>
                </a:solidFill>
              </a:rPr>
              <a:t>Ejercicio práctico: </a:t>
            </a:r>
          </a:p>
          <a:p>
            <a:r>
              <a:rPr lang="es-ES" sz="2400" b="1" dirty="0">
                <a:solidFill>
                  <a:srgbClr val="374151"/>
                </a:solidFill>
              </a:rPr>
              <a:t>Ejemplo de plantilla para realizar.</a:t>
            </a:r>
            <a:endParaRPr lang="es-CL" sz="3600" b="1" dirty="0">
              <a:solidFill>
                <a:srgbClr val="374151"/>
              </a:solidFill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7AE90B7-C64C-B7DE-E01E-9B33F1007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886" y="1631111"/>
            <a:ext cx="6695667" cy="47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1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2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Söhne"/>
              </a:rPr>
              <a:t>Módulo:</a:t>
            </a:r>
            <a:r>
              <a:rPr lang="es-E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“ELABORACIÓN DE UNA CAMPAÑA DE MARKETING DIGITAL” </a:t>
            </a: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17675A2-1B77-DF4B-4895-426385DE44A4}"/>
              </a:ext>
            </a:extLst>
          </p:cNvPr>
          <p:cNvSpPr txBox="1"/>
          <p:nvPr/>
        </p:nvSpPr>
        <p:spPr>
          <a:xfrm>
            <a:off x="3177066" y="2006731"/>
            <a:ext cx="62066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Investigación de Mercado y Audiencia Objetivo.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Estrategia de Contenido.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Análisis de Competencia.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Estableciendo Objetivos.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Herramientas digitales.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Marketing de Contenido, como herramienta principal.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Google </a:t>
            </a:r>
            <a:r>
              <a:rPr lang="es-ES" sz="2000" dirty="0" err="1">
                <a:solidFill>
                  <a:srgbClr val="374151"/>
                </a:solidFill>
                <a:latin typeface="Söhne"/>
              </a:rPr>
              <a:t>Ads</a:t>
            </a:r>
            <a:r>
              <a:rPr lang="es-ES" sz="2000" dirty="0">
                <a:solidFill>
                  <a:srgbClr val="374151"/>
                </a:solidFill>
                <a:latin typeface="Söhne"/>
              </a:rPr>
              <a:t>, Facebook Business, </a:t>
            </a:r>
            <a:r>
              <a:rPr lang="es-ES" sz="2000" dirty="0" err="1">
                <a:solidFill>
                  <a:srgbClr val="374151"/>
                </a:solidFill>
                <a:latin typeface="Söhne"/>
              </a:rPr>
              <a:t>Whatsapp</a:t>
            </a:r>
            <a:r>
              <a:rPr lang="es-ES" sz="2000" dirty="0">
                <a:solidFill>
                  <a:srgbClr val="374151"/>
                </a:solidFill>
                <a:latin typeface="Söhne"/>
              </a:rPr>
              <a:t> Business, Canva.com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Complementos prácticos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889A03-560E-BA39-2063-AC079F74DE68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F9C52D-F778-5D99-7661-16197A432907}"/>
              </a:ext>
            </a:extLst>
          </p:cNvPr>
          <p:cNvSpPr txBox="1"/>
          <p:nvPr/>
        </p:nvSpPr>
        <p:spPr>
          <a:xfrm>
            <a:off x="3177066" y="1465141"/>
            <a:ext cx="187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Comprender el análisis que exige la Investigación de Mercados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Identificar la Audiencia Objetivo </a:t>
            </a: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2781751" y="2828835"/>
            <a:ext cx="6628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374151"/>
                </a:solidFill>
              </a:rPr>
              <a:t>Investigación de Mercado y Audiencia Objetivo</a:t>
            </a:r>
            <a:endParaRPr lang="es-CL" sz="4800" b="1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3803513" y="2054876"/>
            <a:ext cx="679642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</a:rPr>
              <a:t>La investigación de mercado es el proceso de recopilación y análisis de información sobre el mercado y los consumidores para tomar decisiones informadas en marketing.</a:t>
            </a:r>
          </a:p>
          <a:p>
            <a:endParaRPr lang="es-ES" sz="2000" dirty="0">
              <a:solidFill>
                <a:srgbClr val="374151"/>
              </a:solidFill>
            </a:endParaRPr>
          </a:p>
          <a:p>
            <a:r>
              <a:rPr lang="es-ES" sz="2400" dirty="0">
                <a:solidFill>
                  <a:srgbClr val="374151"/>
                </a:solidFill>
              </a:rPr>
              <a:t>Ventajas: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Identificar oportunidades de mercado.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Comprender las necesidades y deseos de los clientes.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Evaluar la demanda de productos o servicios.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Conocer a la competencia y su posicionamiento.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Minimizar el riesgo al tomar decisiones basadas en datos.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Mejorar la efectividad de las estrategias de marketing.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</a:rPr>
              <a:t>Aumentar la satisfacción del cliente.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</a:rPr>
              <a:t>Importancia de la </a:t>
            </a:r>
          </a:p>
          <a:p>
            <a:r>
              <a:rPr lang="es-ES" sz="3600" b="1" dirty="0">
                <a:solidFill>
                  <a:srgbClr val="374151"/>
                </a:solidFill>
              </a:rPr>
              <a:t>investigación de mercado</a:t>
            </a:r>
            <a:endParaRPr lang="es-CL" sz="4800" b="1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9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3874533" y="1922431"/>
            <a:ext cx="6796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</a:rPr>
              <a:t>La audiencia objetivo se refiere al grupo específico de personas o clientes potenciales a quienes una empresa o marca dirige sus esfuerzos de marketing y publicidad.</a:t>
            </a:r>
            <a:endParaRPr lang="es-ES" sz="2800" b="1" dirty="0">
              <a:solidFill>
                <a:srgbClr val="37415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374151"/>
                </a:solidFill>
              </a:rPr>
              <a:t>Definición de </a:t>
            </a:r>
          </a:p>
          <a:p>
            <a:r>
              <a:rPr lang="es-MX" sz="2400" b="1" dirty="0">
                <a:solidFill>
                  <a:srgbClr val="374151"/>
                </a:solidFill>
              </a:rPr>
              <a:t>audiencia objetivo.</a:t>
            </a:r>
            <a:endParaRPr lang="es-CL" sz="3600" b="1" dirty="0">
              <a:solidFill>
                <a:srgbClr val="37415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D447F5-CE0F-4578-201C-8A510D3AF594}"/>
              </a:ext>
            </a:extLst>
          </p:cNvPr>
          <p:cNvSpPr txBox="1"/>
          <p:nvPr/>
        </p:nvSpPr>
        <p:spPr>
          <a:xfrm>
            <a:off x="4046622" y="4598940"/>
            <a:ext cx="67964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Mejorar la efectividad de las estrategias de marketing.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Optimizar la asignación de recursos y presupuesto.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Aumentar la relevancia de los mensajes y contenido.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Facilitar la conexión emocional con los clientes.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  <a:latin typeface="Söhne"/>
              </a:rPr>
              <a:t>Maximizar las tasas de conversión y ventas.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2E5940-B9BB-9B8C-3313-70B945033F82}"/>
              </a:ext>
            </a:extLst>
          </p:cNvPr>
          <p:cNvSpPr txBox="1"/>
          <p:nvPr/>
        </p:nvSpPr>
        <p:spPr>
          <a:xfrm>
            <a:off x="3815056" y="3876239"/>
            <a:ext cx="345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374151"/>
                </a:solidFill>
              </a:rPr>
              <a:t>¿Por qué?</a:t>
            </a:r>
            <a:endParaRPr lang="es-CL" sz="3600" b="1" dirty="0">
              <a:solidFill>
                <a:srgbClr val="374151"/>
              </a:solidFill>
            </a:endParaRPr>
          </a:p>
        </p:txBody>
      </p:sp>
      <p:pic>
        <p:nvPicPr>
          <p:cNvPr id="7" name="Gráfico 6" descr="Reseña de cliente contorno">
            <a:extLst>
              <a:ext uri="{FF2B5EF4-FFF2-40B4-BE49-F238E27FC236}">
                <a16:creationId xmlns:a16="http://schemas.microsoft.com/office/drawing/2014/main" id="{4B346D4C-4936-83EC-A497-E2E4AD92B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719" y="2760068"/>
            <a:ext cx="1800687" cy="18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3049816-C5F7-16F0-E4A2-FF39121CA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8" r="23447"/>
          <a:stretch/>
        </p:blipFill>
        <p:spPr>
          <a:xfrm>
            <a:off x="9294921" y="4520112"/>
            <a:ext cx="2290440" cy="19250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624560" y="549145"/>
            <a:ext cx="93535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0" dirty="0">
                <a:solidFill>
                  <a:srgbClr val="374151"/>
                </a:solidFill>
                <a:effectLst/>
              </a:rPr>
              <a:t>Herramientas para </a:t>
            </a:r>
          </a:p>
          <a:p>
            <a:r>
              <a:rPr lang="es-ES" sz="4400" b="1" i="0" dirty="0">
                <a:solidFill>
                  <a:srgbClr val="374151"/>
                </a:solidFill>
                <a:effectLst/>
              </a:rPr>
              <a:t>la investigación de mercado.</a:t>
            </a:r>
            <a:endParaRPr lang="es-CL" sz="44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1843142" y="2174450"/>
            <a:ext cx="73008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i="0" dirty="0">
                <a:solidFill>
                  <a:srgbClr val="374151"/>
                </a:solidFill>
                <a:effectLst/>
              </a:rPr>
              <a:t>Las herramientas para la investigación de mercado son recursos y métodos que permiten recopilar y analizar información sobre el mercado y los consumidores.</a:t>
            </a:r>
            <a:endParaRPr lang="es-ES" sz="2000" dirty="0">
              <a:solidFill>
                <a:srgbClr val="37415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F88E15-F4D1-0295-C419-855A5ECB38EB}"/>
              </a:ext>
            </a:extLst>
          </p:cNvPr>
          <p:cNvSpPr txBox="1"/>
          <p:nvPr/>
        </p:nvSpPr>
        <p:spPr>
          <a:xfrm>
            <a:off x="1843142" y="3489361"/>
            <a:ext cx="74517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</a:rPr>
              <a:t>Encuestas en línea: Las más populares como SurveyMonkey o Google </a:t>
            </a:r>
            <a:r>
              <a:rPr lang="es-ES" sz="2000" b="0" i="0" dirty="0" err="1">
                <a:solidFill>
                  <a:srgbClr val="374151"/>
                </a:solidFill>
                <a:effectLst/>
              </a:rPr>
              <a:t>Forms</a:t>
            </a:r>
            <a:r>
              <a:rPr lang="es-ES" sz="2000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i="0" dirty="0">
              <a:solidFill>
                <a:srgbClr val="37415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</a:rPr>
              <a:t>Entrevistas a clientes: Es muy importante hablar directamente con los clientes y  entender cómo se pueden utilizar herramientas de programación de entrevistas.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i="0" dirty="0">
              <a:solidFill>
                <a:srgbClr val="37415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</a:rPr>
              <a:t>Análisis de redes sociales: Herramientas de monitoreo de redes sociales como Hootsuite o Buffer.</a:t>
            </a:r>
            <a:endParaRPr lang="es-ES" sz="2000" dirty="0">
              <a:solidFill>
                <a:srgbClr val="374151"/>
              </a:solidFill>
            </a:endParaRP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8F73EC96-E009-72B7-2CC0-E1FAA45A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455" y="2521258"/>
            <a:ext cx="1139707" cy="1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2C4F800C-A2C7-628A-93AE-108F78A8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921" y="4071066"/>
            <a:ext cx="2551919" cy="872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624560" y="549145"/>
            <a:ext cx="93535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0" dirty="0">
                <a:solidFill>
                  <a:srgbClr val="374151"/>
                </a:solidFill>
                <a:effectLst/>
              </a:rPr>
              <a:t>Herramientas para </a:t>
            </a:r>
          </a:p>
          <a:p>
            <a:r>
              <a:rPr lang="es-ES" sz="4400" b="1" i="0" dirty="0">
                <a:solidFill>
                  <a:srgbClr val="374151"/>
                </a:solidFill>
                <a:effectLst/>
              </a:rPr>
              <a:t>la investigación de mercado.</a:t>
            </a:r>
            <a:endParaRPr lang="es-CL" sz="44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1843142" y="2174450"/>
            <a:ext cx="73008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i="0" dirty="0">
                <a:solidFill>
                  <a:srgbClr val="374151"/>
                </a:solidFill>
                <a:effectLst/>
              </a:rPr>
              <a:t>Las herramientas para la investigación de mercado son recursos y métodos que permiten recopilar y analizar información sobre el mercado y los consumidores.</a:t>
            </a:r>
            <a:endParaRPr lang="es-ES" sz="2000" dirty="0">
              <a:solidFill>
                <a:srgbClr val="37415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F88E15-F4D1-0295-C419-855A5ECB38EB}"/>
              </a:ext>
            </a:extLst>
          </p:cNvPr>
          <p:cNvSpPr txBox="1"/>
          <p:nvPr/>
        </p:nvSpPr>
        <p:spPr>
          <a:xfrm>
            <a:off x="1843142" y="3475608"/>
            <a:ext cx="74517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</a:rPr>
              <a:t>Herramientas de análisis web: Google </a:t>
            </a:r>
            <a:r>
              <a:rPr lang="es-ES" sz="2000" b="0" i="0" dirty="0" err="1">
                <a:solidFill>
                  <a:srgbClr val="374151"/>
                </a:solidFill>
                <a:effectLst/>
              </a:rPr>
              <a:t>Analytics</a:t>
            </a:r>
            <a:r>
              <a:rPr lang="es-ES" sz="2000" b="0" i="0" dirty="0">
                <a:solidFill>
                  <a:srgbClr val="374151"/>
                </a:solidFill>
                <a:effectLst/>
              </a:rPr>
              <a:t> para rastrear el tráfico web y el comportamiento del usuario.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i="0" dirty="0">
              <a:solidFill>
                <a:srgbClr val="37415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</a:rPr>
              <a:t>Estudios de mercado: Fuentes de información como informes de investigación de mercado de empresas especializadas.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0" i="0" dirty="0">
              <a:solidFill>
                <a:srgbClr val="37415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374151"/>
                </a:solidFill>
                <a:effectLst/>
              </a:rPr>
              <a:t>Grupos de enfoque en línea: Si es relevante, existen plataformas para la realización de grupos de enfoque en línea.</a:t>
            </a:r>
            <a:endParaRPr lang="es-ES" sz="2000" dirty="0">
              <a:solidFill>
                <a:srgbClr val="374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9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983</Words>
  <Application>Microsoft Office PowerPoint</Application>
  <PresentationFormat>Panorámica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Söhne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MARCOS LEIVA URRA</cp:lastModifiedBy>
  <cp:revision>80</cp:revision>
  <dcterms:created xsi:type="dcterms:W3CDTF">2022-09-01T16:31:15Z</dcterms:created>
  <dcterms:modified xsi:type="dcterms:W3CDTF">2023-10-11T15:03:46Z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