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22"/>
  </p:notesMasterIdLst>
  <p:sldIdLst>
    <p:sldId id="316" r:id="rId3"/>
    <p:sldId id="261" r:id="rId4"/>
    <p:sldId id="262" r:id="rId5"/>
    <p:sldId id="331" r:id="rId6"/>
    <p:sldId id="319" r:id="rId7"/>
    <p:sldId id="337" r:id="rId8"/>
    <p:sldId id="340" r:id="rId9"/>
    <p:sldId id="341" r:id="rId10"/>
    <p:sldId id="342" r:id="rId11"/>
    <p:sldId id="343" r:id="rId12"/>
    <p:sldId id="339" r:id="rId13"/>
    <p:sldId id="344" r:id="rId14"/>
    <p:sldId id="345" r:id="rId15"/>
    <p:sldId id="346" r:id="rId16"/>
    <p:sldId id="347" r:id="rId17"/>
    <p:sldId id="348" r:id="rId18"/>
    <p:sldId id="349" r:id="rId19"/>
    <p:sldId id="350" r:id="rId20"/>
    <p:sldId id="329" r:id="rId21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4151"/>
    <a:srgbClr val="009EA2"/>
    <a:srgbClr val="EE6C26"/>
    <a:srgbClr val="AF11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05" autoAdjust="0"/>
    <p:restoredTop sz="94714"/>
  </p:normalViewPr>
  <p:slideViewPr>
    <p:cSldViewPr snapToGrid="0" showGuides="1">
      <p:cViewPr varScale="1">
        <p:scale>
          <a:sx n="68" d="100"/>
          <a:sy n="68" d="100"/>
        </p:scale>
        <p:origin x="900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2FB549-16F7-4C88-A229-048A0E76503F}" type="datetimeFigureOut">
              <a:rPr lang="es-CL" smtClean="0"/>
              <a:t>11-10-2023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2A9418-BE23-47D4-828E-8CEE373ECFA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48961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417AE7-1C01-29D1-CBE0-6948AA68FA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A1C5A69-045D-8A64-53B0-B1EEAB1C17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0973AC0-B4E8-8BFC-0BE6-E18E1B30A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11-10-2023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C4043C8-E868-DFBC-4E47-3A97F4C94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973E86F-1D5B-7F19-9264-FF59A0FD4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90935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6DAAD2-2628-3F49-68D2-89268B319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DFF6B71-2277-80ED-C8B6-7768A9789B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005F3A6-B0A5-E60E-A3FF-04F25B5B4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11-10-2023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8F480FF-BB83-61FC-29A8-9C9D69E88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04212DF-0583-7408-3FE5-4727999CB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84052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070EA91-B75F-DA84-11DB-B836107FDB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3CD2D49-6B7E-8420-3CCF-9BD2BF49D5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1041AE-A87E-356A-045A-4699ED49F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11-10-2023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2FFEB36-FD8B-A0EF-8AE4-47A3BCC66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00208EE-5755-DAA8-2E37-DED7A4A29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021996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417AE7-1C01-29D1-CBE0-6948AA68FA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A1C5A69-045D-8A64-53B0-B1EEAB1C17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0973AC0-B4E8-8BFC-0BE6-E18E1B30A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11-10-2023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C4043C8-E868-DFBC-4E47-3A97F4C94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973E86F-1D5B-7F19-9264-FF59A0FD4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221216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229FA8-645B-C1FC-F7DE-39B32B789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1F2266D-507F-434B-85B3-6FF6E04399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59B705F-329C-113F-EF9C-5E470CD0D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11-10-2023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862D655-4175-69C7-36D7-85AC39646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4F2BAB6-9ABB-841D-85FD-710A33668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229706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0E5FA9-F8F8-8DFE-C969-D1EEEE0FD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8335ABD-2E86-C499-5A70-C979E57ADC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EDEE39A-17BE-9AEE-6F49-E2627E78F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11-10-2023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2CEADF9-3D82-74F5-7D34-C00AA08FB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1FFAA51-2CE0-6685-99E0-6DB9D799C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96352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58FE8E-DFB4-EC3A-2787-37267C568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30CEDA6-74F5-E400-4CB8-2AC2A4B571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0380221-B01D-DF89-CD52-8FFE83B29E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C200525-21EC-5E67-3488-B1BCA6D45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11-10-2023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AF59ABC-661D-68A7-3F21-20F2D872C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2A7A15C-2E5D-4D01-D77C-7AF6DDCBA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58378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854D3C-56CD-F2EC-D624-B834FB4CB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3620192-6865-FFC9-A64A-8212631638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674BBAC-9B1C-7FF3-1164-D8E05FCF2F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F8ABF10-0B76-C7B6-F452-60497388FC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DDF206B-F948-AB8D-0188-096B2BA3B4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A694C52-3001-D061-07E6-BEE60BD59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11-10-2023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1381180-FD2D-83F7-E295-2B99BC9D0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6194A88-ABF4-E58D-8A5A-31ED89F86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143918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BFC35D-D334-A6DE-D967-064A223DB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4DFFDE4-76C4-186B-87E7-B39DF0EBE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11-10-2023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6B8C959-E88A-7B4C-E48B-028E0CD2D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974ABD5-987F-C573-58D0-90667807C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15586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92B54F4-56FA-DC1F-2AED-0E0ACA55B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11-10-2023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1EFC61F-9D1B-86A3-2444-1B5B0BEB3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F930379-10F9-03CC-5549-978938287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286406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A1F089-1EFE-3F3D-72FD-2AF9F1D2BA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786B97A-5222-2200-3782-EB1D45BE78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D018C33-0563-6BBC-215B-988D06EDB2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6B6F822-9520-F1B8-1FA8-918690C1A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11-10-2023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F0ADA80-91D3-A8A8-A849-D7B796CBA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44C717F-BB5C-EFFE-AA5A-773086E66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02574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229FA8-645B-C1FC-F7DE-39B32B789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1F2266D-507F-434B-85B3-6FF6E04399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59B705F-329C-113F-EF9C-5E470CD0D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11-10-2023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862D655-4175-69C7-36D7-85AC39646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4F2BAB6-9ABB-841D-85FD-710A33668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624618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F77CAE-4F7C-BFDE-1F65-D5109D7DC0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F5AD70D-BBA8-F4E2-EC28-ED28C61C5B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C7D8F6B-B43F-6789-D782-3CECCCCA5D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04FED25-AB30-880E-CAC3-1D75CF2C4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11-10-2023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D5B67E5-B14B-280C-553B-F584C43A7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5BE6592-FE9F-F96C-5DB0-B52F57594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430276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6DAAD2-2628-3F49-68D2-89268B319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DFF6B71-2277-80ED-C8B6-7768A9789B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005F3A6-B0A5-E60E-A3FF-04F25B5B4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11-10-2023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8F480FF-BB83-61FC-29A8-9C9D69E88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04212DF-0583-7408-3FE5-4727999CB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354686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070EA91-B75F-DA84-11DB-B836107FDB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3CD2D49-6B7E-8420-3CCF-9BD2BF49D5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1041AE-A87E-356A-045A-4699ED49F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11-10-2023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2FFEB36-FD8B-A0EF-8AE4-47A3BCC66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00208EE-5755-DAA8-2E37-DED7A4A29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1178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0E5FA9-F8F8-8DFE-C969-D1EEEE0FD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8335ABD-2E86-C499-5A70-C979E57ADC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EDEE39A-17BE-9AEE-6F49-E2627E78F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11-10-2023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2CEADF9-3D82-74F5-7D34-C00AA08FB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1FFAA51-2CE0-6685-99E0-6DB9D799C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1569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58FE8E-DFB4-EC3A-2787-37267C568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30CEDA6-74F5-E400-4CB8-2AC2A4B571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0380221-B01D-DF89-CD52-8FFE83B29E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C200525-21EC-5E67-3488-B1BCA6D45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11-10-2023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AF59ABC-661D-68A7-3F21-20F2D872C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2A7A15C-2E5D-4D01-D77C-7AF6DDCBA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8167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854D3C-56CD-F2EC-D624-B834FB4CB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3620192-6865-FFC9-A64A-8212631638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674BBAC-9B1C-7FF3-1164-D8E05FCF2F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F8ABF10-0B76-C7B6-F452-60497388FC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DDF206B-F948-AB8D-0188-096B2BA3B4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A694C52-3001-D061-07E6-BEE60BD59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11-10-2023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1381180-FD2D-83F7-E295-2B99BC9D0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6194A88-ABF4-E58D-8A5A-31ED89F86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03548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BFC35D-D334-A6DE-D967-064A223DB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4DFFDE4-76C4-186B-87E7-B39DF0EBE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11-10-2023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6B8C959-E88A-7B4C-E48B-028E0CD2D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974ABD5-987F-C573-58D0-90667807C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72465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92B54F4-56FA-DC1F-2AED-0E0ACA55B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11-10-2023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1EFC61F-9D1B-86A3-2444-1B5B0BEB3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F930379-10F9-03CC-5549-978938287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21461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A1F089-1EFE-3F3D-72FD-2AF9F1D2BA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786B97A-5222-2200-3782-EB1D45BE78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D018C33-0563-6BBC-215B-988D06EDB2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6B6F822-9520-F1B8-1FA8-918690C1A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11-10-2023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F0ADA80-91D3-A8A8-A849-D7B796CBA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44C717F-BB5C-EFFE-AA5A-773086E66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93309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F77CAE-4F7C-BFDE-1F65-D5109D7DC0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F5AD70D-BBA8-F4E2-EC28-ED28C61C5B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C7D8F6B-B43F-6789-D782-3CECCCCA5D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04FED25-AB30-880E-CAC3-1D75CF2C4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FC852-BD28-D649-8535-15E2BCD0059B}" type="datetimeFigureOut">
              <a:rPr lang="es-CL" smtClean="0"/>
              <a:t>11-10-2023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D5B67E5-B14B-280C-553B-F584C43A7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5BE6592-FE9F-F96C-5DB0-B52F57594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C5D7-34EB-5D4D-B74B-332F11597A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61122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C985DE8-9CBB-417A-E847-F80316D4F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251322B-92BC-972C-6735-513C139983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E984ED2-68D6-FB81-0376-6D38048201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FC852-BD28-D649-8535-15E2BCD0059B}" type="datetimeFigureOut">
              <a:rPr lang="es-CL" smtClean="0"/>
              <a:t>11-10-2023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0766946-1E5A-DDA8-07F4-ED85B3D0FB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4CE3075-A221-D453-D097-4175F38C41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CC5D7-34EB-5D4D-B74B-332F11597A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67686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C985DE8-9CBB-417A-E847-F80316D4F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251322B-92BC-972C-6735-513C139983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E984ED2-68D6-FB81-0376-6D38048201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FC852-BD28-D649-8535-15E2BCD0059B}" type="datetimeFigureOut">
              <a:rPr lang="es-CL" smtClean="0"/>
              <a:t>11-10-2023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0766946-1E5A-DDA8-07F4-ED85B3D0FB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4CE3075-A221-D453-D097-4175F38C41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CC5D7-34EB-5D4D-B74B-332F11597AC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89883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nica360.com/servicios/creacion-base-de-datos-clientes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creativecommons.org/licenses/by-sa/3.0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FF7F79C6-77EE-6A28-5A0A-B910B42109DE}"/>
              </a:ext>
            </a:extLst>
          </p:cNvPr>
          <p:cNvSpPr txBox="1"/>
          <p:nvPr/>
        </p:nvSpPr>
        <p:spPr>
          <a:xfrm>
            <a:off x="2548616" y="2351782"/>
            <a:ext cx="70947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37415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Ubuntu" panose="020B0504030602030204" pitchFamily="34" charset="0"/>
                <a:ea typeface="+mn-ea"/>
                <a:cs typeface="+mn-cs"/>
              </a:rPr>
              <a:t>Digitalización de la Micro y Pequeña Empresa de Talcahuano</a:t>
            </a:r>
            <a:endParaRPr kumimoji="0" lang="es-CL" sz="3200" b="1" i="0" u="none" strike="noStrike" kern="1200" cap="none" spc="0" normalizeH="0" baseline="0" noProof="0" dirty="0">
              <a:ln>
                <a:noFill/>
              </a:ln>
              <a:solidFill>
                <a:srgbClr val="37415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Ubuntu" panose="020B0504030602030204" pitchFamily="34" charset="0"/>
              <a:ea typeface="+mn-ea"/>
              <a:cs typeface="+mn-cs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BC860ACD-68AE-DF0F-2451-BB820CD10F0E}"/>
              </a:ext>
            </a:extLst>
          </p:cNvPr>
          <p:cNvSpPr txBox="1"/>
          <p:nvPr/>
        </p:nvSpPr>
        <p:spPr>
          <a:xfrm>
            <a:off x="301159" y="4524471"/>
            <a:ext cx="872197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srgbClr val="374151"/>
                </a:solidFill>
                <a:effectLst/>
                <a:uLnTx/>
                <a:uFillTx/>
                <a:latin typeface="Söhne"/>
                <a:ea typeface="+mn-ea"/>
                <a:cs typeface="+mn-cs"/>
              </a:rPr>
              <a:t>Docente: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srgbClr val="374151"/>
                </a:solidFill>
                <a:effectLst/>
                <a:uLnTx/>
                <a:uFillTx/>
                <a:latin typeface="Söhne"/>
                <a:ea typeface="+mn-ea"/>
                <a:cs typeface="+mn-cs"/>
              </a:rPr>
              <a:t>Contacto:</a:t>
            </a: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srgbClr val="37415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044430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3F682A22-AC13-D120-15ED-6888AAA04886}"/>
              </a:ext>
            </a:extLst>
          </p:cNvPr>
          <p:cNvSpPr txBox="1"/>
          <p:nvPr/>
        </p:nvSpPr>
        <p:spPr>
          <a:xfrm>
            <a:off x="4670474" y="2459504"/>
            <a:ext cx="6374592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000" dirty="0">
                <a:solidFill>
                  <a:srgbClr val="374151"/>
                </a:solidFill>
              </a:rPr>
              <a:t>El benchmarking puede ser una herramienta valiosa para mejorar la competitividad y el desempeño de una organización al aprender de las mejores prácticas y experiencias de otras. Puede aplicarse en diversos campos, desde la gestión empresarial hasta el marketing, la calidad del producto, la satisfacción del cliente y más.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77C114D2-6A01-1F51-AD43-2574B2FE593F}"/>
              </a:ext>
            </a:extLst>
          </p:cNvPr>
          <p:cNvSpPr txBox="1"/>
          <p:nvPr/>
        </p:nvSpPr>
        <p:spPr>
          <a:xfrm>
            <a:off x="3180995" y="1564639"/>
            <a:ext cx="93535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rgbClr val="374151"/>
                </a:solidFill>
              </a:rPr>
              <a:t>No</a:t>
            </a:r>
          </a:p>
          <a:p>
            <a:r>
              <a:rPr lang="es-ES" sz="2400" b="1" dirty="0">
                <a:solidFill>
                  <a:srgbClr val="374151"/>
                </a:solidFill>
              </a:rPr>
              <a:t>Olvides…</a:t>
            </a:r>
            <a:endParaRPr lang="es-CL" sz="2400" b="1" dirty="0">
              <a:solidFill>
                <a:srgbClr val="374151"/>
              </a:solidFill>
            </a:endParaRPr>
          </a:p>
        </p:txBody>
      </p:sp>
      <p:pic>
        <p:nvPicPr>
          <p:cNvPr id="5" name="Gráfico 4" descr="Advertencia con relleno sólido">
            <a:extLst>
              <a:ext uri="{FF2B5EF4-FFF2-40B4-BE49-F238E27FC236}">
                <a16:creationId xmlns:a16="http://schemas.microsoft.com/office/drawing/2014/main" id="{6F6D94E1-5295-BF78-6DB8-5466D3A932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01521" y="4398496"/>
            <a:ext cx="2112498" cy="2112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07170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77C114D2-6A01-1F51-AD43-2574B2FE593F}"/>
              </a:ext>
            </a:extLst>
          </p:cNvPr>
          <p:cNvSpPr txBox="1"/>
          <p:nvPr/>
        </p:nvSpPr>
        <p:spPr>
          <a:xfrm>
            <a:off x="764963" y="995276"/>
            <a:ext cx="935354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rgbClr val="374151"/>
                </a:solidFill>
              </a:rPr>
              <a:t>Ejercicio práctico: </a:t>
            </a:r>
          </a:p>
          <a:p>
            <a:r>
              <a:rPr lang="es-ES" sz="2000" dirty="0">
                <a:solidFill>
                  <a:srgbClr val="374151"/>
                </a:solidFill>
              </a:rPr>
              <a:t>En este caso realizaremos el ejercicio muy básico de benchmarking para conocer estrategias de marketing de una marca o empresa que admiremos, idealmente del mismo rubro en que esté nuestra empresa.</a:t>
            </a:r>
            <a:endParaRPr lang="es-CL" sz="2000" dirty="0">
              <a:solidFill>
                <a:srgbClr val="374151"/>
              </a:solidFill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E910F424-92D2-FF54-4EBC-A146C00E315B}"/>
              </a:ext>
            </a:extLst>
          </p:cNvPr>
          <p:cNvSpPr txBox="1"/>
          <p:nvPr/>
        </p:nvSpPr>
        <p:spPr>
          <a:xfrm>
            <a:off x="4406151" y="3817724"/>
            <a:ext cx="63556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solidFill>
                  <a:srgbClr val="009EA2"/>
                </a:solidFill>
              </a:rPr>
              <a:t>Veamos un ejemplo…</a:t>
            </a:r>
          </a:p>
        </p:txBody>
      </p:sp>
    </p:spTree>
    <p:extLst>
      <p:ext uri="{BB962C8B-B14F-4D97-AF65-F5344CB8AC3E}">
        <p14:creationId xmlns:p14="http://schemas.microsoft.com/office/powerpoint/2010/main" val="2592781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77C114D2-6A01-1F51-AD43-2574B2FE593F}"/>
              </a:ext>
            </a:extLst>
          </p:cNvPr>
          <p:cNvSpPr txBox="1"/>
          <p:nvPr/>
        </p:nvSpPr>
        <p:spPr>
          <a:xfrm>
            <a:off x="462198" y="381228"/>
            <a:ext cx="49746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rgbClr val="374151"/>
                </a:solidFill>
              </a:rPr>
              <a:t>Revisemos los canales </a:t>
            </a:r>
          </a:p>
          <a:p>
            <a:r>
              <a:rPr lang="es-ES" sz="2400" b="1" dirty="0">
                <a:solidFill>
                  <a:srgbClr val="374151"/>
                </a:solidFill>
              </a:rPr>
              <a:t>que manejan.</a:t>
            </a:r>
            <a:endParaRPr lang="es-CL" sz="2400" dirty="0">
              <a:solidFill>
                <a:srgbClr val="374151"/>
              </a:solidFill>
            </a:endParaRPr>
          </a:p>
        </p:txBody>
      </p:sp>
      <p:pic>
        <p:nvPicPr>
          <p:cNvPr id="8" name="Imagen 7" descr="Tabla&#10;&#10;Descripción generada automáticamente">
            <a:extLst>
              <a:ext uri="{FF2B5EF4-FFF2-40B4-BE49-F238E27FC236}">
                <a16:creationId xmlns:a16="http://schemas.microsoft.com/office/drawing/2014/main" id="{B47EF1BB-7431-C0E2-1604-3F3CF4A30B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3767" y="1302607"/>
            <a:ext cx="4147532" cy="5348400"/>
          </a:xfrm>
          <a:prstGeom prst="rect">
            <a:avLst/>
          </a:prstGeom>
        </p:spPr>
      </p:pic>
      <p:pic>
        <p:nvPicPr>
          <p:cNvPr id="3" name="Imagen 2" descr="Tabla&#10;&#10;Descripción generada automáticamente">
            <a:extLst>
              <a:ext uri="{FF2B5EF4-FFF2-40B4-BE49-F238E27FC236}">
                <a16:creationId xmlns:a16="http://schemas.microsoft.com/office/drawing/2014/main" id="{32F4790D-056F-2149-08D5-82360EE5C5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2911" y="2672001"/>
            <a:ext cx="4226548" cy="2609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37021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77C114D2-6A01-1F51-AD43-2574B2FE593F}"/>
              </a:ext>
            </a:extLst>
          </p:cNvPr>
          <p:cNvSpPr txBox="1"/>
          <p:nvPr/>
        </p:nvSpPr>
        <p:spPr>
          <a:xfrm>
            <a:off x="596151" y="818721"/>
            <a:ext cx="49746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rgbClr val="374151"/>
                </a:solidFill>
              </a:rPr>
              <a:t>¿Dónde hace </a:t>
            </a:r>
          </a:p>
          <a:p>
            <a:r>
              <a:rPr lang="es-ES" sz="3600" b="1" dirty="0">
                <a:solidFill>
                  <a:srgbClr val="374151"/>
                </a:solidFill>
              </a:rPr>
              <a:t>publicidad pagada?</a:t>
            </a:r>
            <a:endParaRPr lang="es-CL" sz="2400" dirty="0">
              <a:solidFill>
                <a:srgbClr val="374151"/>
              </a:solidFill>
            </a:endParaRPr>
          </a:p>
        </p:txBody>
      </p:sp>
      <p:pic>
        <p:nvPicPr>
          <p:cNvPr id="6" name="Imagen 5" descr="Tabla&#10;&#10;Descripción generada automáticamente">
            <a:extLst>
              <a:ext uri="{FF2B5EF4-FFF2-40B4-BE49-F238E27FC236}">
                <a16:creationId xmlns:a16="http://schemas.microsoft.com/office/drawing/2014/main" id="{5911BF43-3549-7AC5-4B83-A7D3FAF714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7169" y="1656449"/>
            <a:ext cx="5122601" cy="3196906"/>
          </a:xfrm>
          <a:prstGeom prst="rect">
            <a:avLst/>
          </a:prstGeom>
        </p:spPr>
      </p:pic>
      <p:pic>
        <p:nvPicPr>
          <p:cNvPr id="9" name="Imagen 8" descr="Interfaz de usuario gráfica, Texto, Aplicación, Correo electrónico&#10;&#10;Descripción generada automáticamente">
            <a:extLst>
              <a:ext uri="{FF2B5EF4-FFF2-40B4-BE49-F238E27FC236}">
                <a16:creationId xmlns:a16="http://schemas.microsoft.com/office/drawing/2014/main" id="{4AA49FAA-7C23-E9E6-150C-4540EE6BA2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25010" y="5009119"/>
            <a:ext cx="5026921" cy="1752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9627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77C114D2-6A01-1F51-AD43-2574B2FE593F}"/>
              </a:ext>
            </a:extLst>
          </p:cNvPr>
          <p:cNvSpPr txBox="1"/>
          <p:nvPr/>
        </p:nvSpPr>
        <p:spPr>
          <a:xfrm>
            <a:off x="596151" y="818721"/>
            <a:ext cx="52841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rgbClr val="374151"/>
                </a:solidFill>
              </a:rPr>
              <a:t>Preguntas</a:t>
            </a:r>
          </a:p>
          <a:p>
            <a:r>
              <a:rPr lang="es-ES" sz="3600" b="1" dirty="0">
                <a:solidFill>
                  <a:srgbClr val="374151"/>
                </a:solidFill>
              </a:rPr>
              <a:t>Importantes de responder</a:t>
            </a:r>
            <a:endParaRPr lang="es-CL" sz="3600" dirty="0">
              <a:solidFill>
                <a:srgbClr val="374151"/>
              </a:solidFill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0F9E8A0C-31DF-0F97-091C-43FE4F26A21E}"/>
              </a:ext>
            </a:extLst>
          </p:cNvPr>
          <p:cNvSpPr txBox="1"/>
          <p:nvPr/>
        </p:nvSpPr>
        <p:spPr>
          <a:xfrm>
            <a:off x="4445390" y="2403233"/>
            <a:ext cx="6696221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000" b="0" i="0" dirty="0">
                <a:solidFill>
                  <a:srgbClr val="374151"/>
                </a:solidFill>
                <a:effectLst/>
              </a:rPr>
              <a:t>Si tiene redes sociales o blog ¿Qué contenidos comparte? ¿Con qué regularidad? ¿Cuáles son los contenidos con más éxito?</a:t>
            </a:r>
          </a:p>
          <a:p>
            <a:br>
              <a:rPr lang="es-ES" sz="2000" b="0" i="0" dirty="0">
                <a:solidFill>
                  <a:srgbClr val="374151"/>
                </a:solidFill>
                <a:effectLst/>
              </a:rPr>
            </a:br>
            <a:r>
              <a:rPr lang="es-ES" sz="2000" b="0" i="0" dirty="0">
                <a:solidFill>
                  <a:srgbClr val="374151"/>
                </a:solidFill>
                <a:effectLst/>
              </a:rPr>
              <a:t>a. Temas de reciclaje y ecología</a:t>
            </a:r>
            <a:br>
              <a:rPr lang="es-ES" sz="2000" b="0" i="0" dirty="0">
                <a:solidFill>
                  <a:srgbClr val="374151"/>
                </a:solidFill>
                <a:effectLst/>
              </a:rPr>
            </a:br>
            <a:r>
              <a:rPr lang="es-ES" sz="2000" b="0" i="0" dirty="0">
                <a:solidFill>
                  <a:srgbClr val="374151"/>
                </a:solidFill>
                <a:effectLst/>
              </a:rPr>
              <a:t>b. Contenido divertido</a:t>
            </a:r>
            <a:br>
              <a:rPr lang="es-ES" sz="2000" b="0" i="0" dirty="0">
                <a:solidFill>
                  <a:srgbClr val="374151"/>
                </a:solidFill>
                <a:effectLst/>
              </a:rPr>
            </a:br>
            <a:r>
              <a:rPr lang="es-ES" sz="2000" b="0" i="0" dirty="0">
                <a:solidFill>
                  <a:srgbClr val="374151"/>
                </a:solidFill>
                <a:effectLst/>
              </a:rPr>
              <a:t>c. Contenido con buenas intenciones</a:t>
            </a:r>
            <a:br>
              <a:rPr lang="es-ES" sz="2000" b="0" i="0" dirty="0">
                <a:solidFill>
                  <a:srgbClr val="374151"/>
                </a:solidFill>
                <a:effectLst/>
              </a:rPr>
            </a:br>
            <a:r>
              <a:rPr lang="es-ES" sz="2000" b="0" i="0" dirty="0">
                <a:solidFill>
                  <a:srgbClr val="374151"/>
                </a:solidFill>
                <a:effectLst/>
              </a:rPr>
              <a:t>d. Contenido cercano de la vida de la empresa (información de sus éxitos o cosas que les pasan)</a:t>
            </a:r>
            <a:r>
              <a:rPr lang="es-ES" sz="2000" dirty="0">
                <a:solidFill>
                  <a:srgbClr val="37415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754695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77C114D2-6A01-1F51-AD43-2574B2FE593F}"/>
              </a:ext>
            </a:extLst>
          </p:cNvPr>
          <p:cNvSpPr txBox="1"/>
          <p:nvPr/>
        </p:nvSpPr>
        <p:spPr>
          <a:xfrm>
            <a:off x="596151" y="818721"/>
            <a:ext cx="52841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rgbClr val="374151"/>
                </a:solidFill>
              </a:rPr>
              <a:t>Preguntas</a:t>
            </a:r>
          </a:p>
          <a:p>
            <a:r>
              <a:rPr lang="es-ES" sz="3600" b="1" dirty="0">
                <a:solidFill>
                  <a:srgbClr val="374151"/>
                </a:solidFill>
              </a:rPr>
              <a:t>Importantes de responder</a:t>
            </a:r>
            <a:endParaRPr lang="es-CL" sz="3600" dirty="0">
              <a:solidFill>
                <a:srgbClr val="374151"/>
              </a:solidFill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0F9E8A0C-31DF-0F97-091C-43FE4F26A21E}"/>
              </a:ext>
            </a:extLst>
          </p:cNvPr>
          <p:cNvSpPr txBox="1"/>
          <p:nvPr/>
        </p:nvSpPr>
        <p:spPr>
          <a:xfrm>
            <a:off x="4445390" y="2403233"/>
            <a:ext cx="6696221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000" b="0" i="0" dirty="0">
                <a:solidFill>
                  <a:srgbClr val="374151"/>
                </a:solidFill>
                <a:effectLst/>
              </a:rPr>
              <a:t>Al buscar en google.com ¿Encontramos información de la marca? ¿Qué pasa si buscamos el nombre de la empresa? ¿qué pasa si buscamos su producto o servicio principal?</a:t>
            </a:r>
          </a:p>
          <a:p>
            <a:endParaRPr lang="es-ES" sz="2000" b="0" i="0" dirty="0">
              <a:solidFill>
                <a:srgbClr val="374151"/>
              </a:solidFill>
              <a:effectLst/>
            </a:endParaRPr>
          </a:p>
          <a:p>
            <a:r>
              <a:rPr lang="es-ES" sz="2000" b="0" i="0" dirty="0">
                <a:solidFill>
                  <a:srgbClr val="374151"/>
                </a:solidFill>
                <a:effectLst/>
              </a:rPr>
              <a:t>● Muy buen SEO, aparece en la primera página</a:t>
            </a:r>
          </a:p>
          <a:p>
            <a:endParaRPr lang="es-ES" sz="2000" b="0" i="0" dirty="0">
              <a:solidFill>
                <a:srgbClr val="374151"/>
              </a:solidFill>
              <a:effectLst/>
            </a:endParaRPr>
          </a:p>
          <a:p>
            <a:r>
              <a:rPr lang="es-ES" sz="2000" b="0" i="0" dirty="0">
                <a:solidFill>
                  <a:srgbClr val="374151"/>
                </a:solidFill>
                <a:effectLst/>
              </a:rPr>
              <a:t>○ Nombre Marca</a:t>
            </a:r>
          </a:p>
          <a:p>
            <a:r>
              <a:rPr lang="es-ES" sz="2000" b="0" i="0" dirty="0">
                <a:solidFill>
                  <a:srgbClr val="374151"/>
                </a:solidFill>
                <a:effectLst/>
              </a:rPr>
              <a:t>○ Producto principal (vasos reciclados)</a:t>
            </a:r>
          </a:p>
          <a:p>
            <a:r>
              <a:rPr lang="es-ES" sz="2000" b="0" i="0" dirty="0">
                <a:solidFill>
                  <a:srgbClr val="374151"/>
                </a:solidFill>
                <a:effectLst/>
              </a:rPr>
              <a:t>○ Vasos de regalo</a:t>
            </a:r>
            <a:endParaRPr lang="es-ES" sz="2000" dirty="0">
              <a:solidFill>
                <a:srgbClr val="37415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5834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77C114D2-6A01-1F51-AD43-2574B2FE593F}"/>
              </a:ext>
            </a:extLst>
          </p:cNvPr>
          <p:cNvSpPr txBox="1"/>
          <p:nvPr/>
        </p:nvSpPr>
        <p:spPr>
          <a:xfrm>
            <a:off x="596151" y="818721"/>
            <a:ext cx="52841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rgbClr val="374151"/>
                </a:solidFill>
              </a:rPr>
              <a:t>Preguntas</a:t>
            </a:r>
          </a:p>
          <a:p>
            <a:r>
              <a:rPr lang="es-ES" sz="3600" b="1" dirty="0">
                <a:solidFill>
                  <a:srgbClr val="374151"/>
                </a:solidFill>
              </a:rPr>
              <a:t>Importantes de responder</a:t>
            </a:r>
            <a:endParaRPr lang="es-CL" sz="3600" dirty="0">
              <a:solidFill>
                <a:srgbClr val="374151"/>
              </a:solidFill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0F9E8A0C-31DF-0F97-091C-43FE4F26A21E}"/>
              </a:ext>
            </a:extLst>
          </p:cNvPr>
          <p:cNvSpPr txBox="1"/>
          <p:nvPr/>
        </p:nvSpPr>
        <p:spPr>
          <a:xfrm>
            <a:off x="4445390" y="2403233"/>
            <a:ext cx="6696221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000" b="0" i="0" dirty="0">
                <a:solidFill>
                  <a:srgbClr val="374151"/>
                </a:solidFill>
                <a:effectLst/>
              </a:rPr>
              <a:t>¿La marca responde a sus clientes por redes sociales? ¿Cómo se comunica? ¿Cuánto se demora en responder?</a:t>
            </a:r>
          </a:p>
          <a:p>
            <a:endParaRPr lang="es-ES" sz="2000" b="0" i="0" dirty="0">
              <a:solidFill>
                <a:srgbClr val="374151"/>
              </a:solidFill>
              <a:effectLst/>
            </a:endParaRPr>
          </a:p>
          <a:p>
            <a:r>
              <a:rPr lang="es-ES" sz="2000" b="0" i="0" dirty="0">
                <a:solidFill>
                  <a:srgbClr val="374151"/>
                </a:solidFill>
                <a:effectLst/>
              </a:rPr>
              <a:t>a. Contenido muy informal, lenguaje cercano</a:t>
            </a:r>
          </a:p>
          <a:p>
            <a:r>
              <a:rPr lang="es-ES" sz="2000" b="0" i="0" dirty="0">
                <a:solidFill>
                  <a:srgbClr val="374151"/>
                </a:solidFill>
                <a:effectLst/>
              </a:rPr>
              <a:t>b. Busca empatizar</a:t>
            </a:r>
            <a:endParaRPr lang="es-ES" sz="2000" dirty="0">
              <a:solidFill>
                <a:srgbClr val="37415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7942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77C114D2-6A01-1F51-AD43-2574B2FE593F}"/>
              </a:ext>
            </a:extLst>
          </p:cNvPr>
          <p:cNvSpPr txBox="1"/>
          <p:nvPr/>
        </p:nvSpPr>
        <p:spPr>
          <a:xfrm>
            <a:off x="596151" y="818721"/>
            <a:ext cx="52841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rgbClr val="374151"/>
                </a:solidFill>
              </a:rPr>
              <a:t>Preguntas</a:t>
            </a:r>
          </a:p>
          <a:p>
            <a:r>
              <a:rPr lang="es-ES" sz="3600" b="1" dirty="0">
                <a:solidFill>
                  <a:srgbClr val="374151"/>
                </a:solidFill>
              </a:rPr>
              <a:t>Importantes de responder</a:t>
            </a:r>
            <a:endParaRPr lang="es-CL" sz="3600" dirty="0">
              <a:solidFill>
                <a:srgbClr val="374151"/>
              </a:solidFill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0F9E8A0C-31DF-0F97-091C-43FE4F26A21E}"/>
              </a:ext>
            </a:extLst>
          </p:cNvPr>
          <p:cNvSpPr txBox="1"/>
          <p:nvPr/>
        </p:nvSpPr>
        <p:spPr>
          <a:xfrm>
            <a:off x="4445390" y="2403233"/>
            <a:ext cx="6865035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000" b="0" i="0" dirty="0">
                <a:solidFill>
                  <a:srgbClr val="374151"/>
                </a:solidFill>
                <a:effectLst/>
              </a:rPr>
              <a:t>¿Qué tipo de usuarios los siguen en las redes sociales? ¿Quiénes le comentan o le dan “me gusta”?</a:t>
            </a:r>
          </a:p>
          <a:p>
            <a:endParaRPr lang="es-ES" sz="2000" b="0" i="0" dirty="0">
              <a:solidFill>
                <a:srgbClr val="374151"/>
              </a:solidFill>
              <a:effectLst/>
            </a:endParaRPr>
          </a:p>
          <a:p>
            <a:r>
              <a:rPr lang="es-ES" sz="2000" b="0" i="0" dirty="0">
                <a:solidFill>
                  <a:srgbClr val="374151"/>
                </a:solidFill>
                <a:effectLst/>
              </a:rPr>
              <a:t>a. Pareciera ser un % mayor de mujeres (</a:t>
            </a:r>
            <a:r>
              <a:rPr lang="es-ES" sz="2000" b="0" i="0" dirty="0" err="1">
                <a:solidFill>
                  <a:srgbClr val="374151"/>
                </a:solidFill>
                <a:effectLst/>
              </a:rPr>
              <a:t>Likes</a:t>
            </a:r>
            <a:r>
              <a:rPr lang="es-ES" sz="2000" b="0" i="0" dirty="0">
                <a:solidFill>
                  <a:srgbClr val="374151"/>
                </a:solidFill>
                <a:effectLst/>
              </a:rPr>
              <a:t>, comentarios y seguidores)</a:t>
            </a:r>
          </a:p>
          <a:p>
            <a:r>
              <a:rPr lang="es-ES" sz="2000" b="0" i="0" dirty="0">
                <a:solidFill>
                  <a:srgbClr val="374151"/>
                </a:solidFill>
                <a:effectLst/>
              </a:rPr>
              <a:t>b. Se ven gente joven entre 20 - 40 años. Se puede identificar menor de 40 – 60 (cuidado con el sesgo de la red social)</a:t>
            </a:r>
            <a:endParaRPr lang="es-ES" sz="2000" dirty="0">
              <a:solidFill>
                <a:srgbClr val="37415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0863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77C114D2-6A01-1F51-AD43-2574B2FE593F}"/>
              </a:ext>
            </a:extLst>
          </p:cNvPr>
          <p:cNvSpPr txBox="1"/>
          <p:nvPr/>
        </p:nvSpPr>
        <p:spPr>
          <a:xfrm>
            <a:off x="596151" y="818721"/>
            <a:ext cx="52841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rgbClr val="374151"/>
                </a:solidFill>
              </a:rPr>
              <a:t>Preguntas</a:t>
            </a:r>
          </a:p>
          <a:p>
            <a:r>
              <a:rPr lang="es-ES" sz="3600" b="1" dirty="0">
                <a:solidFill>
                  <a:srgbClr val="374151"/>
                </a:solidFill>
              </a:rPr>
              <a:t>Importantes de responder</a:t>
            </a:r>
            <a:endParaRPr lang="es-CL" sz="3600" dirty="0">
              <a:solidFill>
                <a:srgbClr val="374151"/>
              </a:solidFill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0F9E8A0C-31DF-0F97-091C-43FE4F26A21E}"/>
              </a:ext>
            </a:extLst>
          </p:cNvPr>
          <p:cNvSpPr txBox="1"/>
          <p:nvPr/>
        </p:nvSpPr>
        <p:spPr>
          <a:xfrm>
            <a:off x="4445390" y="2614248"/>
            <a:ext cx="6865035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000" b="0" i="0" dirty="0">
                <a:solidFill>
                  <a:srgbClr val="374151"/>
                </a:solidFill>
                <a:effectLst/>
              </a:rPr>
              <a:t>¿La organización tiene una tienda online o entrega la posibilidad de adquirir sus productos o servicios por internet? ¿Se pueden pagar por internet? ¿Cómo?</a:t>
            </a:r>
          </a:p>
          <a:p>
            <a:endParaRPr lang="es-ES" sz="2000" b="0" i="0" dirty="0">
              <a:solidFill>
                <a:srgbClr val="374151"/>
              </a:solidFill>
              <a:effectLst/>
            </a:endParaRPr>
          </a:p>
          <a:p>
            <a:r>
              <a:rPr lang="es-ES" sz="2000" b="0" i="0" dirty="0">
                <a:solidFill>
                  <a:srgbClr val="374151"/>
                </a:solidFill>
                <a:effectLst/>
              </a:rPr>
              <a:t>a. Si, física e internet</a:t>
            </a:r>
          </a:p>
          <a:p>
            <a:r>
              <a:rPr lang="es-ES" sz="2000" b="0" i="0" dirty="0">
                <a:solidFill>
                  <a:srgbClr val="374151"/>
                </a:solidFill>
                <a:effectLst/>
              </a:rPr>
              <a:t>b. Vende a través de tienda online, todo el pago se hace en la página</a:t>
            </a:r>
            <a:endParaRPr lang="es-ES" sz="2000" dirty="0">
              <a:solidFill>
                <a:srgbClr val="37415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9805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FF7F79C6-77EE-6A28-5A0A-B910B42109DE}"/>
              </a:ext>
            </a:extLst>
          </p:cNvPr>
          <p:cNvSpPr txBox="1"/>
          <p:nvPr/>
        </p:nvSpPr>
        <p:spPr>
          <a:xfrm>
            <a:off x="2548616" y="2351782"/>
            <a:ext cx="70947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srgbClr val="37415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Ubuntu" panose="020B0504030602030204" pitchFamily="34" charset="0"/>
                <a:ea typeface="+mn-ea"/>
                <a:cs typeface="+mn-cs"/>
              </a:rPr>
              <a:t>Digitalización de la Micro y Pequeña Empresa de Talcahuano</a:t>
            </a:r>
            <a:endParaRPr kumimoji="0" lang="es-CL" sz="3200" b="1" i="0" u="none" strike="noStrike" kern="1200" cap="none" spc="0" normalizeH="0" baseline="0" noProof="0" dirty="0">
              <a:ln>
                <a:noFill/>
              </a:ln>
              <a:solidFill>
                <a:srgbClr val="37415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Ubuntu" panose="020B0504030602030204" pitchFamily="34" charset="0"/>
              <a:ea typeface="+mn-ea"/>
              <a:cs typeface="+mn-cs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BC860ACD-68AE-DF0F-2451-BB820CD10F0E}"/>
              </a:ext>
            </a:extLst>
          </p:cNvPr>
          <p:cNvSpPr txBox="1"/>
          <p:nvPr/>
        </p:nvSpPr>
        <p:spPr>
          <a:xfrm>
            <a:off x="301159" y="4524471"/>
            <a:ext cx="872197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srgbClr val="374151"/>
                </a:solidFill>
                <a:effectLst/>
                <a:uLnTx/>
                <a:uFillTx/>
                <a:latin typeface="Söhne"/>
                <a:ea typeface="+mn-ea"/>
                <a:cs typeface="+mn-cs"/>
              </a:rPr>
              <a:t>Docente: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200" cap="none" spc="0" normalizeH="0" baseline="0" noProof="0" dirty="0">
                <a:ln>
                  <a:noFill/>
                </a:ln>
                <a:solidFill>
                  <a:srgbClr val="374151"/>
                </a:solidFill>
                <a:effectLst/>
                <a:uLnTx/>
                <a:uFillTx/>
                <a:latin typeface="Söhne"/>
                <a:ea typeface="+mn-ea"/>
                <a:cs typeface="+mn-cs"/>
              </a:rPr>
              <a:t>Contacto:</a:t>
            </a: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srgbClr val="37415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18120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4A775F1D-4596-F07C-9ACD-3BCB453130A3}"/>
              </a:ext>
            </a:extLst>
          </p:cNvPr>
          <p:cNvSpPr txBox="1"/>
          <p:nvPr/>
        </p:nvSpPr>
        <p:spPr>
          <a:xfrm>
            <a:off x="1735015" y="2905780"/>
            <a:ext cx="872197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2800" b="1" dirty="0">
                <a:solidFill>
                  <a:srgbClr val="374151"/>
                </a:solidFill>
                <a:latin typeface="Söhne"/>
              </a:rPr>
              <a:t>Módulo:</a:t>
            </a:r>
            <a:r>
              <a:rPr lang="es-ES" sz="2800" dirty="0">
                <a:solidFill>
                  <a:srgbClr val="374151"/>
                </a:solidFill>
                <a:latin typeface="Söhne"/>
              </a:rPr>
              <a:t> </a:t>
            </a:r>
            <a:r>
              <a:rPr lang="es-ES" dirty="0">
                <a:solidFill>
                  <a:srgbClr val="374151"/>
                </a:solidFill>
                <a:latin typeface="Söhne"/>
              </a:rPr>
              <a:t>“ELABORACIÓN DE UNA CAMPAÑA DE MARKETING DIGITAL” </a:t>
            </a:r>
          </a:p>
        </p:txBody>
      </p:sp>
    </p:spTree>
    <p:extLst>
      <p:ext uri="{BB962C8B-B14F-4D97-AF65-F5344CB8AC3E}">
        <p14:creationId xmlns:p14="http://schemas.microsoft.com/office/powerpoint/2010/main" val="3002583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540B888B-0F20-7CF5-8E9A-DE9910F2BD21}"/>
              </a:ext>
            </a:extLst>
          </p:cNvPr>
          <p:cNvSpPr txBox="1"/>
          <p:nvPr/>
        </p:nvSpPr>
        <p:spPr>
          <a:xfrm>
            <a:off x="3177066" y="2006731"/>
            <a:ext cx="6206630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rgbClr val="374151"/>
                </a:solidFill>
                <a:latin typeface="Söhne"/>
              </a:rPr>
              <a:t>Introducción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rgbClr val="374151"/>
                </a:solidFill>
                <a:latin typeface="Söhne"/>
              </a:rPr>
              <a:t>Investigación de Mercado y Audiencia Objetivo.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rgbClr val="374151"/>
                </a:solidFill>
                <a:latin typeface="Söhne"/>
              </a:rPr>
              <a:t>Estrategia de Contenido.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000" b="1" dirty="0">
                <a:solidFill>
                  <a:srgbClr val="374151"/>
                </a:solidFill>
                <a:latin typeface="Söhne"/>
              </a:rPr>
              <a:t>Análisis de Competencia.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rgbClr val="374151"/>
                </a:solidFill>
                <a:latin typeface="Söhne"/>
              </a:rPr>
              <a:t>Estableciendo Objetivos.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rgbClr val="374151"/>
                </a:solidFill>
                <a:latin typeface="Söhne"/>
              </a:rPr>
              <a:t>Herramientas digitales.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rgbClr val="374151"/>
                </a:solidFill>
                <a:latin typeface="Söhne"/>
              </a:rPr>
              <a:t>Marketing de Contenido, como herramienta principal.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rgbClr val="374151"/>
                </a:solidFill>
                <a:latin typeface="Söhne"/>
              </a:rPr>
              <a:t>Google </a:t>
            </a:r>
            <a:r>
              <a:rPr lang="es-ES" sz="2000" dirty="0" err="1">
                <a:solidFill>
                  <a:srgbClr val="374151"/>
                </a:solidFill>
                <a:latin typeface="Söhne"/>
              </a:rPr>
              <a:t>Ads</a:t>
            </a:r>
            <a:r>
              <a:rPr lang="es-ES" sz="2000" dirty="0">
                <a:solidFill>
                  <a:srgbClr val="374151"/>
                </a:solidFill>
                <a:latin typeface="Söhne"/>
              </a:rPr>
              <a:t>, Facebook Business, </a:t>
            </a:r>
            <a:r>
              <a:rPr lang="es-ES" sz="2000" dirty="0" err="1">
                <a:solidFill>
                  <a:srgbClr val="374151"/>
                </a:solidFill>
                <a:latin typeface="Söhne"/>
              </a:rPr>
              <a:t>Whatsapp</a:t>
            </a:r>
            <a:r>
              <a:rPr lang="es-ES" sz="2000" dirty="0">
                <a:solidFill>
                  <a:srgbClr val="374151"/>
                </a:solidFill>
                <a:latin typeface="Söhne"/>
              </a:rPr>
              <a:t> Business, Canva.com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rgbClr val="374151"/>
                </a:solidFill>
                <a:latin typeface="Söhne"/>
              </a:rPr>
              <a:t>Complementos prácticos</a:t>
            </a:r>
          </a:p>
        </p:txBody>
      </p:sp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ECE02753-B6A4-9DB0-6500-632459FF8E9D}"/>
              </a:ext>
            </a:extLst>
          </p:cNvPr>
          <p:cNvSpPr/>
          <p:nvPr/>
        </p:nvSpPr>
        <p:spPr>
          <a:xfrm>
            <a:off x="3177066" y="1522564"/>
            <a:ext cx="6206630" cy="408373"/>
          </a:xfrm>
          <a:prstGeom prst="roundRect">
            <a:avLst/>
          </a:prstGeom>
          <a:solidFill>
            <a:srgbClr val="009E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411FF2D4-4EE3-C7A1-6521-9182E8AB9B2C}"/>
              </a:ext>
            </a:extLst>
          </p:cNvPr>
          <p:cNvSpPr txBox="1"/>
          <p:nvPr/>
        </p:nvSpPr>
        <p:spPr>
          <a:xfrm>
            <a:off x="3177066" y="1465141"/>
            <a:ext cx="187432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sz="2800" b="1" dirty="0">
                <a:solidFill>
                  <a:schemeClr val="bg1"/>
                </a:solidFill>
                <a:latin typeface="Söhne"/>
              </a:rPr>
              <a:t>Contenido</a:t>
            </a:r>
          </a:p>
        </p:txBody>
      </p:sp>
    </p:spTree>
    <p:extLst>
      <p:ext uri="{BB962C8B-B14F-4D97-AF65-F5344CB8AC3E}">
        <p14:creationId xmlns:p14="http://schemas.microsoft.com/office/powerpoint/2010/main" val="2089299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77C114D2-6A01-1F51-AD43-2574B2FE593F}"/>
              </a:ext>
            </a:extLst>
          </p:cNvPr>
          <p:cNvSpPr txBox="1"/>
          <p:nvPr/>
        </p:nvSpPr>
        <p:spPr>
          <a:xfrm>
            <a:off x="1254875" y="1587832"/>
            <a:ext cx="93535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000" b="1" dirty="0">
                <a:solidFill>
                  <a:srgbClr val="374151"/>
                </a:solidFill>
              </a:rPr>
              <a:t>Objetivos de esta clase</a:t>
            </a:r>
            <a:endParaRPr lang="es-CL" sz="4000" b="1" dirty="0">
              <a:solidFill>
                <a:srgbClr val="374151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3F682A22-AC13-D120-15ED-6888AAA04886}"/>
              </a:ext>
            </a:extLst>
          </p:cNvPr>
          <p:cNvSpPr txBox="1"/>
          <p:nvPr/>
        </p:nvSpPr>
        <p:spPr>
          <a:xfrm>
            <a:off x="4128116" y="2644170"/>
            <a:ext cx="6640498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3200" dirty="0">
                <a:solidFill>
                  <a:srgbClr val="374151"/>
                </a:solidFill>
                <a:latin typeface="Söhne"/>
              </a:rPr>
              <a:t>Principios del Benchmarking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3200" dirty="0">
                <a:solidFill>
                  <a:srgbClr val="374151"/>
                </a:solidFill>
                <a:latin typeface="Söhne"/>
              </a:rPr>
              <a:t>Trabajar en un Benchmarking</a:t>
            </a:r>
          </a:p>
        </p:txBody>
      </p:sp>
    </p:spTree>
    <p:extLst>
      <p:ext uri="{BB962C8B-B14F-4D97-AF65-F5344CB8AC3E}">
        <p14:creationId xmlns:p14="http://schemas.microsoft.com/office/powerpoint/2010/main" val="773746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77C114D2-6A01-1F51-AD43-2574B2FE593F}"/>
              </a:ext>
            </a:extLst>
          </p:cNvPr>
          <p:cNvSpPr txBox="1"/>
          <p:nvPr/>
        </p:nvSpPr>
        <p:spPr>
          <a:xfrm>
            <a:off x="2781751" y="3105834"/>
            <a:ext cx="66284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>
                <a:solidFill>
                  <a:srgbClr val="374151"/>
                </a:solidFill>
                <a:latin typeface="Söhne"/>
              </a:rPr>
              <a:t>Análisis de Competencia</a:t>
            </a:r>
          </a:p>
        </p:txBody>
      </p:sp>
    </p:spTree>
    <p:extLst>
      <p:ext uri="{BB962C8B-B14F-4D97-AF65-F5344CB8AC3E}">
        <p14:creationId xmlns:p14="http://schemas.microsoft.com/office/powerpoint/2010/main" val="2237039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3F682A22-AC13-D120-15ED-6888AAA04886}"/>
              </a:ext>
            </a:extLst>
          </p:cNvPr>
          <p:cNvSpPr txBox="1"/>
          <p:nvPr/>
        </p:nvSpPr>
        <p:spPr>
          <a:xfrm>
            <a:off x="3643533" y="1825309"/>
            <a:ext cx="8271802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000" dirty="0">
                <a:solidFill>
                  <a:srgbClr val="374151"/>
                </a:solidFill>
              </a:rPr>
              <a:t>El benchmarking es un proceso mediante el cual una empresa o entidad compara sus prácticas, procesos, productos o servicios con los de otras organizaciones líderes en su industria o en un campo relacionado. El objetivo del benchmarking es identificar oportunidades de mejora y adoptar las mejores prácticas de otras organizaciones para mejorar el rendimiento y la eficiencia.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77C114D2-6A01-1F51-AD43-2574B2FE593F}"/>
              </a:ext>
            </a:extLst>
          </p:cNvPr>
          <p:cNvSpPr txBox="1"/>
          <p:nvPr/>
        </p:nvSpPr>
        <p:spPr>
          <a:xfrm>
            <a:off x="580170" y="721980"/>
            <a:ext cx="93535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rgbClr val="374151"/>
                </a:solidFill>
              </a:rPr>
              <a:t>Una herramienta esencial:</a:t>
            </a:r>
          </a:p>
          <a:p>
            <a:r>
              <a:rPr lang="es-ES" sz="3600" b="1" dirty="0">
                <a:solidFill>
                  <a:srgbClr val="374151"/>
                </a:solidFill>
              </a:rPr>
              <a:t>benchmarking.</a:t>
            </a:r>
            <a:endParaRPr lang="es-CL" sz="4800" b="1" dirty="0">
              <a:solidFill>
                <a:srgbClr val="374151"/>
              </a:solidFill>
            </a:endParaRPr>
          </a:p>
        </p:txBody>
      </p:sp>
      <p:pic>
        <p:nvPicPr>
          <p:cNvPr id="5" name="Imagen 4" descr="Interfaz de usuario gráfica&#10;&#10;Descripción generada automáticamente">
            <a:extLst>
              <a:ext uri="{FF2B5EF4-FFF2-40B4-BE49-F238E27FC236}">
                <a16:creationId xmlns:a16="http://schemas.microsoft.com/office/drawing/2014/main" id="{0430F04D-4165-9C3F-5F1F-CE6E654359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853354" y="3994047"/>
            <a:ext cx="5648112" cy="2425701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11CEE7FC-A7FB-34FA-2F7D-28847F3CF111}"/>
              </a:ext>
            </a:extLst>
          </p:cNvPr>
          <p:cNvSpPr txBox="1"/>
          <p:nvPr/>
        </p:nvSpPr>
        <p:spPr>
          <a:xfrm>
            <a:off x="4853354" y="6529417"/>
            <a:ext cx="564811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700">
                <a:hlinkClick r:id="rId3" tooltip="https://www.unica360.com/servicios/creacion-base-de-datos-clientes"/>
              </a:rPr>
              <a:t>Esta foto</a:t>
            </a:r>
            <a:r>
              <a:rPr lang="es-CL" sz="700"/>
              <a:t> de Autor desconocido está bajo licencia </a:t>
            </a:r>
            <a:r>
              <a:rPr lang="es-CL" sz="700">
                <a:hlinkClick r:id="rId4" tooltip="https://creativecommons.org/licenses/by-sa/3.0/"/>
              </a:rPr>
              <a:t>CC BY-SA</a:t>
            </a:r>
            <a:endParaRPr lang="es-CL" sz="700"/>
          </a:p>
        </p:txBody>
      </p:sp>
    </p:spTree>
    <p:extLst>
      <p:ext uri="{BB962C8B-B14F-4D97-AF65-F5344CB8AC3E}">
        <p14:creationId xmlns:p14="http://schemas.microsoft.com/office/powerpoint/2010/main" val="21003957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3F682A22-AC13-D120-15ED-6888AAA04886}"/>
              </a:ext>
            </a:extLst>
          </p:cNvPr>
          <p:cNvSpPr txBox="1"/>
          <p:nvPr/>
        </p:nvSpPr>
        <p:spPr>
          <a:xfrm>
            <a:off x="3629465" y="2184672"/>
            <a:ext cx="8271802" cy="4093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s-ES" sz="2000" dirty="0">
                <a:solidFill>
                  <a:srgbClr val="374151"/>
                </a:solidFill>
              </a:rPr>
              <a:t>Definición de objetivos: La organización establece metas y objetivos claros para el proceso de benchmarking. Esto puede incluir mejorar la calidad, reducir costos, aumentar la eficiencia, etc.</a:t>
            </a:r>
          </a:p>
          <a:p>
            <a:pPr marL="457200" indent="-457200">
              <a:buFont typeface="+mj-lt"/>
              <a:buAutoNum type="arabicPeriod"/>
            </a:pPr>
            <a:endParaRPr lang="es-ES" sz="2000" dirty="0">
              <a:solidFill>
                <a:srgbClr val="37415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s-ES" sz="2000" dirty="0">
                <a:solidFill>
                  <a:srgbClr val="374151"/>
                </a:solidFill>
              </a:rPr>
              <a:t>Identificación de áreas para el benchmarking: Se eligen áreas específicas de la organización que se van a evaluar. Esto podría incluir áreas como la cadena de suministro, el servicio al cliente, la gestión de proyectos, el marketing, entre otros.</a:t>
            </a:r>
          </a:p>
          <a:p>
            <a:pPr marL="457200" indent="-457200">
              <a:buFont typeface="+mj-lt"/>
              <a:buAutoNum type="arabicPeriod"/>
            </a:pPr>
            <a:endParaRPr lang="es-ES" sz="2000" dirty="0">
              <a:solidFill>
                <a:srgbClr val="37415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s-ES" sz="2000" dirty="0">
                <a:solidFill>
                  <a:srgbClr val="374151"/>
                </a:solidFill>
              </a:rPr>
              <a:t>Identificación de organizaciones de referencia: Se identifican organizaciones que son líderes en esas áreas específicas. Estas organizaciones a menudo se llaman "organizaciones de referencia" o "mejores prácticas".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77C114D2-6A01-1F51-AD43-2574B2FE593F}"/>
              </a:ext>
            </a:extLst>
          </p:cNvPr>
          <p:cNvSpPr txBox="1"/>
          <p:nvPr/>
        </p:nvSpPr>
        <p:spPr>
          <a:xfrm>
            <a:off x="580170" y="579900"/>
            <a:ext cx="93535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rgbClr val="374151"/>
                </a:solidFill>
              </a:rPr>
              <a:t>El proceso de benchmarking </a:t>
            </a:r>
          </a:p>
          <a:p>
            <a:r>
              <a:rPr lang="es-ES" sz="2400" b="1" dirty="0">
                <a:solidFill>
                  <a:srgbClr val="374151"/>
                </a:solidFill>
              </a:rPr>
              <a:t>generalmente sigue estos pasos.</a:t>
            </a:r>
            <a:endParaRPr lang="es-CL" sz="4800" b="1" dirty="0">
              <a:solidFill>
                <a:srgbClr val="37415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0974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3F682A22-AC13-D120-15ED-6888AAA04886}"/>
              </a:ext>
            </a:extLst>
          </p:cNvPr>
          <p:cNvSpPr txBox="1"/>
          <p:nvPr/>
        </p:nvSpPr>
        <p:spPr>
          <a:xfrm>
            <a:off x="3671668" y="2003526"/>
            <a:ext cx="8271802" cy="4093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 startAt="4"/>
            </a:pPr>
            <a:r>
              <a:rPr lang="es-ES" sz="2000" dirty="0">
                <a:solidFill>
                  <a:srgbClr val="374151"/>
                </a:solidFill>
              </a:rPr>
              <a:t>Recopilación de datos: Se recopila información y datos sobre cómo las organizaciones de referencia abordan y ejecutan las áreas seleccionadas. Esto puede incluir investigaciones, análisis de datos, encuestas, visitas a otras empresas y entrevistas.</a:t>
            </a:r>
          </a:p>
          <a:p>
            <a:pPr marL="457200" indent="-457200">
              <a:buFont typeface="+mj-lt"/>
              <a:buAutoNum type="arabicPeriod" startAt="4"/>
            </a:pPr>
            <a:endParaRPr lang="es-ES" sz="2000" dirty="0">
              <a:solidFill>
                <a:srgbClr val="374151"/>
              </a:solidFill>
            </a:endParaRPr>
          </a:p>
          <a:p>
            <a:pPr marL="457200" indent="-457200">
              <a:buFont typeface="+mj-lt"/>
              <a:buAutoNum type="arabicPeriod" startAt="4"/>
            </a:pPr>
            <a:r>
              <a:rPr lang="es-ES" sz="2000" dirty="0">
                <a:solidFill>
                  <a:srgbClr val="374151"/>
                </a:solidFill>
              </a:rPr>
              <a:t>Comparación y análisis: Se comparan los datos y resultados de la organización con los de las organizaciones de referencia. Se analizan las diferencias y similitudes para identificar áreas de mejora.</a:t>
            </a:r>
          </a:p>
          <a:p>
            <a:pPr marL="457200" indent="-457200">
              <a:buFont typeface="+mj-lt"/>
              <a:buAutoNum type="arabicPeriod" startAt="4"/>
            </a:pPr>
            <a:endParaRPr lang="es-ES" sz="2000" dirty="0">
              <a:solidFill>
                <a:srgbClr val="374151"/>
              </a:solidFill>
            </a:endParaRPr>
          </a:p>
          <a:p>
            <a:pPr marL="457200" indent="-457200">
              <a:buFont typeface="+mj-lt"/>
              <a:buAutoNum type="arabicPeriod" startAt="4"/>
            </a:pPr>
            <a:r>
              <a:rPr lang="es-ES" sz="2000" dirty="0">
                <a:solidFill>
                  <a:srgbClr val="374151"/>
                </a:solidFill>
              </a:rPr>
              <a:t>Desarrollo de un plan de acción: Se desarrolla un plan que incluye acciones específicas que la organización puede tomar para mejorar sus prácticas o procesos, basándose en lo que se ha aprendido del benchmarking.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77C114D2-6A01-1F51-AD43-2574B2FE593F}"/>
              </a:ext>
            </a:extLst>
          </p:cNvPr>
          <p:cNvSpPr txBox="1"/>
          <p:nvPr/>
        </p:nvSpPr>
        <p:spPr>
          <a:xfrm>
            <a:off x="580170" y="579900"/>
            <a:ext cx="93535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rgbClr val="374151"/>
                </a:solidFill>
              </a:rPr>
              <a:t>El proceso de benchmarking </a:t>
            </a:r>
          </a:p>
          <a:p>
            <a:r>
              <a:rPr lang="es-ES" sz="2400" b="1" dirty="0">
                <a:solidFill>
                  <a:srgbClr val="374151"/>
                </a:solidFill>
              </a:rPr>
              <a:t>generalmente sigue estos pasos.</a:t>
            </a:r>
            <a:endParaRPr lang="es-CL" sz="4800" b="1" dirty="0">
              <a:solidFill>
                <a:srgbClr val="37415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26926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3F682A22-AC13-D120-15ED-6888AAA04886}"/>
              </a:ext>
            </a:extLst>
          </p:cNvPr>
          <p:cNvSpPr txBox="1"/>
          <p:nvPr/>
        </p:nvSpPr>
        <p:spPr>
          <a:xfrm>
            <a:off x="3671668" y="2566212"/>
            <a:ext cx="8271802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 startAt="7"/>
            </a:pPr>
            <a:r>
              <a:rPr lang="es-ES" sz="2000" dirty="0">
                <a:solidFill>
                  <a:srgbClr val="374151"/>
                </a:solidFill>
              </a:rPr>
              <a:t>Implementación: La organización implementa las mejoras planificadas y realiza un seguimiento de su efectividad.</a:t>
            </a:r>
          </a:p>
          <a:p>
            <a:pPr marL="457200" indent="-457200">
              <a:buFont typeface="+mj-lt"/>
              <a:buAutoNum type="arabicPeriod" startAt="7"/>
            </a:pPr>
            <a:endParaRPr lang="es-ES" sz="2000" dirty="0">
              <a:solidFill>
                <a:srgbClr val="374151"/>
              </a:solidFill>
            </a:endParaRPr>
          </a:p>
          <a:p>
            <a:pPr marL="457200" indent="-457200">
              <a:buFont typeface="+mj-lt"/>
              <a:buAutoNum type="arabicPeriod" startAt="7"/>
            </a:pPr>
            <a:r>
              <a:rPr lang="es-ES" sz="2000" dirty="0">
                <a:solidFill>
                  <a:srgbClr val="374151"/>
                </a:solidFill>
              </a:rPr>
              <a:t>Evaluación continua: Se realiza un seguimiento constante para evaluar el impacto de las mejoras y ajustar el proceso según sea necesario.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77C114D2-6A01-1F51-AD43-2574B2FE593F}"/>
              </a:ext>
            </a:extLst>
          </p:cNvPr>
          <p:cNvSpPr txBox="1"/>
          <p:nvPr/>
        </p:nvSpPr>
        <p:spPr>
          <a:xfrm>
            <a:off x="580170" y="579900"/>
            <a:ext cx="93535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rgbClr val="374151"/>
                </a:solidFill>
              </a:rPr>
              <a:t>El proceso de benchmarking </a:t>
            </a:r>
          </a:p>
          <a:p>
            <a:r>
              <a:rPr lang="es-ES" sz="2400" b="1" dirty="0">
                <a:solidFill>
                  <a:srgbClr val="374151"/>
                </a:solidFill>
              </a:rPr>
              <a:t>generalmente sigue estos pasos.</a:t>
            </a:r>
            <a:endParaRPr lang="es-CL" sz="4800" b="1" dirty="0">
              <a:solidFill>
                <a:srgbClr val="37415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55377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3454</TotalTime>
  <Words>874</Words>
  <Application>Microsoft Office PowerPoint</Application>
  <PresentationFormat>Panorámica</PresentationFormat>
  <Paragraphs>85</Paragraphs>
  <Slides>19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Söhne</vt:lpstr>
      <vt:lpstr>Ubuntu</vt:lpstr>
      <vt:lpstr>Tema de Office</vt:lpstr>
      <vt:lpstr>1_Tema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 Bravo Lira</dc:creator>
  <cp:lastModifiedBy>MARCOS LEIVA URRA</cp:lastModifiedBy>
  <cp:revision>108</cp:revision>
  <dcterms:created xsi:type="dcterms:W3CDTF">2022-09-01T16:31:15Z</dcterms:created>
  <dcterms:modified xsi:type="dcterms:W3CDTF">2023-10-11T15:03:09Z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f4e9a4a-eb20-4aad-9a64-8872817c1a6f_Enabled">
    <vt:lpwstr>true</vt:lpwstr>
  </property>
  <property fmtid="{D5CDD505-2E9C-101B-9397-08002B2CF9AE}" pid="3" name="MSIP_Label_9f4e9a4a-eb20-4aad-9a64-8872817c1a6f_SetDate">
    <vt:lpwstr>2023-06-01T20:59:02Z</vt:lpwstr>
  </property>
  <property fmtid="{D5CDD505-2E9C-101B-9397-08002B2CF9AE}" pid="4" name="MSIP_Label_9f4e9a4a-eb20-4aad-9a64-8872817c1a6f_Method">
    <vt:lpwstr>Standard</vt:lpwstr>
  </property>
  <property fmtid="{D5CDD505-2E9C-101B-9397-08002B2CF9AE}" pid="5" name="MSIP_Label_9f4e9a4a-eb20-4aad-9a64-8872817c1a6f_Name">
    <vt:lpwstr>defa4170-0d19-0005-0004-bc88714345d2</vt:lpwstr>
  </property>
  <property fmtid="{D5CDD505-2E9C-101B-9397-08002B2CF9AE}" pid="6" name="MSIP_Label_9f4e9a4a-eb20-4aad-9a64-8872817c1a6f_SiteId">
    <vt:lpwstr>7a599002-001c-432c-846e-1ddca9f6b299</vt:lpwstr>
  </property>
  <property fmtid="{D5CDD505-2E9C-101B-9397-08002B2CF9AE}" pid="7" name="MSIP_Label_9f4e9a4a-eb20-4aad-9a64-8872817c1a6f_ActionId">
    <vt:lpwstr>5d20c5c1-0c9f-4f9b-b6ba-da01d02ac76d</vt:lpwstr>
  </property>
  <property fmtid="{D5CDD505-2E9C-101B-9397-08002B2CF9AE}" pid="8" name="MSIP_Label_9f4e9a4a-eb20-4aad-9a64-8872817c1a6f_ContentBits">
    <vt:lpwstr>0</vt:lpwstr>
  </property>
</Properties>
</file>