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2"/>
  </p:notesMasterIdLst>
  <p:sldIdLst>
    <p:sldId id="316" r:id="rId3"/>
    <p:sldId id="261" r:id="rId4"/>
    <p:sldId id="262" r:id="rId5"/>
    <p:sldId id="331" r:id="rId6"/>
    <p:sldId id="319" r:id="rId7"/>
    <p:sldId id="337" r:id="rId8"/>
    <p:sldId id="340" r:id="rId9"/>
    <p:sldId id="341" r:id="rId10"/>
    <p:sldId id="342" r:id="rId11"/>
    <p:sldId id="343" r:id="rId12"/>
    <p:sldId id="339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29" r:id="rId2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151"/>
    <a:srgbClr val="009EA2"/>
    <a:srgbClr val="EE6C26"/>
    <a:srgbClr val="AF1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94714"/>
  </p:normalViewPr>
  <p:slideViewPr>
    <p:cSldViewPr snapToGrid="0" showGuides="1">
      <p:cViewPr varScale="1">
        <p:scale>
          <a:sx n="68" d="100"/>
          <a:sy n="68" d="100"/>
        </p:scale>
        <p:origin x="9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FB549-16F7-4C88-A229-048A0E76503F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A9418-BE23-47D4-828E-8CEE373E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96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121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97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63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8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391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58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8640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57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3027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5468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17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8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ca360.com/servicios/creacion-base-de-datos-cliente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F7F79C6-77EE-6A28-5A0A-B910B42109DE}"/>
              </a:ext>
            </a:extLst>
          </p:cNvPr>
          <p:cNvSpPr txBox="1"/>
          <p:nvPr/>
        </p:nvSpPr>
        <p:spPr>
          <a:xfrm>
            <a:off x="2548616" y="2351782"/>
            <a:ext cx="7094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Digitalización de la Micro y Pequeña Empresa de Talcahuano</a:t>
            </a: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C860ACD-68AE-DF0F-2451-BB820CD10F0E}"/>
              </a:ext>
            </a:extLst>
          </p:cNvPr>
          <p:cNvSpPr txBox="1"/>
          <p:nvPr/>
        </p:nvSpPr>
        <p:spPr>
          <a:xfrm>
            <a:off x="301159" y="4524471"/>
            <a:ext cx="8721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Docente: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Contacto: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44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F682A22-AC13-D120-15ED-6888AAA04886}"/>
              </a:ext>
            </a:extLst>
          </p:cNvPr>
          <p:cNvSpPr txBox="1"/>
          <p:nvPr/>
        </p:nvSpPr>
        <p:spPr>
          <a:xfrm>
            <a:off x="4670474" y="2459504"/>
            <a:ext cx="637459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374151"/>
                </a:solidFill>
              </a:rPr>
              <a:t>El benchmarking puede ser una herramienta valiosa para mejorar la competitividad y el desempeño de una organización al aprender de las mejores prácticas y experiencias de otras. Puede aplicarse en diversos campos, desde la gestión empresarial hasta el marketing, la calidad del producto, la satisfacción del cliente y más.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3180995" y="1564639"/>
            <a:ext cx="9353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No</a:t>
            </a:r>
          </a:p>
          <a:p>
            <a:r>
              <a:rPr lang="es-ES" sz="2400" b="1" dirty="0">
                <a:solidFill>
                  <a:srgbClr val="374151"/>
                </a:solidFill>
              </a:rPr>
              <a:t>Olvides…</a:t>
            </a:r>
            <a:endParaRPr lang="es-CL" sz="2400" b="1" dirty="0">
              <a:solidFill>
                <a:srgbClr val="374151"/>
              </a:solidFill>
            </a:endParaRPr>
          </a:p>
        </p:txBody>
      </p:sp>
      <p:pic>
        <p:nvPicPr>
          <p:cNvPr id="5" name="Gráfico 4" descr="Advertencia con relleno sólido">
            <a:extLst>
              <a:ext uri="{FF2B5EF4-FFF2-40B4-BE49-F238E27FC236}">
                <a16:creationId xmlns:a16="http://schemas.microsoft.com/office/drawing/2014/main" id="{6F6D94E1-5295-BF78-6DB8-5466D3A93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1521" y="4398496"/>
            <a:ext cx="2112498" cy="211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717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764963" y="995276"/>
            <a:ext cx="9353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Ejercicio práctico: </a:t>
            </a:r>
          </a:p>
          <a:p>
            <a:r>
              <a:rPr lang="es-ES" sz="2000" dirty="0">
                <a:solidFill>
                  <a:srgbClr val="374151"/>
                </a:solidFill>
              </a:rPr>
              <a:t>En este caso realizaremos el ejercicio muy básico de benchmarking para conocer estrategias de marketing de una marca o empresa que admiremos, idealmente del mismo rubro en que esté nuestra empresa.</a:t>
            </a:r>
            <a:endParaRPr lang="es-CL" sz="2000" dirty="0">
              <a:solidFill>
                <a:srgbClr val="37415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910F424-92D2-FF54-4EBC-A146C00E315B}"/>
              </a:ext>
            </a:extLst>
          </p:cNvPr>
          <p:cNvSpPr txBox="1"/>
          <p:nvPr/>
        </p:nvSpPr>
        <p:spPr>
          <a:xfrm>
            <a:off x="4406151" y="3817724"/>
            <a:ext cx="6355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09EA2"/>
                </a:solidFill>
              </a:rPr>
              <a:t>Veamos un ejemplo…</a:t>
            </a:r>
          </a:p>
        </p:txBody>
      </p:sp>
    </p:spTree>
    <p:extLst>
      <p:ext uri="{BB962C8B-B14F-4D97-AF65-F5344CB8AC3E}">
        <p14:creationId xmlns:p14="http://schemas.microsoft.com/office/powerpoint/2010/main" val="25927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462198" y="381228"/>
            <a:ext cx="4974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Revisemos los canales </a:t>
            </a:r>
          </a:p>
          <a:p>
            <a:r>
              <a:rPr lang="es-ES" sz="2400" b="1" dirty="0">
                <a:solidFill>
                  <a:srgbClr val="374151"/>
                </a:solidFill>
              </a:rPr>
              <a:t>que manejan.</a:t>
            </a:r>
            <a:endParaRPr lang="es-CL" sz="2400" dirty="0">
              <a:solidFill>
                <a:srgbClr val="374151"/>
              </a:solidFill>
            </a:endParaRPr>
          </a:p>
        </p:txBody>
      </p:sp>
      <p:pic>
        <p:nvPicPr>
          <p:cNvPr id="8" name="Imagen 7" descr="Tabla&#10;&#10;Descripción generada automáticamente">
            <a:extLst>
              <a:ext uri="{FF2B5EF4-FFF2-40B4-BE49-F238E27FC236}">
                <a16:creationId xmlns:a16="http://schemas.microsoft.com/office/drawing/2014/main" id="{B47EF1BB-7431-C0E2-1604-3F3CF4A30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767" y="1302607"/>
            <a:ext cx="4147532" cy="5348400"/>
          </a:xfrm>
          <a:prstGeom prst="rect">
            <a:avLst/>
          </a:prstGeom>
        </p:spPr>
      </p:pic>
      <p:pic>
        <p:nvPicPr>
          <p:cNvPr id="3" name="Imagen 2" descr="Tabla&#10;&#10;Descripción generada automáticamente">
            <a:extLst>
              <a:ext uri="{FF2B5EF4-FFF2-40B4-BE49-F238E27FC236}">
                <a16:creationId xmlns:a16="http://schemas.microsoft.com/office/drawing/2014/main" id="{32F4790D-056F-2149-08D5-82360EE5C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911" y="2672001"/>
            <a:ext cx="4226548" cy="260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702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96151" y="818721"/>
            <a:ext cx="4974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374151"/>
                </a:solidFill>
              </a:rPr>
              <a:t>¿Dónde hace 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publicidad pagada?</a:t>
            </a:r>
            <a:endParaRPr lang="es-CL" sz="2400" dirty="0">
              <a:solidFill>
                <a:srgbClr val="374151"/>
              </a:solidFill>
            </a:endParaRPr>
          </a:p>
        </p:txBody>
      </p:sp>
      <p:pic>
        <p:nvPicPr>
          <p:cNvPr id="6" name="Imagen 5" descr="Tabla&#10;&#10;Descripción generada automáticamente">
            <a:extLst>
              <a:ext uri="{FF2B5EF4-FFF2-40B4-BE49-F238E27FC236}">
                <a16:creationId xmlns:a16="http://schemas.microsoft.com/office/drawing/2014/main" id="{5911BF43-3549-7AC5-4B83-A7D3FAF71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169" y="1656449"/>
            <a:ext cx="5122601" cy="3196906"/>
          </a:xfrm>
          <a:prstGeom prst="rect">
            <a:avLst/>
          </a:prstGeom>
        </p:spPr>
      </p:pic>
      <p:pic>
        <p:nvPicPr>
          <p:cNvPr id="9" name="Imagen 8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4AA49FAA-7C23-E9E6-150C-4540EE6BA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5010" y="5009119"/>
            <a:ext cx="5026921" cy="175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62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96151" y="818721"/>
            <a:ext cx="5284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374151"/>
                </a:solidFill>
              </a:rPr>
              <a:t>Preguntas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Importantes de responder</a:t>
            </a:r>
            <a:endParaRPr lang="es-CL" sz="3600" dirty="0">
              <a:solidFill>
                <a:srgbClr val="37415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9E8A0C-31DF-0F97-091C-43FE4F26A21E}"/>
              </a:ext>
            </a:extLst>
          </p:cNvPr>
          <p:cNvSpPr txBox="1"/>
          <p:nvPr/>
        </p:nvSpPr>
        <p:spPr>
          <a:xfrm>
            <a:off x="4445390" y="2403233"/>
            <a:ext cx="669622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Si tiene redes sociales o blog ¿Qué contenidos comparte? ¿Con qué regularidad? ¿Cuáles son los contenidos con más éxito?</a:t>
            </a:r>
          </a:p>
          <a:p>
            <a:br>
              <a:rPr lang="es-ES" sz="2000" b="0" i="0" dirty="0">
                <a:solidFill>
                  <a:srgbClr val="374151"/>
                </a:solidFill>
                <a:effectLst/>
              </a:rPr>
            </a:br>
            <a:r>
              <a:rPr lang="es-ES" sz="2000" b="0" i="0" dirty="0">
                <a:solidFill>
                  <a:srgbClr val="374151"/>
                </a:solidFill>
                <a:effectLst/>
              </a:rPr>
              <a:t>a. Temas de reciclaje y ecología</a:t>
            </a:r>
            <a:br>
              <a:rPr lang="es-ES" sz="2000" b="0" i="0" dirty="0">
                <a:solidFill>
                  <a:srgbClr val="374151"/>
                </a:solidFill>
                <a:effectLst/>
              </a:rPr>
            </a:br>
            <a:r>
              <a:rPr lang="es-ES" sz="2000" b="0" i="0" dirty="0">
                <a:solidFill>
                  <a:srgbClr val="374151"/>
                </a:solidFill>
                <a:effectLst/>
              </a:rPr>
              <a:t>b. Contenido divertido</a:t>
            </a:r>
            <a:br>
              <a:rPr lang="es-ES" sz="2000" b="0" i="0" dirty="0">
                <a:solidFill>
                  <a:srgbClr val="374151"/>
                </a:solidFill>
                <a:effectLst/>
              </a:rPr>
            </a:br>
            <a:r>
              <a:rPr lang="es-ES" sz="2000" b="0" i="0" dirty="0">
                <a:solidFill>
                  <a:srgbClr val="374151"/>
                </a:solidFill>
                <a:effectLst/>
              </a:rPr>
              <a:t>c. Contenido con buenas intenciones</a:t>
            </a:r>
            <a:br>
              <a:rPr lang="es-ES" sz="2000" b="0" i="0" dirty="0">
                <a:solidFill>
                  <a:srgbClr val="374151"/>
                </a:solidFill>
                <a:effectLst/>
              </a:rPr>
            </a:br>
            <a:r>
              <a:rPr lang="es-ES" sz="2000" b="0" i="0" dirty="0">
                <a:solidFill>
                  <a:srgbClr val="374151"/>
                </a:solidFill>
                <a:effectLst/>
              </a:rPr>
              <a:t>d. Contenido cercano de la vida de la empresa (información de sus éxitos o cosas que les pasan)</a:t>
            </a:r>
            <a:r>
              <a:rPr lang="es-ES" sz="2000" dirty="0">
                <a:solidFill>
                  <a:srgbClr val="37415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5469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96151" y="818721"/>
            <a:ext cx="5284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374151"/>
                </a:solidFill>
              </a:rPr>
              <a:t>Preguntas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Importantes de responder</a:t>
            </a:r>
            <a:endParaRPr lang="es-CL" sz="3600" dirty="0">
              <a:solidFill>
                <a:srgbClr val="37415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9E8A0C-31DF-0F97-091C-43FE4F26A21E}"/>
              </a:ext>
            </a:extLst>
          </p:cNvPr>
          <p:cNvSpPr txBox="1"/>
          <p:nvPr/>
        </p:nvSpPr>
        <p:spPr>
          <a:xfrm>
            <a:off x="4445390" y="2403233"/>
            <a:ext cx="669622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Al buscar en google.com ¿Encontramos información de la marca? ¿Qué pasa si buscamos el nombre de la empresa? ¿qué pasa si buscamos su producto o servicio principal?</a:t>
            </a:r>
          </a:p>
          <a:p>
            <a:endParaRPr lang="es-ES" sz="2000" b="0" i="0" dirty="0">
              <a:solidFill>
                <a:srgbClr val="374151"/>
              </a:solidFill>
              <a:effectLst/>
            </a:endParaRPr>
          </a:p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● Muy buen SEO, aparece en la primera página</a:t>
            </a:r>
          </a:p>
          <a:p>
            <a:endParaRPr lang="es-ES" sz="2000" b="0" i="0" dirty="0">
              <a:solidFill>
                <a:srgbClr val="374151"/>
              </a:solidFill>
              <a:effectLst/>
            </a:endParaRPr>
          </a:p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○ Nombre Marca</a:t>
            </a:r>
          </a:p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○ Producto principal (vasos reciclados)</a:t>
            </a:r>
          </a:p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○ Vasos de regalo</a:t>
            </a:r>
            <a:endParaRPr lang="es-ES" sz="2000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83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96151" y="818721"/>
            <a:ext cx="5284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374151"/>
                </a:solidFill>
              </a:rPr>
              <a:t>Preguntas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Importantes de responder</a:t>
            </a:r>
            <a:endParaRPr lang="es-CL" sz="3600" dirty="0">
              <a:solidFill>
                <a:srgbClr val="37415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9E8A0C-31DF-0F97-091C-43FE4F26A21E}"/>
              </a:ext>
            </a:extLst>
          </p:cNvPr>
          <p:cNvSpPr txBox="1"/>
          <p:nvPr/>
        </p:nvSpPr>
        <p:spPr>
          <a:xfrm>
            <a:off x="4445390" y="2403233"/>
            <a:ext cx="669622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¿La marca responde a sus clientes por redes sociales? ¿Cómo se comunica? ¿Cuánto se demora en responder?</a:t>
            </a:r>
          </a:p>
          <a:p>
            <a:endParaRPr lang="es-ES" sz="2000" b="0" i="0" dirty="0">
              <a:solidFill>
                <a:srgbClr val="374151"/>
              </a:solidFill>
              <a:effectLst/>
            </a:endParaRPr>
          </a:p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a. Contenido muy informal, lenguaje cercano</a:t>
            </a:r>
          </a:p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b. Busca empatizar</a:t>
            </a:r>
            <a:endParaRPr lang="es-ES" sz="2000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94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96151" y="818721"/>
            <a:ext cx="5284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374151"/>
                </a:solidFill>
              </a:rPr>
              <a:t>Preguntas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Importantes de responder</a:t>
            </a:r>
            <a:endParaRPr lang="es-CL" sz="3600" dirty="0">
              <a:solidFill>
                <a:srgbClr val="37415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9E8A0C-31DF-0F97-091C-43FE4F26A21E}"/>
              </a:ext>
            </a:extLst>
          </p:cNvPr>
          <p:cNvSpPr txBox="1"/>
          <p:nvPr/>
        </p:nvSpPr>
        <p:spPr>
          <a:xfrm>
            <a:off x="4445390" y="2403233"/>
            <a:ext cx="686503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¿Qué tipo de usuarios los siguen en las redes sociales? ¿Quiénes le comentan o le dan “me gusta”?</a:t>
            </a:r>
          </a:p>
          <a:p>
            <a:endParaRPr lang="es-ES" sz="2000" b="0" i="0" dirty="0">
              <a:solidFill>
                <a:srgbClr val="374151"/>
              </a:solidFill>
              <a:effectLst/>
            </a:endParaRPr>
          </a:p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a. Pareciera ser un % mayor de mujeres (</a:t>
            </a:r>
            <a:r>
              <a:rPr lang="es-ES" sz="2000" b="0" i="0" dirty="0" err="1">
                <a:solidFill>
                  <a:srgbClr val="374151"/>
                </a:solidFill>
                <a:effectLst/>
              </a:rPr>
              <a:t>Likes</a:t>
            </a:r>
            <a:r>
              <a:rPr lang="es-ES" sz="2000" b="0" i="0" dirty="0">
                <a:solidFill>
                  <a:srgbClr val="374151"/>
                </a:solidFill>
                <a:effectLst/>
              </a:rPr>
              <a:t>, comentarios y seguidores)</a:t>
            </a:r>
          </a:p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b. Se ven gente joven entre 20 - 40 años. Se puede identificar menor de 40 – 60 (cuidado con el sesgo de la red social)</a:t>
            </a:r>
            <a:endParaRPr lang="es-ES" sz="2000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86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96151" y="818721"/>
            <a:ext cx="5284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374151"/>
                </a:solidFill>
              </a:rPr>
              <a:t>Preguntas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Importantes de responder</a:t>
            </a:r>
            <a:endParaRPr lang="es-CL" sz="3600" dirty="0">
              <a:solidFill>
                <a:srgbClr val="37415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9E8A0C-31DF-0F97-091C-43FE4F26A21E}"/>
              </a:ext>
            </a:extLst>
          </p:cNvPr>
          <p:cNvSpPr txBox="1"/>
          <p:nvPr/>
        </p:nvSpPr>
        <p:spPr>
          <a:xfrm>
            <a:off x="4445390" y="2614248"/>
            <a:ext cx="686503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¿La organización tiene una tienda online o entrega la posibilidad de adquirir sus productos o servicios por internet? ¿Se pueden pagar por internet? ¿Cómo?</a:t>
            </a:r>
          </a:p>
          <a:p>
            <a:endParaRPr lang="es-ES" sz="2000" b="0" i="0" dirty="0">
              <a:solidFill>
                <a:srgbClr val="374151"/>
              </a:solidFill>
              <a:effectLst/>
            </a:endParaRPr>
          </a:p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a. Si, física e internet</a:t>
            </a:r>
          </a:p>
          <a:p>
            <a:r>
              <a:rPr lang="es-ES" sz="2000" b="0" i="0" dirty="0">
                <a:solidFill>
                  <a:srgbClr val="374151"/>
                </a:solidFill>
                <a:effectLst/>
              </a:rPr>
              <a:t>b. Vende a través de tienda online, todo el pago se hace en la página</a:t>
            </a:r>
            <a:endParaRPr lang="es-ES" sz="2000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80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F7F79C6-77EE-6A28-5A0A-B910B42109DE}"/>
              </a:ext>
            </a:extLst>
          </p:cNvPr>
          <p:cNvSpPr txBox="1"/>
          <p:nvPr/>
        </p:nvSpPr>
        <p:spPr>
          <a:xfrm>
            <a:off x="2548616" y="2351782"/>
            <a:ext cx="7094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Digitalización de la Micro y Pequeña Empresa de Talcahuano</a:t>
            </a: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C860ACD-68AE-DF0F-2451-BB820CD10F0E}"/>
              </a:ext>
            </a:extLst>
          </p:cNvPr>
          <p:cNvSpPr txBox="1"/>
          <p:nvPr/>
        </p:nvSpPr>
        <p:spPr>
          <a:xfrm>
            <a:off x="301159" y="4524471"/>
            <a:ext cx="8721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Docente: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Contacto: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12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A775F1D-4596-F07C-9ACD-3BCB453130A3}"/>
              </a:ext>
            </a:extLst>
          </p:cNvPr>
          <p:cNvSpPr txBox="1"/>
          <p:nvPr/>
        </p:nvSpPr>
        <p:spPr>
          <a:xfrm>
            <a:off x="1735015" y="2905780"/>
            <a:ext cx="8721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rgbClr val="374151"/>
                </a:solidFill>
                <a:latin typeface="Söhne"/>
              </a:rPr>
              <a:t>Módulo:</a:t>
            </a:r>
            <a:r>
              <a:rPr lang="es-ES" sz="2800" dirty="0">
                <a:solidFill>
                  <a:srgbClr val="374151"/>
                </a:solidFill>
                <a:latin typeface="Söhne"/>
              </a:rPr>
              <a:t> </a:t>
            </a:r>
            <a:r>
              <a:rPr lang="es-ES" dirty="0">
                <a:solidFill>
                  <a:srgbClr val="374151"/>
                </a:solidFill>
                <a:latin typeface="Söhne"/>
              </a:rPr>
              <a:t>“ELABORACIÓN DE UNA CAMPAÑA DE MARKETING DIGITAL” </a:t>
            </a:r>
          </a:p>
        </p:txBody>
      </p:sp>
    </p:spTree>
    <p:extLst>
      <p:ext uri="{BB962C8B-B14F-4D97-AF65-F5344CB8AC3E}">
        <p14:creationId xmlns:p14="http://schemas.microsoft.com/office/powerpoint/2010/main" val="300258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40B888B-0F20-7CF5-8E9A-DE9910F2BD21}"/>
              </a:ext>
            </a:extLst>
          </p:cNvPr>
          <p:cNvSpPr txBox="1"/>
          <p:nvPr/>
        </p:nvSpPr>
        <p:spPr>
          <a:xfrm>
            <a:off x="3177066" y="2006731"/>
            <a:ext cx="62066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Introducción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Investigación de Mercado y Audiencia Objetivo.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Estrategia de Contenido.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74151"/>
                </a:solidFill>
                <a:latin typeface="Söhne"/>
              </a:rPr>
              <a:t>Análisis de Competencia.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Estableciendo Objetivos.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Herramientas digitales.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Marketing de Contenido, como herramienta principal.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Google </a:t>
            </a:r>
            <a:r>
              <a:rPr lang="es-ES" sz="2000" dirty="0" err="1">
                <a:solidFill>
                  <a:srgbClr val="374151"/>
                </a:solidFill>
                <a:latin typeface="Söhne"/>
              </a:rPr>
              <a:t>Ads</a:t>
            </a:r>
            <a:r>
              <a:rPr lang="es-ES" sz="2000" dirty="0">
                <a:solidFill>
                  <a:srgbClr val="374151"/>
                </a:solidFill>
                <a:latin typeface="Söhne"/>
              </a:rPr>
              <a:t>, Facebook Business, </a:t>
            </a:r>
            <a:r>
              <a:rPr lang="es-ES" sz="2000" dirty="0" err="1">
                <a:solidFill>
                  <a:srgbClr val="374151"/>
                </a:solidFill>
                <a:latin typeface="Söhne"/>
              </a:rPr>
              <a:t>Whatsapp</a:t>
            </a:r>
            <a:r>
              <a:rPr lang="es-ES" sz="2000" dirty="0">
                <a:solidFill>
                  <a:srgbClr val="374151"/>
                </a:solidFill>
                <a:latin typeface="Söhne"/>
              </a:rPr>
              <a:t> Business, Canva.com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Complementos prácticos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ECE02753-B6A4-9DB0-6500-632459FF8E9D}"/>
              </a:ext>
            </a:extLst>
          </p:cNvPr>
          <p:cNvSpPr/>
          <p:nvPr/>
        </p:nvSpPr>
        <p:spPr>
          <a:xfrm>
            <a:off x="3177066" y="1522564"/>
            <a:ext cx="6206630" cy="408373"/>
          </a:xfrm>
          <a:prstGeom prst="roundRect">
            <a:avLst/>
          </a:prstGeom>
          <a:solidFill>
            <a:srgbClr val="009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1FF2D4-4EE3-C7A1-6521-9182E8AB9B2C}"/>
              </a:ext>
            </a:extLst>
          </p:cNvPr>
          <p:cNvSpPr txBox="1"/>
          <p:nvPr/>
        </p:nvSpPr>
        <p:spPr>
          <a:xfrm>
            <a:off x="3177066" y="1465141"/>
            <a:ext cx="18743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solidFill>
                  <a:schemeClr val="bg1"/>
                </a:solidFill>
                <a:latin typeface="Söhne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208929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1254875" y="1587832"/>
            <a:ext cx="9353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solidFill>
                  <a:srgbClr val="374151"/>
                </a:solidFill>
              </a:rPr>
              <a:t>Objetivos de esta clase</a:t>
            </a:r>
            <a:endParaRPr lang="es-CL" sz="4000" b="1" dirty="0">
              <a:solidFill>
                <a:srgbClr val="37415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F682A22-AC13-D120-15ED-6888AAA04886}"/>
              </a:ext>
            </a:extLst>
          </p:cNvPr>
          <p:cNvSpPr txBox="1"/>
          <p:nvPr/>
        </p:nvSpPr>
        <p:spPr>
          <a:xfrm>
            <a:off x="4128116" y="2644170"/>
            <a:ext cx="664049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374151"/>
                </a:solidFill>
                <a:latin typeface="Söhne"/>
              </a:rPr>
              <a:t>Principios del Benchmarking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374151"/>
                </a:solidFill>
                <a:latin typeface="Söhne"/>
              </a:rPr>
              <a:t>Trabajar en un Benchmarking</a:t>
            </a:r>
          </a:p>
        </p:txBody>
      </p:sp>
    </p:spTree>
    <p:extLst>
      <p:ext uri="{BB962C8B-B14F-4D97-AF65-F5344CB8AC3E}">
        <p14:creationId xmlns:p14="http://schemas.microsoft.com/office/powerpoint/2010/main" val="77374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2781751" y="3105834"/>
            <a:ext cx="6628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374151"/>
                </a:solidFill>
                <a:latin typeface="Söhne"/>
              </a:rPr>
              <a:t>Análisis de Competencia</a:t>
            </a:r>
          </a:p>
        </p:txBody>
      </p:sp>
    </p:spTree>
    <p:extLst>
      <p:ext uri="{BB962C8B-B14F-4D97-AF65-F5344CB8AC3E}">
        <p14:creationId xmlns:p14="http://schemas.microsoft.com/office/powerpoint/2010/main" val="223703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F682A22-AC13-D120-15ED-6888AAA04886}"/>
              </a:ext>
            </a:extLst>
          </p:cNvPr>
          <p:cNvSpPr txBox="1"/>
          <p:nvPr/>
        </p:nvSpPr>
        <p:spPr>
          <a:xfrm>
            <a:off x="3643533" y="1825309"/>
            <a:ext cx="827180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374151"/>
                </a:solidFill>
              </a:rPr>
              <a:t>El benchmarking es un proceso mediante el cual una empresa o entidad compara sus prácticas, procesos, productos o servicios con los de otras organizaciones líderes en su industria o en un campo relacionado. El objetivo del benchmarking es identificar oportunidades de mejora y adoptar las mejores prácticas de otras organizaciones para mejorar el rendimiento y la eficiencia.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721980"/>
            <a:ext cx="9353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374151"/>
                </a:solidFill>
              </a:rPr>
              <a:t>Una herramienta esencial:</a:t>
            </a:r>
          </a:p>
          <a:p>
            <a:r>
              <a:rPr lang="es-ES" sz="3600" b="1" dirty="0">
                <a:solidFill>
                  <a:srgbClr val="374151"/>
                </a:solidFill>
              </a:rPr>
              <a:t>benchmarking.</a:t>
            </a:r>
            <a:endParaRPr lang="es-CL" sz="4800" b="1" dirty="0">
              <a:solidFill>
                <a:srgbClr val="374151"/>
              </a:solidFill>
            </a:endParaRPr>
          </a:p>
        </p:txBody>
      </p:sp>
      <p:pic>
        <p:nvPicPr>
          <p:cNvPr id="5" name="Imagen 4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0430F04D-4165-9C3F-5F1F-CE6E65435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53354" y="3994047"/>
            <a:ext cx="5648112" cy="242570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1CEE7FC-A7FB-34FA-2F7D-28847F3CF111}"/>
              </a:ext>
            </a:extLst>
          </p:cNvPr>
          <p:cNvSpPr txBox="1"/>
          <p:nvPr/>
        </p:nvSpPr>
        <p:spPr>
          <a:xfrm>
            <a:off x="4853354" y="6529417"/>
            <a:ext cx="564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700">
                <a:hlinkClick r:id="rId3" tooltip="https://www.unica360.com/servicios/creacion-base-de-datos-clientes"/>
              </a:rPr>
              <a:t>Esta foto</a:t>
            </a:r>
            <a:r>
              <a:rPr lang="es-CL" sz="700"/>
              <a:t> de Autor desconocido está bajo licencia </a:t>
            </a:r>
            <a:r>
              <a:rPr lang="es-CL" sz="700">
                <a:hlinkClick r:id="rId4" tooltip="https://creativecommons.org/licenses/by-sa/3.0/"/>
              </a:rPr>
              <a:t>CC BY-SA</a:t>
            </a:r>
            <a:endParaRPr lang="es-CL" sz="700"/>
          </a:p>
        </p:txBody>
      </p:sp>
    </p:spTree>
    <p:extLst>
      <p:ext uri="{BB962C8B-B14F-4D97-AF65-F5344CB8AC3E}">
        <p14:creationId xmlns:p14="http://schemas.microsoft.com/office/powerpoint/2010/main" val="210039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F682A22-AC13-D120-15ED-6888AAA04886}"/>
              </a:ext>
            </a:extLst>
          </p:cNvPr>
          <p:cNvSpPr txBox="1"/>
          <p:nvPr/>
        </p:nvSpPr>
        <p:spPr>
          <a:xfrm>
            <a:off x="3629465" y="2184672"/>
            <a:ext cx="827180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000" dirty="0">
                <a:solidFill>
                  <a:srgbClr val="374151"/>
                </a:solidFill>
              </a:rPr>
              <a:t>Definición de objetivos: La organización establece metas y objetivos claros para el proceso de benchmarking. Esto puede incluir mejorar la calidad, reducir costos, aumentar la eficiencia, etc.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>
              <a:solidFill>
                <a:srgbClr val="37415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dirty="0">
                <a:solidFill>
                  <a:srgbClr val="374151"/>
                </a:solidFill>
              </a:rPr>
              <a:t>Identificación de áreas para el benchmarking: Se eligen áreas específicas de la organización que se van a evaluar. Esto podría incluir áreas como la cadena de suministro, el servicio al cliente, la gestión de proyectos, el marketing, entre otros.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>
              <a:solidFill>
                <a:srgbClr val="37415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dirty="0">
                <a:solidFill>
                  <a:srgbClr val="374151"/>
                </a:solidFill>
              </a:rPr>
              <a:t>Identificación de organizaciones de referencia: Se identifican organizaciones que son líderes en esas áreas específicas. Estas organizaciones a menudo se llaman "organizaciones de referencia" o "mejores prácticas".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579900"/>
            <a:ext cx="9353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El proceso de benchmarking </a:t>
            </a:r>
          </a:p>
          <a:p>
            <a:r>
              <a:rPr lang="es-ES" sz="2400" b="1" dirty="0">
                <a:solidFill>
                  <a:srgbClr val="374151"/>
                </a:solidFill>
              </a:rPr>
              <a:t>generalmente sigue estos pasos.</a:t>
            </a:r>
            <a:endParaRPr lang="es-CL" sz="4800" b="1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9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F682A22-AC13-D120-15ED-6888AAA04886}"/>
              </a:ext>
            </a:extLst>
          </p:cNvPr>
          <p:cNvSpPr txBox="1"/>
          <p:nvPr/>
        </p:nvSpPr>
        <p:spPr>
          <a:xfrm>
            <a:off x="3671668" y="2003526"/>
            <a:ext cx="827180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s-ES" sz="2000" dirty="0">
                <a:solidFill>
                  <a:srgbClr val="374151"/>
                </a:solidFill>
              </a:rPr>
              <a:t>Recopilación de datos: Se recopila información y datos sobre cómo las organizaciones de referencia abordan y ejecutan las áreas seleccionadas. Esto puede incluir investigaciones, análisis de datos, encuestas, visitas a otras empresas y entrevistas.</a:t>
            </a:r>
          </a:p>
          <a:p>
            <a:pPr marL="457200" indent="-457200">
              <a:buFont typeface="+mj-lt"/>
              <a:buAutoNum type="arabicPeriod" startAt="4"/>
            </a:pPr>
            <a:endParaRPr lang="es-ES" sz="2000" dirty="0">
              <a:solidFill>
                <a:srgbClr val="374151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s-ES" sz="2000" dirty="0">
                <a:solidFill>
                  <a:srgbClr val="374151"/>
                </a:solidFill>
              </a:rPr>
              <a:t>Comparación y análisis: Se comparan los datos y resultados de la organización con los de las organizaciones de referencia. Se analizan las diferencias y similitudes para identificar áreas de mejora.</a:t>
            </a:r>
          </a:p>
          <a:p>
            <a:pPr marL="457200" indent="-457200">
              <a:buFont typeface="+mj-lt"/>
              <a:buAutoNum type="arabicPeriod" startAt="4"/>
            </a:pPr>
            <a:endParaRPr lang="es-ES" sz="2000" dirty="0">
              <a:solidFill>
                <a:srgbClr val="374151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s-ES" sz="2000" dirty="0">
                <a:solidFill>
                  <a:srgbClr val="374151"/>
                </a:solidFill>
              </a:rPr>
              <a:t>Desarrollo de un plan de acción: Se desarrolla un plan que incluye acciones específicas que la organización puede tomar para mejorar sus prácticas o procesos, basándose en lo que se ha aprendido del benchmarking.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579900"/>
            <a:ext cx="9353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El proceso de benchmarking </a:t>
            </a:r>
          </a:p>
          <a:p>
            <a:r>
              <a:rPr lang="es-ES" sz="2400" b="1" dirty="0">
                <a:solidFill>
                  <a:srgbClr val="374151"/>
                </a:solidFill>
              </a:rPr>
              <a:t>generalmente sigue estos pasos.</a:t>
            </a:r>
            <a:endParaRPr lang="es-CL" sz="4800" b="1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69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F682A22-AC13-D120-15ED-6888AAA04886}"/>
              </a:ext>
            </a:extLst>
          </p:cNvPr>
          <p:cNvSpPr txBox="1"/>
          <p:nvPr/>
        </p:nvSpPr>
        <p:spPr>
          <a:xfrm>
            <a:off x="3671668" y="2566212"/>
            <a:ext cx="827180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s-ES" sz="2000" dirty="0">
                <a:solidFill>
                  <a:srgbClr val="374151"/>
                </a:solidFill>
              </a:rPr>
              <a:t>Implementación: La organización implementa las mejoras planificadas y realiza un seguimiento de su efectividad.</a:t>
            </a:r>
          </a:p>
          <a:p>
            <a:pPr marL="457200" indent="-457200">
              <a:buFont typeface="+mj-lt"/>
              <a:buAutoNum type="arabicPeriod" startAt="7"/>
            </a:pPr>
            <a:endParaRPr lang="es-ES" sz="2000" dirty="0">
              <a:solidFill>
                <a:srgbClr val="374151"/>
              </a:solidFill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es-ES" sz="2000" dirty="0">
                <a:solidFill>
                  <a:srgbClr val="374151"/>
                </a:solidFill>
              </a:rPr>
              <a:t>Evaluación continua: Se realiza un seguimiento constante para evaluar el impacto de las mejoras y ajustar el proceso según sea necesario.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580170" y="579900"/>
            <a:ext cx="9353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374151"/>
                </a:solidFill>
              </a:rPr>
              <a:t>El proceso de benchmarking </a:t>
            </a:r>
          </a:p>
          <a:p>
            <a:r>
              <a:rPr lang="es-ES" sz="2400" b="1" dirty="0">
                <a:solidFill>
                  <a:srgbClr val="374151"/>
                </a:solidFill>
              </a:rPr>
              <a:t>generalmente sigue estos pasos.</a:t>
            </a:r>
            <a:endParaRPr lang="es-CL" sz="4800" b="1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37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</TotalTime>
  <Words>874</Words>
  <Application>Microsoft Office PowerPoint</Application>
  <PresentationFormat>Panorámica</PresentationFormat>
  <Paragraphs>85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Söhne</vt:lpstr>
      <vt:lpstr>Ubuntu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MARCOS LEIVA URRA</cp:lastModifiedBy>
  <cp:revision>108</cp:revision>
  <dcterms:created xsi:type="dcterms:W3CDTF">2022-09-01T16:31:15Z</dcterms:created>
  <dcterms:modified xsi:type="dcterms:W3CDTF">2023-10-11T15:03:09Z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4e9a4a-eb20-4aad-9a64-8872817c1a6f_Enabled">
    <vt:lpwstr>true</vt:lpwstr>
  </property>
  <property fmtid="{D5CDD505-2E9C-101B-9397-08002B2CF9AE}" pid="3" name="MSIP_Label_9f4e9a4a-eb20-4aad-9a64-8872817c1a6f_SetDate">
    <vt:lpwstr>2023-06-01T20:59:02Z</vt:lpwstr>
  </property>
  <property fmtid="{D5CDD505-2E9C-101B-9397-08002B2CF9AE}" pid="4" name="MSIP_Label_9f4e9a4a-eb20-4aad-9a64-8872817c1a6f_Method">
    <vt:lpwstr>Standard</vt:lpwstr>
  </property>
  <property fmtid="{D5CDD505-2E9C-101B-9397-08002B2CF9AE}" pid="5" name="MSIP_Label_9f4e9a4a-eb20-4aad-9a64-8872817c1a6f_Name">
    <vt:lpwstr>defa4170-0d19-0005-0004-bc88714345d2</vt:lpwstr>
  </property>
  <property fmtid="{D5CDD505-2E9C-101B-9397-08002B2CF9AE}" pid="6" name="MSIP_Label_9f4e9a4a-eb20-4aad-9a64-8872817c1a6f_SiteId">
    <vt:lpwstr>7a599002-001c-432c-846e-1ddca9f6b299</vt:lpwstr>
  </property>
  <property fmtid="{D5CDD505-2E9C-101B-9397-08002B2CF9AE}" pid="7" name="MSIP_Label_9f4e9a4a-eb20-4aad-9a64-8872817c1a6f_ActionId">
    <vt:lpwstr>5d20c5c1-0c9f-4f9b-b6ba-da01d02ac76d</vt:lpwstr>
  </property>
  <property fmtid="{D5CDD505-2E9C-101B-9397-08002B2CF9AE}" pid="8" name="MSIP_Label_9f4e9a4a-eb20-4aad-9a64-8872817c1a6f_ContentBits">
    <vt:lpwstr>0</vt:lpwstr>
  </property>
</Properties>
</file>