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20"/>
  </p:notesMasterIdLst>
  <p:sldIdLst>
    <p:sldId id="316" r:id="rId3"/>
    <p:sldId id="261" r:id="rId4"/>
    <p:sldId id="262" r:id="rId5"/>
    <p:sldId id="331" r:id="rId6"/>
    <p:sldId id="319" r:id="rId7"/>
    <p:sldId id="337" r:id="rId8"/>
    <p:sldId id="340" r:id="rId9"/>
    <p:sldId id="341" r:id="rId10"/>
    <p:sldId id="342" r:id="rId11"/>
    <p:sldId id="347" r:id="rId12"/>
    <p:sldId id="348" r:id="rId13"/>
    <p:sldId id="343" r:id="rId14"/>
    <p:sldId id="344" r:id="rId15"/>
    <p:sldId id="345" r:id="rId16"/>
    <p:sldId id="346" r:id="rId17"/>
    <p:sldId id="339" r:id="rId18"/>
    <p:sldId id="329" r:id="rId19"/>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EA2"/>
    <a:srgbClr val="374151"/>
    <a:srgbClr val="EE6C26"/>
    <a:srgbClr val="AF11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05" autoAdjust="0"/>
    <p:restoredTop sz="94714"/>
  </p:normalViewPr>
  <p:slideViewPr>
    <p:cSldViewPr snapToGrid="0" showGuides="1">
      <p:cViewPr varScale="1">
        <p:scale>
          <a:sx n="68" d="100"/>
          <a:sy n="68" d="100"/>
        </p:scale>
        <p:origin x="900"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2FB549-16F7-4C88-A229-048A0E76503F}" type="datetimeFigureOut">
              <a:rPr lang="es-CL" smtClean="0"/>
              <a:t>11-10-2023</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2A9418-BE23-47D4-828E-8CEE373ECFA8}" type="slidenum">
              <a:rPr lang="es-CL" smtClean="0"/>
              <a:t>‹Nº›</a:t>
            </a:fld>
            <a:endParaRPr lang="es-CL"/>
          </a:p>
        </p:txBody>
      </p:sp>
    </p:spTree>
    <p:extLst>
      <p:ext uri="{BB962C8B-B14F-4D97-AF65-F5344CB8AC3E}">
        <p14:creationId xmlns:p14="http://schemas.microsoft.com/office/powerpoint/2010/main" val="4148961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417AE7-1C01-29D1-CBE0-6948AA68FA0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9A1C5A69-045D-8A64-53B0-B1EEAB1C17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20973AC0-B4E8-8BFC-0BE6-E18E1B30AB4F}"/>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5" name="Marcador de pie de página 4">
            <a:extLst>
              <a:ext uri="{FF2B5EF4-FFF2-40B4-BE49-F238E27FC236}">
                <a16:creationId xmlns:a16="http://schemas.microsoft.com/office/drawing/2014/main" id="{0C4043C8-E868-DFBC-4E47-3A97F4C9404A}"/>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973E86F-1D5B-7F19-9264-FF59A0FD4579}"/>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2890935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6DAAD2-2628-3F49-68D2-89268B31936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9DFF6B71-2277-80ED-C8B6-7768A9789B8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A005F3A6-B0A5-E60E-A3FF-04F25B5B49DA}"/>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5" name="Marcador de pie de página 4">
            <a:extLst>
              <a:ext uri="{FF2B5EF4-FFF2-40B4-BE49-F238E27FC236}">
                <a16:creationId xmlns:a16="http://schemas.microsoft.com/office/drawing/2014/main" id="{C8F480FF-BB83-61FC-29A8-9C9D69E8826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004212DF-0583-7408-3FE5-4727999CB589}"/>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1484052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070EA91-B75F-DA84-11DB-B836107FDBC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63CD2D49-6B7E-8420-3CCF-9BD2BF49D5C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C91041AE-A87E-356A-045A-4699ED49F5C3}"/>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5" name="Marcador de pie de página 4">
            <a:extLst>
              <a:ext uri="{FF2B5EF4-FFF2-40B4-BE49-F238E27FC236}">
                <a16:creationId xmlns:a16="http://schemas.microsoft.com/office/drawing/2014/main" id="{92FFEB36-FD8B-A0EF-8AE4-47A3BCC66DA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00208EE-5755-DAA8-2E37-DED7A4A2945A}"/>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1002199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417AE7-1C01-29D1-CBE0-6948AA68FA0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9A1C5A69-045D-8A64-53B0-B1EEAB1C17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20973AC0-B4E8-8BFC-0BE6-E18E1B30AB4F}"/>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5" name="Marcador de pie de página 4">
            <a:extLst>
              <a:ext uri="{FF2B5EF4-FFF2-40B4-BE49-F238E27FC236}">
                <a16:creationId xmlns:a16="http://schemas.microsoft.com/office/drawing/2014/main" id="{0C4043C8-E868-DFBC-4E47-3A97F4C9404A}"/>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973E86F-1D5B-7F19-9264-FF59A0FD4579}"/>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19221216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229FA8-645B-C1FC-F7DE-39B32B789865}"/>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E1F2266D-507F-434B-85B3-6FF6E04399BB}"/>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959B705F-329C-113F-EF9C-5E470CD0DECE}"/>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5" name="Marcador de pie de página 4">
            <a:extLst>
              <a:ext uri="{FF2B5EF4-FFF2-40B4-BE49-F238E27FC236}">
                <a16:creationId xmlns:a16="http://schemas.microsoft.com/office/drawing/2014/main" id="{7862D655-4175-69C7-36D7-85AC39646E7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E4F2BAB6-9ABB-841D-85FD-710A336689B1}"/>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1622970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0E5FA9-F8F8-8DFE-C969-D1EEEE0FD29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28335ABD-2E86-C499-5A70-C979E57ADC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EDEE39A-17BE-9AEE-6F49-E2627E78FAA9}"/>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5" name="Marcador de pie de página 4">
            <a:extLst>
              <a:ext uri="{FF2B5EF4-FFF2-40B4-BE49-F238E27FC236}">
                <a16:creationId xmlns:a16="http://schemas.microsoft.com/office/drawing/2014/main" id="{32CEADF9-3D82-74F5-7D34-C00AA08FB34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1FFAA51-2CE0-6685-99E0-6DB9D799CC54}"/>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17896352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58FE8E-DFB4-EC3A-2787-37267C568C25}"/>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E30CEDA6-74F5-E400-4CB8-2AC2A4B5718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C0380221-B01D-DF89-CD52-8FFE83B29E8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6C200525-21EC-5E67-3488-B1BCA6D45E72}"/>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6" name="Marcador de pie de página 5">
            <a:extLst>
              <a:ext uri="{FF2B5EF4-FFF2-40B4-BE49-F238E27FC236}">
                <a16:creationId xmlns:a16="http://schemas.microsoft.com/office/drawing/2014/main" id="{9AF59ABC-661D-68A7-3F21-20F2D872CECF}"/>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92A7A15C-2E5D-4D01-D77C-7AF6DDCBAE1F}"/>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39658378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854D3C-56CD-F2EC-D624-B834FB4CB2F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D3620192-6865-FFC9-A64A-8212631638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4674BBAC-9B1C-7FF3-1164-D8E05FCF2F2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DF8ABF10-0B76-C7B6-F452-60497388FC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DDF206B-F948-AB8D-0188-096B2BA3B40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EA694C52-3001-D061-07E6-BEE60BD593D6}"/>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8" name="Marcador de pie de página 7">
            <a:extLst>
              <a:ext uri="{FF2B5EF4-FFF2-40B4-BE49-F238E27FC236}">
                <a16:creationId xmlns:a16="http://schemas.microsoft.com/office/drawing/2014/main" id="{A1381180-FD2D-83F7-E295-2B99BC9D0DC9}"/>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B6194A88-ABF4-E58D-8A5A-31ED89F8658F}"/>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6143918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BFC35D-D334-A6DE-D967-064A223DB0FC}"/>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54DFFDE4-76C4-186B-87E7-B39DF0EBED71}"/>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4" name="Marcador de pie de página 3">
            <a:extLst>
              <a:ext uri="{FF2B5EF4-FFF2-40B4-BE49-F238E27FC236}">
                <a16:creationId xmlns:a16="http://schemas.microsoft.com/office/drawing/2014/main" id="{56B8C959-E88A-7B4C-E48B-028E0CD2D663}"/>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8974ABD5-987F-C573-58D0-90667807C8B3}"/>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1915586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92B54F4-56FA-DC1F-2AED-0E0ACA55B488}"/>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3" name="Marcador de pie de página 2">
            <a:extLst>
              <a:ext uri="{FF2B5EF4-FFF2-40B4-BE49-F238E27FC236}">
                <a16:creationId xmlns:a16="http://schemas.microsoft.com/office/drawing/2014/main" id="{71EFC61F-9D1B-86A3-2444-1B5B0BEB3379}"/>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2F930379-10F9-03CC-5549-978938287174}"/>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35286406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A1F089-1EFE-3F3D-72FD-2AF9F1D2BA9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A786B97A-5222-2200-3782-EB1D45BE78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AD018C33-0563-6BBC-215B-988D06EDB2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6B6F822-9520-F1B8-1FA8-918690C1AFB6}"/>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6" name="Marcador de pie de página 5">
            <a:extLst>
              <a:ext uri="{FF2B5EF4-FFF2-40B4-BE49-F238E27FC236}">
                <a16:creationId xmlns:a16="http://schemas.microsoft.com/office/drawing/2014/main" id="{DF0ADA80-91D3-A8A8-A849-D7B796CBA488}"/>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944C717F-BB5C-EFFE-AA5A-773086E668FF}"/>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2902574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229FA8-645B-C1FC-F7DE-39B32B789865}"/>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E1F2266D-507F-434B-85B3-6FF6E04399BB}"/>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959B705F-329C-113F-EF9C-5E470CD0DECE}"/>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5" name="Marcador de pie de página 4">
            <a:extLst>
              <a:ext uri="{FF2B5EF4-FFF2-40B4-BE49-F238E27FC236}">
                <a16:creationId xmlns:a16="http://schemas.microsoft.com/office/drawing/2014/main" id="{7862D655-4175-69C7-36D7-85AC39646E7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E4F2BAB6-9ABB-841D-85FD-710A336689B1}"/>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24624618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F77CAE-4F7C-BFDE-1F65-D5109D7DC07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BF5AD70D-BBA8-F4E2-EC28-ED28C61C5B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4C7D8F6B-B43F-6789-D782-3CECCCCA5D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04FED25-AB30-880E-CAC3-1D75CF2C48F0}"/>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6" name="Marcador de pie de página 5">
            <a:extLst>
              <a:ext uri="{FF2B5EF4-FFF2-40B4-BE49-F238E27FC236}">
                <a16:creationId xmlns:a16="http://schemas.microsoft.com/office/drawing/2014/main" id="{4D5B67E5-B14B-280C-553B-F584C43A7759}"/>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55BE6592-FE9F-F96C-5DB0-B52F575948AD}"/>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23430276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6DAAD2-2628-3F49-68D2-89268B31936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9DFF6B71-2277-80ED-C8B6-7768A9789B8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A005F3A6-B0A5-E60E-A3FF-04F25B5B49DA}"/>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5" name="Marcador de pie de página 4">
            <a:extLst>
              <a:ext uri="{FF2B5EF4-FFF2-40B4-BE49-F238E27FC236}">
                <a16:creationId xmlns:a16="http://schemas.microsoft.com/office/drawing/2014/main" id="{C8F480FF-BB83-61FC-29A8-9C9D69E8826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004212DF-0583-7408-3FE5-4727999CB589}"/>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9354686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070EA91-B75F-DA84-11DB-B836107FDBC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63CD2D49-6B7E-8420-3CCF-9BD2BF49D5C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C91041AE-A87E-356A-045A-4699ED49F5C3}"/>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5" name="Marcador de pie de página 4">
            <a:extLst>
              <a:ext uri="{FF2B5EF4-FFF2-40B4-BE49-F238E27FC236}">
                <a16:creationId xmlns:a16="http://schemas.microsoft.com/office/drawing/2014/main" id="{92FFEB36-FD8B-A0EF-8AE4-47A3BCC66DA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00208EE-5755-DAA8-2E37-DED7A4A2945A}"/>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3981178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0E5FA9-F8F8-8DFE-C969-D1EEEE0FD29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28335ABD-2E86-C499-5A70-C979E57ADC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EDEE39A-17BE-9AEE-6F49-E2627E78FAA9}"/>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5" name="Marcador de pie de página 4">
            <a:extLst>
              <a:ext uri="{FF2B5EF4-FFF2-40B4-BE49-F238E27FC236}">
                <a16:creationId xmlns:a16="http://schemas.microsoft.com/office/drawing/2014/main" id="{32CEADF9-3D82-74F5-7D34-C00AA08FB34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1FFAA51-2CE0-6685-99E0-6DB9D799CC54}"/>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3101569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58FE8E-DFB4-EC3A-2787-37267C568C25}"/>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E30CEDA6-74F5-E400-4CB8-2AC2A4B5718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C0380221-B01D-DF89-CD52-8FFE83B29E8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6C200525-21EC-5E67-3488-B1BCA6D45E72}"/>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6" name="Marcador de pie de página 5">
            <a:extLst>
              <a:ext uri="{FF2B5EF4-FFF2-40B4-BE49-F238E27FC236}">
                <a16:creationId xmlns:a16="http://schemas.microsoft.com/office/drawing/2014/main" id="{9AF59ABC-661D-68A7-3F21-20F2D872CECF}"/>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92A7A15C-2E5D-4D01-D77C-7AF6DDCBAE1F}"/>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1248167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854D3C-56CD-F2EC-D624-B834FB4CB2F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D3620192-6865-FFC9-A64A-8212631638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4674BBAC-9B1C-7FF3-1164-D8E05FCF2F2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DF8ABF10-0B76-C7B6-F452-60497388FC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DDF206B-F948-AB8D-0188-096B2BA3B40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EA694C52-3001-D061-07E6-BEE60BD593D6}"/>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8" name="Marcador de pie de página 7">
            <a:extLst>
              <a:ext uri="{FF2B5EF4-FFF2-40B4-BE49-F238E27FC236}">
                <a16:creationId xmlns:a16="http://schemas.microsoft.com/office/drawing/2014/main" id="{A1381180-FD2D-83F7-E295-2B99BC9D0DC9}"/>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B6194A88-ABF4-E58D-8A5A-31ED89F8658F}"/>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503548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BFC35D-D334-A6DE-D967-064A223DB0FC}"/>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54DFFDE4-76C4-186B-87E7-B39DF0EBED71}"/>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4" name="Marcador de pie de página 3">
            <a:extLst>
              <a:ext uri="{FF2B5EF4-FFF2-40B4-BE49-F238E27FC236}">
                <a16:creationId xmlns:a16="http://schemas.microsoft.com/office/drawing/2014/main" id="{56B8C959-E88A-7B4C-E48B-028E0CD2D663}"/>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8974ABD5-987F-C573-58D0-90667807C8B3}"/>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3472465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92B54F4-56FA-DC1F-2AED-0E0ACA55B488}"/>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3" name="Marcador de pie de página 2">
            <a:extLst>
              <a:ext uri="{FF2B5EF4-FFF2-40B4-BE49-F238E27FC236}">
                <a16:creationId xmlns:a16="http://schemas.microsoft.com/office/drawing/2014/main" id="{71EFC61F-9D1B-86A3-2444-1B5B0BEB3379}"/>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2F930379-10F9-03CC-5549-978938287174}"/>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2021461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A1F089-1EFE-3F3D-72FD-2AF9F1D2BA9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A786B97A-5222-2200-3782-EB1D45BE78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AD018C33-0563-6BBC-215B-988D06EDB2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6B6F822-9520-F1B8-1FA8-918690C1AFB6}"/>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6" name="Marcador de pie de página 5">
            <a:extLst>
              <a:ext uri="{FF2B5EF4-FFF2-40B4-BE49-F238E27FC236}">
                <a16:creationId xmlns:a16="http://schemas.microsoft.com/office/drawing/2014/main" id="{DF0ADA80-91D3-A8A8-A849-D7B796CBA488}"/>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944C717F-BB5C-EFFE-AA5A-773086E668FF}"/>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3493309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F77CAE-4F7C-BFDE-1F65-D5109D7DC07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BF5AD70D-BBA8-F4E2-EC28-ED28C61C5B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4C7D8F6B-B43F-6789-D782-3CECCCCA5D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04FED25-AB30-880E-CAC3-1D75CF2C48F0}"/>
              </a:ext>
            </a:extLst>
          </p:cNvPr>
          <p:cNvSpPr>
            <a:spLocks noGrp="1"/>
          </p:cNvSpPr>
          <p:nvPr>
            <p:ph type="dt" sz="half" idx="10"/>
          </p:nvPr>
        </p:nvSpPr>
        <p:spPr/>
        <p:txBody>
          <a:bodyPr/>
          <a:lstStyle/>
          <a:p>
            <a:fld id="{149FC852-BD28-D649-8535-15E2BCD0059B}" type="datetimeFigureOut">
              <a:rPr lang="es-CL" smtClean="0"/>
              <a:t>11-10-2023</a:t>
            </a:fld>
            <a:endParaRPr lang="es-CL"/>
          </a:p>
        </p:txBody>
      </p:sp>
      <p:sp>
        <p:nvSpPr>
          <p:cNvPr id="6" name="Marcador de pie de página 5">
            <a:extLst>
              <a:ext uri="{FF2B5EF4-FFF2-40B4-BE49-F238E27FC236}">
                <a16:creationId xmlns:a16="http://schemas.microsoft.com/office/drawing/2014/main" id="{4D5B67E5-B14B-280C-553B-F584C43A7759}"/>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55BE6592-FE9F-F96C-5DB0-B52F575948AD}"/>
              </a:ext>
            </a:extLst>
          </p:cNvPr>
          <p:cNvSpPr>
            <a:spLocks noGrp="1"/>
          </p:cNvSpPr>
          <p:nvPr>
            <p:ph type="sldNum" sz="quarter" idx="12"/>
          </p:nvPr>
        </p:nvSpPr>
        <p:spPr/>
        <p:txBody>
          <a:bodyPr/>
          <a:lstStyle/>
          <a:p>
            <a:fld id="{294CC5D7-34EB-5D4D-B74B-332F11597AC6}" type="slidenum">
              <a:rPr lang="es-CL" smtClean="0"/>
              <a:t>‹Nº›</a:t>
            </a:fld>
            <a:endParaRPr lang="es-CL"/>
          </a:p>
        </p:txBody>
      </p:sp>
    </p:spTree>
    <p:extLst>
      <p:ext uri="{BB962C8B-B14F-4D97-AF65-F5344CB8AC3E}">
        <p14:creationId xmlns:p14="http://schemas.microsoft.com/office/powerpoint/2010/main" val="3061122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C985DE8-9CBB-417A-E847-F80316D4FA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6251322B-92BC-972C-6735-513C139983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E984ED2-68D6-FB81-0376-6D38048201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FC852-BD28-D649-8535-15E2BCD0059B}" type="datetimeFigureOut">
              <a:rPr lang="es-CL" smtClean="0"/>
              <a:t>11-10-2023</a:t>
            </a:fld>
            <a:endParaRPr lang="es-CL"/>
          </a:p>
        </p:txBody>
      </p:sp>
      <p:sp>
        <p:nvSpPr>
          <p:cNvPr id="5" name="Marcador de pie de página 4">
            <a:extLst>
              <a:ext uri="{FF2B5EF4-FFF2-40B4-BE49-F238E27FC236}">
                <a16:creationId xmlns:a16="http://schemas.microsoft.com/office/drawing/2014/main" id="{80766946-1E5A-DDA8-07F4-ED85B3D0FB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14CE3075-A221-D453-D097-4175F38C41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4CC5D7-34EB-5D4D-B74B-332F11597AC6}" type="slidenum">
              <a:rPr lang="es-CL" smtClean="0"/>
              <a:t>‹Nº›</a:t>
            </a:fld>
            <a:endParaRPr lang="es-CL"/>
          </a:p>
        </p:txBody>
      </p:sp>
    </p:spTree>
    <p:extLst>
      <p:ext uri="{BB962C8B-B14F-4D97-AF65-F5344CB8AC3E}">
        <p14:creationId xmlns:p14="http://schemas.microsoft.com/office/powerpoint/2010/main" val="3267686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C985DE8-9CBB-417A-E847-F80316D4FA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6251322B-92BC-972C-6735-513C139983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E984ED2-68D6-FB81-0376-6D38048201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FC852-BD28-D649-8535-15E2BCD0059B}" type="datetimeFigureOut">
              <a:rPr lang="es-CL" smtClean="0"/>
              <a:t>11-10-2023</a:t>
            </a:fld>
            <a:endParaRPr lang="es-CL"/>
          </a:p>
        </p:txBody>
      </p:sp>
      <p:sp>
        <p:nvSpPr>
          <p:cNvPr id="5" name="Marcador de pie de página 4">
            <a:extLst>
              <a:ext uri="{FF2B5EF4-FFF2-40B4-BE49-F238E27FC236}">
                <a16:creationId xmlns:a16="http://schemas.microsoft.com/office/drawing/2014/main" id="{80766946-1E5A-DDA8-07F4-ED85B3D0FB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14CE3075-A221-D453-D097-4175F38C41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4CC5D7-34EB-5D4D-B74B-332F11597AC6}" type="slidenum">
              <a:rPr lang="es-CL" smtClean="0"/>
              <a:t>‹Nº›</a:t>
            </a:fld>
            <a:endParaRPr lang="es-CL"/>
          </a:p>
        </p:txBody>
      </p:sp>
    </p:spTree>
    <p:extLst>
      <p:ext uri="{BB962C8B-B14F-4D97-AF65-F5344CB8AC3E}">
        <p14:creationId xmlns:p14="http://schemas.microsoft.com/office/powerpoint/2010/main" val="36898832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ideo" Target="https://www.youtube.com/embed/1giu9VJmng8?feature=oembed"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F7F79C6-77EE-6A28-5A0A-B910B42109DE}"/>
              </a:ext>
            </a:extLst>
          </p:cNvPr>
          <p:cNvSpPr txBox="1"/>
          <p:nvPr/>
        </p:nvSpPr>
        <p:spPr>
          <a:xfrm>
            <a:off x="2548616" y="2351782"/>
            <a:ext cx="7094768" cy="107721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3200" b="1" i="0" u="none" strike="noStrike" kern="1200" cap="none" spc="0" normalizeH="0" baseline="0" noProof="0" dirty="0">
                <a:ln>
                  <a:noFill/>
                </a:ln>
                <a:solidFill>
                  <a:srgbClr val="374151"/>
                </a:solidFill>
                <a:effectLst>
                  <a:outerShdw blurRad="38100" dist="38100" dir="2700000" algn="tl">
                    <a:srgbClr val="000000">
                      <a:alpha val="43137"/>
                    </a:srgbClr>
                  </a:outerShdw>
                </a:effectLst>
                <a:uLnTx/>
                <a:uFillTx/>
                <a:latin typeface="Ubuntu" panose="020B0504030602030204" pitchFamily="34" charset="0"/>
                <a:ea typeface="+mn-ea"/>
                <a:cs typeface="+mn-cs"/>
              </a:rPr>
              <a:t>Digitalización de la Micro y Pequeña Empresa de Talcahuano</a:t>
            </a:r>
            <a:endParaRPr kumimoji="0" lang="es-CL" sz="3200" b="1" i="0" u="none" strike="noStrike" kern="1200" cap="none" spc="0" normalizeH="0" baseline="0" noProof="0" dirty="0">
              <a:ln>
                <a:noFill/>
              </a:ln>
              <a:solidFill>
                <a:srgbClr val="374151"/>
              </a:solidFill>
              <a:effectLst>
                <a:outerShdw blurRad="38100" dist="38100" dir="2700000" algn="tl">
                  <a:srgbClr val="000000">
                    <a:alpha val="43137"/>
                  </a:srgbClr>
                </a:outerShdw>
              </a:effectLst>
              <a:uLnTx/>
              <a:uFillTx/>
              <a:latin typeface="Ubuntu" panose="020B0504030602030204" pitchFamily="34" charset="0"/>
              <a:ea typeface="+mn-ea"/>
              <a:cs typeface="+mn-cs"/>
            </a:endParaRPr>
          </a:p>
        </p:txBody>
      </p:sp>
      <p:sp>
        <p:nvSpPr>
          <p:cNvPr id="4" name="CuadroTexto 3">
            <a:extLst>
              <a:ext uri="{FF2B5EF4-FFF2-40B4-BE49-F238E27FC236}">
                <a16:creationId xmlns:a16="http://schemas.microsoft.com/office/drawing/2014/main" id="{BC860ACD-68AE-DF0F-2451-BB820CD10F0E}"/>
              </a:ext>
            </a:extLst>
          </p:cNvPr>
          <p:cNvSpPr txBox="1"/>
          <p:nvPr/>
        </p:nvSpPr>
        <p:spPr>
          <a:xfrm>
            <a:off x="301159" y="4524471"/>
            <a:ext cx="8721970"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rgbClr val="374151"/>
                </a:solidFill>
                <a:effectLst/>
                <a:uLnTx/>
                <a:uFillTx/>
                <a:latin typeface="Söhne"/>
                <a:ea typeface="+mn-ea"/>
                <a:cs typeface="+mn-cs"/>
              </a:rPr>
              <a:t>Docente: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rgbClr val="374151"/>
                </a:solidFill>
                <a:effectLst/>
                <a:uLnTx/>
                <a:uFillTx/>
                <a:latin typeface="Söhne"/>
                <a:ea typeface="+mn-ea"/>
                <a:cs typeface="+mn-cs"/>
              </a:rPr>
              <a:t>Contacto:</a:t>
            </a:r>
            <a:endParaRPr kumimoji="0" lang="es-CL" sz="1800" b="0" i="0" u="none" strike="noStrike" kern="1200" cap="none" spc="0" normalizeH="0" baseline="0" noProof="0" dirty="0">
              <a:ln>
                <a:noFill/>
              </a:ln>
              <a:solidFill>
                <a:srgbClr val="374151"/>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04443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3F682A22-AC13-D120-15ED-6888AAA04886}"/>
              </a:ext>
            </a:extLst>
          </p:cNvPr>
          <p:cNvSpPr txBox="1"/>
          <p:nvPr/>
        </p:nvSpPr>
        <p:spPr>
          <a:xfrm>
            <a:off x="3643533" y="2166879"/>
            <a:ext cx="8271802" cy="3477875"/>
          </a:xfrm>
          <a:prstGeom prst="rect">
            <a:avLst/>
          </a:prstGeom>
          <a:noFill/>
        </p:spPr>
        <p:txBody>
          <a:bodyPr wrap="square">
            <a:spAutoFit/>
          </a:bodyPr>
          <a:lstStyle/>
          <a:p>
            <a:r>
              <a:rPr lang="es-ES" sz="2000" dirty="0">
                <a:solidFill>
                  <a:srgbClr val="374151"/>
                </a:solidFill>
              </a:rPr>
              <a:t>Recuerda siempre que, los objetivos de Marketing nacen desde los objetivos del negocio, por ejemplo:</a:t>
            </a:r>
          </a:p>
          <a:p>
            <a:endParaRPr lang="es-ES" sz="2000" dirty="0">
              <a:solidFill>
                <a:srgbClr val="374151"/>
              </a:solidFill>
            </a:endParaRPr>
          </a:p>
          <a:p>
            <a:r>
              <a:rPr lang="es-ES" sz="2000" dirty="0">
                <a:solidFill>
                  <a:srgbClr val="009EA2"/>
                </a:solidFill>
              </a:rPr>
              <a:t>“Como empresa, hemos establecido que nuestro principal enfoque para el próximo año consiste en incrementar las ventas en un X por ciento. Desde el departamento de marketing, estamos comprometidos a cumplir este objetivo y, al mismo tiempo, ampliar nuestras metas para fortalecer nuestra presencia en redes sociales, optimizar la eficiencia de nuestras campañas de publicidad pagada y elevar la satisfacción de nuestros clientes con nuestros productos. Es esencial que todos estos esfuerzos estén en armonía con nuestra visión general y se integren sinérgicamente con nuestro propósito principal”.</a:t>
            </a:r>
          </a:p>
        </p:txBody>
      </p:sp>
      <p:sp>
        <p:nvSpPr>
          <p:cNvPr id="2" name="CuadroTexto 1">
            <a:extLst>
              <a:ext uri="{FF2B5EF4-FFF2-40B4-BE49-F238E27FC236}">
                <a16:creationId xmlns:a16="http://schemas.microsoft.com/office/drawing/2014/main" id="{77C114D2-6A01-1F51-AD43-2574B2FE593F}"/>
              </a:ext>
            </a:extLst>
          </p:cNvPr>
          <p:cNvSpPr txBox="1"/>
          <p:nvPr/>
        </p:nvSpPr>
        <p:spPr>
          <a:xfrm>
            <a:off x="580170" y="721980"/>
            <a:ext cx="9353549" cy="1015663"/>
          </a:xfrm>
          <a:prstGeom prst="rect">
            <a:avLst/>
          </a:prstGeom>
          <a:noFill/>
        </p:spPr>
        <p:txBody>
          <a:bodyPr wrap="square" rtlCol="0">
            <a:spAutoFit/>
          </a:bodyPr>
          <a:lstStyle/>
          <a:p>
            <a:r>
              <a:rPr lang="es-ES" sz="2400" b="1" dirty="0">
                <a:solidFill>
                  <a:srgbClr val="374151"/>
                </a:solidFill>
              </a:rPr>
              <a:t>La información que necesito</a:t>
            </a:r>
          </a:p>
          <a:p>
            <a:r>
              <a:rPr lang="es-ES" sz="3600" b="1" dirty="0">
                <a:solidFill>
                  <a:srgbClr val="374151"/>
                </a:solidFill>
              </a:rPr>
              <a:t>Para establecer Objetivos.</a:t>
            </a:r>
            <a:endParaRPr lang="es-CL" sz="3600" b="1" dirty="0">
              <a:solidFill>
                <a:srgbClr val="374151"/>
              </a:solidFill>
            </a:endParaRPr>
          </a:p>
        </p:txBody>
      </p:sp>
    </p:spTree>
    <p:extLst>
      <p:ext uri="{BB962C8B-B14F-4D97-AF65-F5344CB8AC3E}">
        <p14:creationId xmlns:p14="http://schemas.microsoft.com/office/powerpoint/2010/main" val="1282319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7C114D2-6A01-1F51-AD43-2574B2FE593F}"/>
              </a:ext>
            </a:extLst>
          </p:cNvPr>
          <p:cNvSpPr txBox="1"/>
          <p:nvPr/>
        </p:nvSpPr>
        <p:spPr>
          <a:xfrm>
            <a:off x="580170" y="721980"/>
            <a:ext cx="9353549" cy="1015663"/>
          </a:xfrm>
          <a:prstGeom prst="rect">
            <a:avLst/>
          </a:prstGeom>
          <a:noFill/>
        </p:spPr>
        <p:txBody>
          <a:bodyPr wrap="square" rtlCol="0">
            <a:spAutoFit/>
          </a:bodyPr>
          <a:lstStyle/>
          <a:p>
            <a:r>
              <a:rPr lang="es-ES" sz="2400" b="1" dirty="0">
                <a:solidFill>
                  <a:srgbClr val="374151"/>
                </a:solidFill>
              </a:rPr>
              <a:t>Revisemos</a:t>
            </a:r>
          </a:p>
          <a:p>
            <a:r>
              <a:rPr lang="es-ES" sz="3600" b="1" dirty="0">
                <a:solidFill>
                  <a:srgbClr val="374151"/>
                </a:solidFill>
              </a:rPr>
              <a:t>el siguiente vídeo.</a:t>
            </a:r>
            <a:endParaRPr lang="es-CL" sz="3600" b="1" dirty="0">
              <a:solidFill>
                <a:srgbClr val="374151"/>
              </a:solidFill>
            </a:endParaRPr>
          </a:p>
        </p:txBody>
      </p:sp>
      <p:pic>
        <p:nvPicPr>
          <p:cNvPr id="3" name="Elementos multimedia en línea 2" title="Los 6 objetivos de marketing digital más comunes">
            <a:hlinkClick r:id="" action="ppaction://media"/>
            <a:extLst>
              <a:ext uri="{FF2B5EF4-FFF2-40B4-BE49-F238E27FC236}">
                <a16:creationId xmlns:a16="http://schemas.microsoft.com/office/drawing/2014/main" id="{B67FFA4C-67AD-74DD-6A5E-F1374AA4FA62}"/>
              </a:ext>
            </a:extLst>
          </p:cNvPr>
          <p:cNvPicPr>
            <a:picLocks noRot="1" noChangeAspect="1"/>
          </p:cNvPicPr>
          <p:nvPr>
            <a:videoFile r:link="rId1"/>
          </p:nvPr>
        </p:nvPicPr>
        <p:blipFill>
          <a:blip r:embed="rId3"/>
          <a:stretch>
            <a:fillRect/>
          </a:stretch>
        </p:blipFill>
        <p:spPr>
          <a:xfrm>
            <a:off x="3912894" y="1868733"/>
            <a:ext cx="7552721" cy="4267287"/>
          </a:xfrm>
          <a:prstGeom prst="rect">
            <a:avLst/>
          </a:prstGeom>
        </p:spPr>
      </p:pic>
    </p:spTree>
    <p:extLst>
      <p:ext uri="{BB962C8B-B14F-4D97-AF65-F5344CB8AC3E}">
        <p14:creationId xmlns:p14="http://schemas.microsoft.com/office/powerpoint/2010/main" val="3670439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3F682A22-AC13-D120-15ED-6888AAA04886}"/>
              </a:ext>
            </a:extLst>
          </p:cNvPr>
          <p:cNvSpPr txBox="1"/>
          <p:nvPr/>
        </p:nvSpPr>
        <p:spPr>
          <a:xfrm>
            <a:off x="3643533" y="1962761"/>
            <a:ext cx="8271802" cy="1631216"/>
          </a:xfrm>
          <a:prstGeom prst="rect">
            <a:avLst/>
          </a:prstGeom>
          <a:noFill/>
        </p:spPr>
        <p:txBody>
          <a:bodyPr wrap="square">
            <a:spAutoFit/>
          </a:bodyPr>
          <a:lstStyle/>
          <a:p>
            <a:r>
              <a:rPr lang="es-ES" sz="2000" dirty="0">
                <a:solidFill>
                  <a:srgbClr val="374151"/>
                </a:solidFill>
              </a:rPr>
              <a:t>Los objetivos SMART son un enfoque utilizado para establecer objetivos que sean específicos, medibles, alcanzables, relevantes y con un límite de tiempo. Este acrónimo ayuda a garantizar que los objetivos sean claros y bien definidos, lo que facilita su planificación, seguimiento y consecución. Aquí está la descomposición de cada componente de un objetivo SMART:</a:t>
            </a:r>
            <a:endParaRPr lang="es-ES" sz="2000" dirty="0">
              <a:solidFill>
                <a:srgbClr val="009EA2"/>
              </a:solidFill>
            </a:endParaRPr>
          </a:p>
        </p:txBody>
      </p:sp>
      <p:sp>
        <p:nvSpPr>
          <p:cNvPr id="2" name="CuadroTexto 1">
            <a:extLst>
              <a:ext uri="{FF2B5EF4-FFF2-40B4-BE49-F238E27FC236}">
                <a16:creationId xmlns:a16="http://schemas.microsoft.com/office/drawing/2014/main" id="{77C114D2-6A01-1F51-AD43-2574B2FE593F}"/>
              </a:ext>
            </a:extLst>
          </p:cNvPr>
          <p:cNvSpPr txBox="1"/>
          <p:nvPr/>
        </p:nvSpPr>
        <p:spPr>
          <a:xfrm>
            <a:off x="580170" y="721980"/>
            <a:ext cx="9353549" cy="1015663"/>
          </a:xfrm>
          <a:prstGeom prst="rect">
            <a:avLst/>
          </a:prstGeom>
          <a:noFill/>
        </p:spPr>
        <p:txBody>
          <a:bodyPr wrap="square" rtlCol="0">
            <a:spAutoFit/>
          </a:bodyPr>
          <a:lstStyle/>
          <a:p>
            <a:r>
              <a:rPr lang="es-ES" sz="2400" b="1" dirty="0">
                <a:solidFill>
                  <a:srgbClr val="374151"/>
                </a:solidFill>
              </a:rPr>
              <a:t>Objetivos</a:t>
            </a:r>
          </a:p>
          <a:p>
            <a:r>
              <a:rPr lang="es-ES" sz="3600" b="1" dirty="0">
                <a:solidFill>
                  <a:srgbClr val="374151"/>
                </a:solidFill>
              </a:rPr>
              <a:t>SMART.</a:t>
            </a:r>
            <a:endParaRPr lang="es-CL" sz="3600" b="1" dirty="0">
              <a:solidFill>
                <a:srgbClr val="374151"/>
              </a:solidFill>
            </a:endParaRPr>
          </a:p>
        </p:txBody>
      </p:sp>
      <p:sp>
        <p:nvSpPr>
          <p:cNvPr id="3" name="Elipse 2">
            <a:extLst>
              <a:ext uri="{FF2B5EF4-FFF2-40B4-BE49-F238E27FC236}">
                <a16:creationId xmlns:a16="http://schemas.microsoft.com/office/drawing/2014/main" id="{82071FF8-194C-822A-614B-3D7FD84D51A7}"/>
              </a:ext>
            </a:extLst>
          </p:cNvPr>
          <p:cNvSpPr/>
          <p:nvPr/>
        </p:nvSpPr>
        <p:spPr>
          <a:xfrm>
            <a:off x="3756074" y="4079631"/>
            <a:ext cx="1280160" cy="1280160"/>
          </a:xfrm>
          <a:prstGeom prst="ellipse">
            <a:avLst/>
          </a:prstGeom>
          <a:solidFill>
            <a:srgbClr val="EE6C2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Elipse 4">
            <a:extLst>
              <a:ext uri="{FF2B5EF4-FFF2-40B4-BE49-F238E27FC236}">
                <a16:creationId xmlns:a16="http://schemas.microsoft.com/office/drawing/2014/main" id="{560F53E2-89FD-F37F-B137-55AC74752F2B}"/>
              </a:ext>
            </a:extLst>
          </p:cNvPr>
          <p:cNvSpPr/>
          <p:nvPr/>
        </p:nvSpPr>
        <p:spPr>
          <a:xfrm>
            <a:off x="5188634" y="4079631"/>
            <a:ext cx="1280160" cy="1280160"/>
          </a:xfrm>
          <a:prstGeom prst="ellipse">
            <a:avLst/>
          </a:prstGeom>
          <a:solidFill>
            <a:srgbClr val="009EA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 name="Elipse 5">
            <a:extLst>
              <a:ext uri="{FF2B5EF4-FFF2-40B4-BE49-F238E27FC236}">
                <a16:creationId xmlns:a16="http://schemas.microsoft.com/office/drawing/2014/main" id="{A661E18D-07A9-F173-9762-D7A8FFDDC3B7}"/>
              </a:ext>
            </a:extLst>
          </p:cNvPr>
          <p:cNvSpPr/>
          <p:nvPr/>
        </p:nvSpPr>
        <p:spPr>
          <a:xfrm>
            <a:off x="6621194" y="4079631"/>
            <a:ext cx="1280160" cy="1280160"/>
          </a:xfrm>
          <a:prstGeom prst="ellipse">
            <a:avLst/>
          </a:prstGeom>
          <a:solidFill>
            <a:srgbClr val="EE6C2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7" name="Elipse 6">
            <a:extLst>
              <a:ext uri="{FF2B5EF4-FFF2-40B4-BE49-F238E27FC236}">
                <a16:creationId xmlns:a16="http://schemas.microsoft.com/office/drawing/2014/main" id="{1F1E6039-FB90-0690-C50B-62D1E8D67D09}"/>
              </a:ext>
            </a:extLst>
          </p:cNvPr>
          <p:cNvSpPr/>
          <p:nvPr/>
        </p:nvSpPr>
        <p:spPr>
          <a:xfrm>
            <a:off x="8053754" y="4079631"/>
            <a:ext cx="1280160" cy="1280160"/>
          </a:xfrm>
          <a:prstGeom prst="ellipse">
            <a:avLst/>
          </a:prstGeom>
          <a:solidFill>
            <a:srgbClr val="009EA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 name="Elipse 7">
            <a:extLst>
              <a:ext uri="{FF2B5EF4-FFF2-40B4-BE49-F238E27FC236}">
                <a16:creationId xmlns:a16="http://schemas.microsoft.com/office/drawing/2014/main" id="{A8A7CB7D-0D40-9DC3-22B0-6324F08CFF63}"/>
              </a:ext>
            </a:extLst>
          </p:cNvPr>
          <p:cNvSpPr/>
          <p:nvPr/>
        </p:nvSpPr>
        <p:spPr>
          <a:xfrm>
            <a:off x="9486314" y="4079631"/>
            <a:ext cx="1280160" cy="1280160"/>
          </a:xfrm>
          <a:prstGeom prst="ellipse">
            <a:avLst/>
          </a:prstGeom>
          <a:solidFill>
            <a:srgbClr val="EE6C2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9" name="CuadroTexto 8">
            <a:extLst>
              <a:ext uri="{FF2B5EF4-FFF2-40B4-BE49-F238E27FC236}">
                <a16:creationId xmlns:a16="http://schemas.microsoft.com/office/drawing/2014/main" id="{6B885F64-9BBE-FD1D-6E25-CB4B45619823}"/>
              </a:ext>
            </a:extLst>
          </p:cNvPr>
          <p:cNvSpPr txBox="1"/>
          <p:nvPr/>
        </p:nvSpPr>
        <p:spPr>
          <a:xfrm>
            <a:off x="3877188" y="4211879"/>
            <a:ext cx="1037932" cy="1015663"/>
          </a:xfrm>
          <a:prstGeom prst="rect">
            <a:avLst/>
          </a:prstGeom>
          <a:noFill/>
        </p:spPr>
        <p:txBody>
          <a:bodyPr wrap="square" rtlCol="0">
            <a:spAutoFit/>
          </a:bodyPr>
          <a:lstStyle/>
          <a:p>
            <a:pPr algn="ctr"/>
            <a:r>
              <a:rPr lang="es-ES" sz="6000" b="1" dirty="0">
                <a:solidFill>
                  <a:schemeClr val="bg1"/>
                </a:solidFill>
              </a:rPr>
              <a:t>S</a:t>
            </a:r>
            <a:endParaRPr lang="es-CL" sz="6000" b="1" dirty="0">
              <a:solidFill>
                <a:schemeClr val="bg1"/>
              </a:solidFill>
            </a:endParaRPr>
          </a:p>
        </p:txBody>
      </p:sp>
      <p:sp>
        <p:nvSpPr>
          <p:cNvPr id="10" name="CuadroTexto 9">
            <a:extLst>
              <a:ext uri="{FF2B5EF4-FFF2-40B4-BE49-F238E27FC236}">
                <a16:creationId xmlns:a16="http://schemas.microsoft.com/office/drawing/2014/main" id="{83554896-966F-93DA-FF0B-899B5AC25A8A}"/>
              </a:ext>
            </a:extLst>
          </p:cNvPr>
          <p:cNvSpPr txBox="1"/>
          <p:nvPr/>
        </p:nvSpPr>
        <p:spPr>
          <a:xfrm>
            <a:off x="5309748" y="4211878"/>
            <a:ext cx="1037932" cy="1015663"/>
          </a:xfrm>
          <a:prstGeom prst="rect">
            <a:avLst/>
          </a:prstGeom>
          <a:noFill/>
        </p:spPr>
        <p:txBody>
          <a:bodyPr wrap="square" rtlCol="0">
            <a:spAutoFit/>
          </a:bodyPr>
          <a:lstStyle/>
          <a:p>
            <a:pPr algn="ctr"/>
            <a:r>
              <a:rPr lang="es-ES" sz="6000" b="1" dirty="0">
                <a:solidFill>
                  <a:schemeClr val="bg1"/>
                </a:solidFill>
              </a:rPr>
              <a:t>M</a:t>
            </a:r>
            <a:endParaRPr lang="es-CL" sz="6000" b="1" dirty="0">
              <a:solidFill>
                <a:schemeClr val="bg1"/>
              </a:solidFill>
            </a:endParaRPr>
          </a:p>
        </p:txBody>
      </p:sp>
      <p:sp>
        <p:nvSpPr>
          <p:cNvPr id="11" name="CuadroTexto 10">
            <a:extLst>
              <a:ext uri="{FF2B5EF4-FFF2-40B4-BE49-F238E27FC236}">
                <a16:creationId xmlns:a16="http://schemas.microsoft.com/office/drawing/2014/main" id="{A5178E27-9E4C-620D-9B1D-AB481618B68E}"/>
              </a:ext>
            </a:extLst>
          </p:cNvPr>
          <p:cNvSpPr txBox="1"/>
          <p:nvPr/>
        </p:nvSpPr>
        <p:spPr>
          <a:xfrm>
            <a:off x="6744213" y="4211877"/>
            <a:ext cx="1037932" cy="1015663"/>
          </a:xfrm>
          <a:prstGeom prst="rect">
            <a:avLst/>
          </a:prstGeom>
          <a:noFill/>
        </p:spPr>
        <p:txBody>
          <a:bodyPr wrap="square" rtlCol="0">
            <a:spAutoFit/>
          </a:bodyPr>
          <a:lstStyle/>
          <a:p>
            <a:pPr algn="ctr"/>
            <a:r>
              <a:rPr lang="es-ES" sz="6000" b="1" dirty="0">
                <a:solidFill>
                  <a:schemeClr val="bg1"/>
                </a:solidFill>
              </a:rPr>
              <a:t>A</a:t>
            </a:r>
            <a:endParaRPr lang="es-CL" sz="6000" b="1" dirty="0">
              <a:solidFill>
                <a:schemeClr val="bg1"/>
              </a:solidFill>
            </a:endParaRPr>
          </a:p>
        </p:txBody>
      </p:sp>
      <p:sp>
        <p:nvSpPr>
          <p:cNvPr id="12" name="CuadroTexto 11">
            <a:extLst>
              <a:ext uri="{FF2B5EF4-FFF2-40B4-BE49-F238E27FC236}">
                <a16:creationId xmlns:a16="http://schemas.microsoft.com/office/drawing/2014/main" id="{74C07FCD-3A09-6013-0BDC-0F938FF06193}"/>
              </a:ext>
            </a:extLst>
          </p:cNvPr>
          <p:cNvSpPr txBox="1"/>
          <p:nvPr/>
        </p:nvSpPr>
        <p:spPr>
          <a:xfrm>
            <a:off x="8174868" y="4211877"/>
            <a:ext cx="1037932" cy="1015663"/>
          </a:xfrm>
          <a:prstGeom prst="rect">
            <a:avLst/>
          </a:prstGeom>
          <a:noFill/>
        </p:spPr>
        <p:txBody>
          <a:bodyPr wrap="square" rtlCol="0">
            <a:spAutoFit/>
          </a:bodyPr>
          <a:lstStyle/>
          <a:p>
            <a:pPr algn="ctr"/>
            <a:r>
              <a:rPr lang="es-ES" sz="6000" b="1" dirty="0">
                <a:solidFill>
                  <a:schemeClr val="bg1"/>
                </a:solidFill>
              </a:rPr>
              <a:t>R</a:t>
            </a:r>
            <a:endParaRPr lang="es-CL" sz="6000" b="1" dirty="0">
              <a:solidFill>
                <a:schemeClr val="bg1"/>
              </a:solidFill>
            </a:endParaRPr>
          </a:p>
        </p:txBody>
      </p:sp>
      <p:sp>
        <p:nvSpPr>
          <p:cNvPr id="13" name="CuadroTexto 12">
            <a:extLst>
              <a:ext uri="{FF2B5EF4-FFF2-40B4-BE49-F238E27FC236}">
                <a16:creationId xmlns:a16="http://schemas.microsoft.com/office/drawing/2014/main" id="{9C634DD6-CBB3-024B-DF13-B99C0486FA63}"/>
              </a:ext>
            </a:extLst>
          </p:cNvPr>
          <p:cNvSpPr txBox="1"/>
          <p:nvPr/>
        </p:nvSpPr>
        <p:spPr>
          <a:xfrm>
            <a:off x="9607428" y="4211877"/>
            <a:ext cx="1037932" cy="1015663"/>
          </a:xfrm>
          <a:prstGeom prst="rect">
            <a:avLst/>
          </a:prstGeom>
          <a:noFill/>
        </p:spPr>
        <p:txBody>
          <a:bodyPr wrap="square" rtlCol="0">
            <a:spAutoFit/>
          </a:bodyPr>
          <a:lstStyle/>
          <a:p>
            <a:pPr algn="ctr"/>
            <a:r>
              <a:rPr lang="es-ES" sz="6000" b="1" dirty="0">
                <a:solidFill>
                  <a:schemeClr val="bg1"/>
                </a:solidFill>
              </a:rPr>
              <a:t>T</a:t>
            </a:r>
            <a:endParaRPr lang="es-CL" sz="6000" b="1" dirty="0">
              <a:solidFill>
                <a:schemeClr val="bg1"/>
              </a:solidFill>
            </a:endParaRPr>
          </a:p>
        </p:txBody>
      </p:sp>
    </p:spTree>
    <p:extLst>
      <p:ext uri="{BB962C8B-B14F-4D97-AF65-F5344CB8AC3E}">
        <p14:creationId xmlns:p14="http://schemas.microsoft.com/office/powerpoint/2010/main" val="88976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3F682A22-AC13-D120-15ED-6888AAA04886}"/>
              </a:ext>
            </a:extLst>
          </p:cNvPr>
          <p:cNvSpPr txBox="1"/>
          <p:nvPr/>
        </p:nvSpPr>
        <p:spPr>
          <a:xfrm>
            <a:off x="3643533" y="2412927"/>
            <a:ext cx="8271802" cy="1631216"/>
          </a:xfrm>
          <a:prstGeom prst="rect">
            <a:avLst/>
          </a:prstGeom>
          <a:noFill/>
        </p:spPr>
        <p:txBody>
          <a:bodyPr wrap="square">
            <a:spAutoFit/>
          </a:bodyPr>
          <a:lstStyle/>
          <a:p>
            <a:r>
              <a:rPr lang="es-ES" sz="2000" b="1" dirty="0">
                <a:solidFill>
                  <a:srgbClr val="EE6C26"/>
                </a:solidFill>
              </a:rPr>
              <a:t>Específico (</a:t>
            </a:r>
            <a:r>
              <a:rPr lang="es-ES" sz="2000" b="1" dirty="0" err="1">
                <a:solidFill>
                  <a:srgbClr val="EE6C26"/>
                </a:solidFill>
              </a:rPr>
              <a:t>Specific</a:t>
            </a:r>
            <a:r>
              <a:rPr lang="es-ES" sz="2000" b="1" dirty="0">
                <a:solidFill>
                  <a:srgbClr val="EE6C26"/>
                </a:solidFill>
              </a:rPr>
              <a:t>): </a:t>
            </a:r>
            <a:r>
              <a:rPr lang="es-ES" sz="2000" dirty="0">
                <a:solidFill>
                  <a:srgbClr val="EE6C26"/>
                </a:solidFill>
              </a:rPr>
              <a:t>El objetivo debe ser claro y específico, de modo que todas las partes involucradas sepan exactamente lo que se está tratando de lograr. En lugar de un objetivo general como "aumentar las ventas", un objetivo específico sería "aumentar las ventas de productos X en un 20% durante el próximo trimestre".</a:t>
            </a:r>
          </a:p>
        </p:txBody>
      </p:sp>
      <p:sp>
        <p:nvSpPr>
          <p:cNvPr id="2" name="CuadroTexto 1">
            <a:extLst>
              <a:ext uri="{FF2B5EF4-FFF2-40B4-BE49-F238E27FC236}">
                <a16:creationId xmlns:a16="http://schemas.microsoft.com/office/drawing/2014/main" id="{77C114D2-6A01-1F51-AD43-2574B2FE593F}"/>
              </a:ext>
            </a:extLst>
          </p:cNvPr>
          <p:cNvSpPr txBox="1"/>
          <p:nvPr/>
        </p:nvSpPr>
        <p:spPr>
          <a:xfrm>
            <a:off x="580170" y="721980"/>
            <a:ext cx="9353549" cy="1015663"/>
          </a:xfrm>
          <a:prstGeom prst="rect">
            <a:avLst/>
          </a:prstGeom>
          <a:noFill/>
        </p:spPr>
        <p:txBody>
          <a:bodyPr wrap="square" rtlCol="0">
            <a:spAutoFit/>
          </a:bodyPr>
          <a:lstStyle/>
          <a:p>
            <a:r>
              <a:rPr lang="es-ES" sz="2400" b="1" dirty="0">
                <a:solidFill>
                  <a:srgbClr val="374151"/>
                </a:solidFill>
              </a:rPr>
              <a:t>Objetivos</a:t>
            </a:r>
          </a:p>
          <a:p>
            <a:r>
              <a:rPr lang="es-ES" sz="3600" b="1" dirty="0">
                <a:solidFill>
                  <a:srgbClr val="374151"/>
                </a:solidFill>
              </a:rPr>
              <a:t>SMART.</a:t>
            </a:r>
            <a:endParaRPr lang="es-CL" sz="3600" b="1" dirty="0">
              <a:solidFill>
                <a:srgbClr val="374151"/>
              </a:solidFill>
            </a:endParaRPr>
          </a:p>
        </p:txBody>
      </p:sp>
      <p:sp>
        <p:nvSpPr>
          <p:cNvPr id="3" name="Elipse 2">
            <a:extLst>
              <a:ext uri="{FF2B5EF4-FFF2-40B4-BE49-F238E27FC236}">
                <a16:creationId xmlns:a16="http://schemas.microsoft.com/office/drawing/2014/main" id="{82071FF8-194C-822A-614B-3D7FD84D51A7}"/>
              </a:ext>
            </a:extLst>
          </p:cNvPr>
          <p:cNvSpPr/>
          <p:nvPr/>
        </p:nvSpPr>
        <p:spPr>
          <a:xfrm>
            <a:off x="2489982" y="570043"/>
            <a:ext cx="1280160" cy="1280160"/>
          </a:xfrm>
          <a:prstGeom prst="ellipse">
            <a:avLst/>
          </a:prstGeom>
          <a:solidFill>
            <a:srgbClr val="EE6C2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Elipse 4">
            <a:extLst>
              <a:ext uri="{FF2B5EF4-FFF2-40B4-BE49-F238E27FC236}">
                <a16:creationId xmlns:a16="http://schemas.microsoft.com/office/drawing/2014/main" id="{560F53E2-89FD-F37F-B137-55AC74752F2B}"/>
              </a:ext>
            </a:extLst>
          </p:cNvPr>
          <p:cNvSpPr/>
          <p:nvPr/>
        </p:nvSpPr>
        <p:spPr>
          <a:xfrm>
            <a:off x="3922542" y="570043"/>
            <a:ext cx="1280160" cy="1280160"/>
          </a:xfrm>
          <a:prstGeom prst="ellipse">
            <a:avLst/>
          </a:prstGeom>
          <a:solidFill>
            <a:srgbClr val="009EA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9" name="CuadroTexto 8">
            <a:extLst>
              <a:ext uri="{FF2B5EF4-FFF2-40B4-BE49-F238E27FC236}">
                <a16:creationId xmlns:a16="http://schemas.microsoft.com/office/drawing/2014/main" id="{6B885F64-9BBE-FD1D-6E25-CB4B45619823}"/>
              </a:ext>
            </a:extLst>
          </p:cNvPr>
          <p:cNvSpPr txBox="1"/>
          <p:nvPr/>
        </p:nvSpPr>
        <p:spPr>
          <a:xfrm>
            <a:off x="2611096" y="702291"/>
            <a:ext cx="1037932" cy="1015663"/>
          </a:xfrm>
          <a:prstGeom prst="rect">
            <a:avLst/>
          </a:prstGeom>
          <a:noFill/>
        </p:spPr>
        <p:txBody>
          <a:bodyPr wrap="square" rtlCol="0">
            <a:spAutoFit/>
          </a:bodyPr>
          <a:lstStyle/>
          <a:p>
            <a:pPr algn="ctr"/>
            <a:r>
              <a:rPr lang="es-ES" sz="6000" b="1" dirty="0">
                <a:solidFill>
                  <a:schemeClr val="bg1"/>
                </a:solidFill>
              </a:rPr>
              <a:t>S</a:t>
            </a:r>
            <a:endParaRPr lang="es-CL" sz="6000" b="1" dirty="0">
              <a:solidFill>
                <a:schemeClr val="bg1"/>
              </a:solidFill>
            </a:endParaRPr>
          </a:p>
        </p:txBody>
      </p:sp>
      <p:sp>
        <p:nvSpPr>
          <p:cNvPr id="10" name="CuadroTexto 9">
            <a:extLst>
              <a:ext uri="{FF2B5EF4-FFF2-40B4-BE49-F238E27FC236}">
                <a16:creationId xmlns:a16="http://schemas.microsoft.com/office/drawing/2014/main" id="{83554896-966F-93DA-FF0B-899B5AC25A8A}"/>
              </a:ext>
            </a:extLst>
          </p:cNvPr>
          <p:cNvSpPr txBox="1"/>
          <p:nvPr/>
        </p:nvSpPr>
        <p:spPr>
          <a:xfrm>
            <a:off x="4043656" y="702290"/>
            <a:ext cx="1037932" cy="1015663"/>
          </a:xfrm>
          <a:prstGeom prst="rect">
            <a:avLst/>
          </a:prstGeom>
          <a:noFill/>
        </p:spPr>
        <p:txBody>
          <a:bodyPr wrap="square" rtlCol="0">
            <a:spAutoFit/>
          </a:bodyPr>
          <a:lstStyle/>
          <a:p>
            <a:pPr algn="ctr"/>
            <a:r>
              <a:rPr lang="es-ES" sz="6000" b="1" dirty="0">
                <a:solidFill>
                  <a:schemeClr val="bg1"/>
                </a:solidFill>
              </a:rPr>
              <a:t>M</a:t>
            </a:r>
            <a:endParaRPr lang="es-CL" sz="6000" b="1" dirty="0">
              <a:solidFill>
                <a:schemeClr val="bg1"/>
              </a:solidFill>
            </a:endParaRPr>
          </a:p>
        </p:txBody>
      </p:sp>
      <p:sp>
        <p:nvSpPr>
          <p:cNvPr id="14" name="CuadroTexto 13">
            <a:extLst>
              <a:ext uri="{FF2B5EF4-FFF2-40B4-BE49-F238E27FC236}">
                <a16:creationId xmlns:a16="http://schemas.microsoft.com/office/drawing/2014/main" id="{6F16B5FF-61D7-1B37-F8C7-7AC2C5FE8A79}"/>
              </a:ext>
            </a:extLst>
          </p:cNvPr>
          <p:cNvSpPr txBox="1"/>
          <p:nvPr/>
        </p:nvSpPr>
        <p:spPr>
          <a:xfrm>
            <a:off x="3643533" y="4253450"/>
            <a:ext cx="8271802" cy="1631216"/>
          </a:xfrm>
          <a:prstGeom prst="rect">
            <a:avLst/>
          </a:prstGeom>
          <a:noFill/>
        </p:spPr>
        <p:txBody>
          <a:bodyPr wrap="square">
            <a:spAutoFit/>
          </a:bodyPr>
          <a:lstStyle/>
          <a:p>
            <a:r>
              <a:rPr lang="es-ES" sz="2000" b="1" dirty="0">
                <a:solidFill>
                  <a:srgbClr val="009EA2"/>
                </a:solidFill>
              </a:rPr>
              <a:t>Medible (</a:t>
            </a:r>
            <a:r>
              <a:rPr lang="es-ES" sz="2000" b="1" dirty="0" err="1">
                <a:solidFill>
                  <a:srgbClr val="009EA2"/>
                </a:solidFill>
              </a:rPr>
              <a:t>Measurable</a:t>
            </a:r>
            <a:r>
              <a:rPr lang="es-ES" sz="2000" b="1" dirty="0">
                <a:solidFill>
                  <a:srgbClr val="009EA2"/>
                </a:solidFill>
              </a:rPr>
              <a:t>): </a:t>
            </a:r>
            <a:r>
              <a:rPr lang="es-ES" sz="2000" dirty="0">
                <a:solidFill>
                  <a:srgbClr val="009EA2"/>
                </a:solidFill>
              </a:rPr>
              <a:t>El objetivo debe ser cuantificable y capaz de medirse con datos concretos. Esto permite evaluar el progreso y determinar si se ha alcanzado el objetivo. En lugar de "aumentar la visibilidad en línea", un objetivo medible sería "aumentar el tráfico del sitio web en un 30% en los próximos seis meses".</a:t>
            </a:r>
          </a:p>
        </p:txBody>
      </p:sp>
    </p:spTree>
    <p:extLst>
      <p:ext uri="{BB962C8B-B14F-4D97-AF65-F5344CB8AC3E}">
        <p14:creationId xmlns:p14="http://schemas.microsoft.com/office/powerpoint/2010/main" val="1625105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3F682A22-AC13-D120-15ED-6888AAA04886}"/>
              </a:ext>
            </a:extLst>
          </p:cNvPr>
          <p:cNvSpPr txBox="1"/>
          <p:nvPr/>
        </p:nvSpPr>
        <p:spPr>
          <a:xfrm>
            <a:off x="3643533" y="2412927"/>
            <a:ext cx="8271802" cy="1631216"/>
          </a:xfrm>
          <a:prstGeom prst="rect">
            <a:avLst/>
          </a:prstGeom>
          <a:noFill/>
        </p:spPr>
        <p:txBody>
          <a:bodyPr wrap="square">
            <a:spAutoFit/>
          </a:bodyPr>
          <a:lstStyle/>
          <a:p>
            <a:r>
              <a:rPr lang="es-ES" sz="2000" b="1" dirty="0">
                <a:solidFill>
                  <a:srgbClr val="EE6C26"/>
                </a:solidFill>
              </a:rPr>
              <a:t>Alcanzable (</a:t>
            </a:r>
            <a:r>
              <a:rPr lang="es-ES" sz="2000" b="1" dirty="0" err="1">
                <a:solidFill>
                  <a:srgbClr val="EE6C26"/>
                </a:solidFill>
              </a:rPr>
              <a:t>Achievable</a:t>
            </a:r>
            <a:r>
              <a:rPr lang="es-ES" sz="2000" b="1" dirty="0">
                <a:solidFill>
                  <a:srgbClr val="EE6C26"/>
                </a:solidFill>
              </a:rPr>
              <a:t>): </a:t>
            </a:r>
            <a:r>
              <a:rPr lang="es-ES" sz="2000" dirty="0">
                <a:solidFill>
                  <a:srgbClr val="EE6C26"/>
                </a:solidFill>
              </a:rPr>
              <a:t>El objetivo debe ser realista y alcanzable dentro de las circunstancias y recursos disponibles. Establecer objetivos inalcanzables puede ser desmotivador y poco práctico. Por ejemplo, si una empresa nunca ha tenido presencia en un mercado extranjero, establecer un objetivo de "capturar el 80% del mercado extranjero en un mes" puede no ser alcanzable.</a:t>
            </a:r>
          </a:p>
        </p:txBody>
      </p:sp>
      <p:sp>
        <p:nvSpPr>
          <p:cNvPr id="2" name="CuadroTexto 1">
            <a:extLst>
              <a:ext uri="{FF2B5EF4-FFF2-40B4-BE49-F238E27FC236}">
                <a16:creationId xmlns:a16="http://schemas.microsoft.com/office/drawing/2014/main" id="{77C114D2-6A01-1F51-AD43-2574B2FE593F}"/>
              </a:ext>
            </a:extLst>
          </p:cNvPr>
          <p:cNvSpPr txBox="1"/>
          <p:nvPr/>
        </p:nvSpPr>
        <p:spPr>
          <a:xfrm>
            <a:off x="580170" y="721980"/>
            <a:ext cx="9353549" cy="1015663"/>
          </a:xfrm>
          <a:prstGeom prst="rect">
            <a:avLst/>
          </a:prstGeom>
          <a:noFill/>
        </p:spPr>
        <p:txBody>
          <a:bodyPr wrap="square" rtlCol="0">
            <a:spAutoFit/>
          </a:bodyPr>
          <a:lstStyle/>
          <a:p>
            <a:r>
              <a:rPr lang="es-ES" sz="2400" b="1" dirty="0">
                <a:solidFill>
                  <a:srgbClr val="374151"/>
                </a:solidFill>
              </a:rPr>
              <a:t>Objetivos</a:t>
            </a:r>
          </a:p>
          <a:p>
            <a:r>
              <a:rPr lang="es-ES" sz="3600" b="1" dirty="0">
                <a:solidFill>
                  <a:srgbClr val="374151"/>
                </a:solidFill>
              </a:rPr>
              <a:t>SMART.</a:t>
            </a:r>
            <a:endParaRPr lang="es-CL" sz="3600" b="1" dirty="0">
              <a:solidFill>
                <a:srgbClr val="374151"/>
              </a:solidFill>
            </a:endParaRPr>
          </a:p>
        </p:txBody>
      </p:sp>
      <p:sp>
        <p:nvSpPr>
          <p:cNvPr id="3" name="Elipse 2">
            <a:extLst>
              <a:ext uri="{FF2B5EF4-FFF2-40B4-BE49-F238E27FC236}">
                <a16:creationId xmlns:a16="http://schemas.microsoft.com/office/drawing/2014/main" id="{82071FF8-194C-822A-614B-3D7FD84D51A7}"/>
              </a:ext>
            </a:extLst>
          </p:cNvPr>
          <p:cNvSpPr/>
          <p:nvPr/>
        </p:nvSpPr>
        <p:spPr>
          <a:xfrm>
            <a:off x="2489982" y="570043"/>
            <a:ext cx="1280160" cy="1280160"/>
          </a:xfrm>
          <a:prstGeom prst="ellipse">
            <a:avLst/>
          </a:prstGeom>
          <a:solidFill>
            <a:srgbClr val="EE6C2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Elipse 4">
            <a:extLst>
              <a:ext uri="{FF2B5EF4-FFF2-40B4-BE49-F238E27FC236}">
                <a16:creationId xmlns:a16="http://schemas.microsoft.com/office/drawing/2014/main" id="{560F53E2-89FD-F37F-B137-55AC74752F2B}"/>
              </a:ext>
            </a:extLst>
          </p:cNvPr>
          <p:cNvSpPr/>
          <p:nvPr/>
        </p:nvSpPr>
        <p:spPr>
          <a:xfrm>
            <a:off x="3922542" y="570043"/>
            <a:ext cx="1280160" cy="1280160"/>
          </a:xfrm>
          <a:prstGeom prst="ellipse">
            <a:avLst/>
          </a:prstGeom>
          <a:solidFill>
            <a:srgbClr val="009EA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9" name="CuadroTexto 8">
            <a:extLst>
              <a:ext uri="{FF2B5EF4-FFF2-40B4-BE49-F238E27FC236}">
                <a16:creationId xmlns:a16="http://schemas.microsoft.com/office/drawing/2014/main" id="{6B885F64-9BBE-FD1D-6E25-CB4B45619823}"/>
              </a:ext>
            </a:extLst>
          </p:cNvPr>
          <p:cNvSpPr txBox="1"/>
          <p:nvPr/>
        </p:nvSpPr>
        <p:spPr>
          <a:xfrm>
            <a:off x="2611096" y="702291"/>
            <a:ext cx="1037932" cy="1015663"/>
          </a:xfrm>
          <a:prstGeom prst="rect">
            <a:avLst/>
          </a:prstGeom>
          <a:noFill/>
        </p:spPr>
        <p:txBody>
          <a:bodyPr wrap="square" rtlCol="0">
            <a:spAutoFit/>
          </a:bodyPr>
          <a:lstStyle/>
          <a:p>
            <a:pPr algn="ctr"/>
            <a:r>
              <a:rPr lang="es-ES" sz="6000" b="1" dirty="0">
                <a:solidFill>
                  <a:schemeClr val="bg1"/>
                </a:solidFill>
              </a:rPr>
              <a:t>A</a:t>
            </a:r>
            <a:endParaRPr lang="es-CL" sz="6000" b="1" dirty="0">
              <a:solidFill>
                <a:schemeClr val="bg1"/>
              </a:solidFill>
            </a:endParaRPr>
          </a:p>
        </p:txBody>
      </p:sp>
      <p:sp>
        <p:nvSpPr>
          <p:cNvPr id="10" name="CuadroTexto 9">
            <a:extLst>
              <a:ext uri="{FF2B5EF4-FFF2-40B4-BE49-F238E27FC236}">
                <a16:creationId xmlns:a16="http://schemas.microsoft.com/office/drawing/2014/main" id="{83554896-966F-93DA-FF0B-899B5AC25A8A}"/>
              </a:ext>
            </a:extLst>
          </p:cNvPr>
          <p:cNvSpPr txBox="1"/>
          <p:nvPr/>
        </p:nvSpPr>
        <p:spPr>
          <a:xfrm>
            <a:off x="4043656" y="702290"/>
            <a:ext cx="1037932" cy="1015663"/>
          </a:xfrm>
          <a:prstGeom prst="rect">
            <a:avLst/>
          </a:prstGeom>
          <a:noFill/>
        </p:spPr>
        <p:txBody>
          <a:bodyPr wrap="square" rtlCol="0">
            <a:spAutoFit/>
          </a:bodyPr>
          <a:lstStyle/>
          <a:p>
            <a:pPr algn="ctr"/>
            <a:r>
              <a:rPr lang="es-ES" sz="6000" b="1" dirty="0">
                <a:solidFill>
                  <a:schemeClr val="bg1"/>
                </a:solidFill>
              </a:rPr>
              <a:t>R</a:t>
            </a:r>
            <a:endParaRPr lang="es-CL" sz="6000" b="1" dirty="0">
              <a:solidFill>
                <a:schemeClr val="bg1"/>
              </a:solidFill>
            </a:endParaRPr>
          </a:p>
        </p:txBody>
      </p:sp>
      <p:sp>
        <p:nvSpPr>
          <p:cNvPr id="14" name="CuadroTexto 13">
            <a:extLst>
              <a:ext uri="{FF2B5EF4-FFF2-40B4-BE49-F238E27FC236}">
                <a16:creationId xmlns:a16="http://schemas.microsoft.com/office/drawing/2014/main" id="{6F16B5FF-61D7-1B37-F8C7-7AC2C5FE8A79}"/>
              </a:ext>
            </a:extLst>
          </p:cNvPr>
          <p:cNvSpPr txBox="1"/>
          <p:nvPr/>
        </p:nvSpPr>
        <p:spPr>
          <a:xfrm>
            <a:off x="3643533" y="4253450"/>
            <a:ext cx="8271802" cy="1938992"/>
          </a:xfrm>
          <a:prstGeom prst="rect">
            <a:avLst/>
          </a:prstGeom>
          <a:noFill/>
        </p:spPr>
        <p:txBody>
          <a:bodyPr wrap="square">
            <a:spAutoFit/>
          </a:bodyPr>
          <a:lstStyle/>
          <a:p>
            <a:r>
              <a:rPr lang="es-ES" sz="2000" b="1" dirty="0">
                <a:solidFill>
                  <a:srgbClr val="009EA2"/>
                </a:solidFill>
              </a:rPr>
              <a:t>Relevante (</a:t>
            </a:r>
            <a:r>
              <a:rPr lang="es-ES" sz="2000" b="1" dirty="0" err="1">
                <a:solidFill>
                  <a:srgbClr val="009EA2"/>
                </a:solidFill>
              </a:rPr>
              <a:t>Relevant</a:t>
            </a:r>
            <a:r>
              <a:rPr lang="es-ES" sz="2000" b="1" dirty="0">
                <a:solidFill>
                  <a:srgbClr val="009EA2"/>
                </a:solidFill>
              </a:rPr>
              <a:t>): </a:t>
            </a:r>
            <a:r>
              <a:rPr lang="es-ES" sz="2000" dirty="0">
                <a:solidFill>
                  <a:srgbClr val="009EA2"/>
                </a:solidFill>
              </a:rPr>
              <a:t>El objetivo debe ser relevante y estar alineado con los objetivos generales de la empresa o proyecto. No tiene sentido establecer un objetivo que no tenga importancia para la misión o estrategia más amplia. El objetivo debe contribuir a los resultados deseados. Por ejemplo, si la empresa se centra en la retención de clientes, un objetivo relevante podría ser "aumentar la satisfacción del cliente en un 15% en el próximo año".</a:t>
            </a:r>
          </a:p>
        </p:txBody>
      </p:sp>
    </p:spTree>
    <p:extLst>
      <p:ext uri="{BB962C8B-B14F-4D97-AF65-F5344CB8AC3E}">
        <p14:creationId xmlns:p14="http://schemas.microsoft.com/office/powerpoint/2010/main" val="3273193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3F682A22-AC13-D120-15ED-6888AAA04886}"/>
              </a:ext>
            </a:extLst>
          </p:cNvPr>
          <p:cNvSpPr txBox="1"/>
          <p:nvPr/>
        </p:nvSpPr>
        <p:spPr>
          <a:xfrm>
            <a:off x="3643533" y="1803706"/>
            <a:ext cx="8271802" cy="1631216"/>
          </a:xfrm>
          <a:prstGeom prst="rect">
            <a:avLst/>
          </a:prstGeom>
          <a:noFill/>
        </p:spPr>
        <p:txBody>
          <a:bodyPr wrap="square">
            <a:spAutoFit/>
          </a:bodyPr>
          <a:lstStyle/>
          <a:p>
            <a:r>
              <a:rPr lang="es-ES" sz="2000" b="1" dirty="0">
                <a:solidFill>
                  <a:srgbClr val="EE6C26"/>
                </a:solidFill>
              </a:rPr>
              <a:t>Con límite de tiempo (Time-</a:t>
            </a:r>
            <a:r>
              <a:rPr lang="es-ES" sz="2000" b="1" dirty="0" err="1">
                <a:solidFill>
                  <a:srgbClr val="EE6C26"/>
                </a:solidFill>
              </a:rPr>
              <a:t>bound</a:t>
            </a:r>
            <a:r>
              <a:rPr lang="es-ES" sz="2000" b="1" dirty="0">
                <a:solidFill>
                  <a:srgbClr val="EE6C26"/>
                </a:solidFill>
              </a:rPr>
              <a:t>): </a:t>
            </a:r>
            <a:r>
              <a:rPr lang="es-ES" sz="2000" dirty="0">
                <a:solidFill>
                  <a:srgbClr val="EE6C26"/>
                </a:solidFill>
              </a:rPr>
              <a:t>El objetivo debe tener un plazo definido para su cumplimiento. Establecer un marco de tiempo específico ayuda a crear un sentido de urgencia y proporciona una fecha límite para trabajar. Por ejemplo, "lanzar una campaña de marketing por correo electrónico para atraer nuevos suscriptores en las próximas dos semanas".</a:t>
            </a:r>
          </a:p>
        </p:txBody>
      </p:sp>
      <p:sp>
        <p:nvSpPr>
          <p:cNvPr id="2" name="CuadroTexto 1">
            <a:extLst>
              <a:ext uri="{FF2B5EF4-FFF2-40B4-BE49-F238E27FC236}">
                <a16:creationId xmlns:a16="http://schemas.microsoft.com/office/drawing/2014/main" id="{77C114D2-6A01-1F51-AD43-2574B2FE593F}"/>
              </a:ext>
            </a:extLst>
          </p:cNvPr>
          <p:cNvSpPr txBox="1"/>
          <p:nvPr/>
        </p:nvSpPr>
        <p:spPr>
          <a:xfrm>
            <a:off x="580170" y="721980"/>
            <a:ext cx="9353549" cy="1015663"/>
          </a:xfrm>
          <a:prstGeom prst="rect">
            <a:avLst/>
          </a:prstGeom>
          <a:noFill/>
        </p:spPr>
        <p:txBody>
          <a:bodyPr wrap="square" rtlCol="0">
            <a:spAutoFit/>
          </a:bodyPr>
          <a:lstStyle/>
          <a:p>
            <a:r>
              <a:rPr lang="es-ES" sz="2400" b="1" dirty="0">
                <a:solidFill>
                  <a:srgbClr val="374151"/>
                </a:solidFill>
              </a:rPr>
              <a:t>Objetivos</a:t>
            </a:r>
          </a:p>
          <a:p>
            <a:r>
              <a:rPr lang="es-ES" sz="3600" b="1" dirty="0">
                <a:solidFill>
                  <a:srgbClr val="374151"/>
                </a:solidFill>
              </a:rPr>
              <a:t>SMART.</a:t>
            </a:r>
            <a:endParaRPr lang="es-CL" sz="3600" b="1" dirty="0">
              <a:solidFill>
                <a:srgbClr val="374151"/>
              </a:solidFill>
            </a:endParaRPr>
          </a:p>
        </p:txBody>
      </p:sp>
      <p:sp>
        <p:nvSpPr>
          <p:cNvPr id="3" name="Elipse 2">
            <a:extLst>
              <a:ext uri="{FF2B5EF4-FFF2-40B4-BE49-F238E27FC236}">
                <a16:creationId xmlns:a16="http://schemas.microsoft.com/office/drawing/2014/main" id="{82071FF8-194C-822A-614B-3D7FD84D51A7}"/>
              </a:ext>
            </a:extLst>
          </p:cNvPr>
          <p:cNvSpPr/>
          <p:nvPr/>
        </p:nvSpPr>
        <p:spPr>
          <a:xfrm>
            <a:off x="2489982" y="570043"/>
            <a:ext cx="1280160" cy="1280160"/>
          </a:xfrm>
          <a:prstGeom prst="ellipse">
            <a:avLst/>
          </a:prstGeom>
          <a:solidFill>
            <a:srgbClr val="EE6C2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9" name="CuadroTexto 8">
            <a:extLst>
              <a:ext uri="{FF2B5EF4-FFF2-40B4-BE49-F238E27FC236}">
                <a16:creationId xmlns:a16="http://schemas.microsoft.com/office/drawing/2014/main" id="{6B885F64-9BBE-FD1D-6E25-CB4B45619823}"/>
              </a:ext>
            </a:extLst>
          </p:cNvPr>
          <p:cNvSpPr txBox="1"/>
          <p:nvPr/>
        </p:nvSpPr>
        <p:spPr>
          <a:xfrm>
            <a:off x="2611096" y="702291"/>
            <a:ext cx="1037932" cy="1015663"/>
          </a:xfrm>
          <a:prstGeom prst="rect">
            <a:avLst/>
          </a:prstGeom>
          <a:noFill/>
        </p:spPr>
        <p:txBody>
          <a:bodyPr wrap="square" rtlCol="0">
            <a:spAutoFit/>
          </a:bodyPr>
          <a:lstStyle/>
          <a:p>
            <a:pPr algn="ctr"/>
            <a:r>
              <a:rPr lang="es-ES" sz="6000" b="1" dirty="0">
                <a:solidFill>
                  <a:schemeClr val="bg1"/>
                </a:solidFill>
              </a:rPr>
              <a:t>T</a:t>
            </a:r>
            <a:endParaRPr lang="es-CL" sz="6000" b="1" dirty="0">
              <a:solidFill>
                <a:schemeClr val="bg1"/>
              </a:solidFill>
            </a:endParaRPr>
          </a:p>
        </p:txBody>
      </p:sp>
      <p:sp>
        <p:nvSpPr>
          <p:cNvPr id="6" name="CuadroTexto 5">
            <a:extLst>
              <a:ext uri="{FF2B5EF4-FFF2-40B4-BE49-F238E27FC236}">
                <a16:creationId xmlns:a16="http://schemas.microsoft.com/office/drawing/2014/main" id="{DB58B53F-89B6-5AF4-7C68-F87FD04FD788}"/>
              </a:ext>
            </a:extLst>
          </p:cNvPr>
          <p:cNvSpPr txBox="1"/>
          <p:nvPr/>
        </p:nvSpPr>
        <p:spPr>
          <a:xfrm>
            <a:off x="3643533" y="4567660"/>
            <a:ext cx="8271802" cy="1631216"/>
          </a:xfrm>
          <a:prstGeom prst="rect">
            <a:avLst/>
          </a:prstGeom>
          <a:noFill/>
        </p:spPr>
        <p:txBody>
          <a:bodyPr wrap="square">
            <a:spAutoFit/>
          </a:bodyPr>
          <a:lstStyle/>
          <a:p>
            <a:r>
              <a:rPr lang="es-ES" sz="2000" dirty="0">
                <a:solidFill>
                  <a:srgbClr val="374151"/>
                </a:solidFill>
              </a:rPr>
              <a:t>Cuando se establecen objetivos utilizando el enfoque SMART, se hace más probable que se puedan planificar, ejecutar y evaluar de manera efectiva. Esto ayuda a las empresas y profesionales a centrarse en lo que realmente importa, medir el progreso de manera precisa y tomar decisiones informadas para alcanzar sus metas.</a:t>
            </a:r>
          </a:p>
        </p:txBody>
      </p:sp>
      <p:pic>
        <p:nvPicPr>
          <p:cNvPr id="8" name="Gráfico 7" descr="Advertencia con relleno sólido">
            <a:extLst>
              <a:ext uri="{FF2B5EF4-FFF2-40B4-BE49-F238E27FC236}">
                <a16:creationId xmlns:a16="http://schemas.microsoft.com/office/drawing/2014/main" id="{DEAFB20C-FD94-95A6-1B1F-7530C5323AD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322234" y="3544091"/>
            <a:ext cx="914400" cy="914400"/>
          </a:xfrm>
          <a:prstGeom prst="rect">
            <a:avLst/>
          </a:prstGeom>
        </p:spPr>
      </p:pic>
    </p:spTree>
    <p:extLst>
      <p:ext uri="{BB962C8B-B14F-4D97-AF65-F5344CB8AC3E}">
        <p14:creationId xmlns:p14="http://schemas.microsoft.com/office/powerpoint/2010/main" val="3441857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7C114D2-6A01-1F51-AD43-2574B2FE593F}"/>
              </a:ext>
            </a:extLst>
          </p:cNvPr>
          <p:cNvSpPr txBox="1"/>
          <p:nvPr/>
        </p:nvSpPr>
        <p:spPr>
          <a:xfrm>
            <a:off x="837761" y="770193"/>
            <a:ext cx="9353549" cy="1015663"/>
          </a:xfrm>
          <a:prstGeom prst="rect">
            <a:avLst/>
          </a:prstGeom>
          <a:noFill/>
        </p:spPr>
        <p:txBody>
          <a:bodyPr wrap="square" rtlCol="0">
            <a:spAutoFit/>
          </a:bodyPr>
          <a:lstStyle/>
          <a:p>
            <a:r>
              <a:rPr lang="es-ES" sz="3600" b="1" dirty="0">
                <a:solidFill>
                  <a:srgbClr val="374151"/>
                </a:solidFill>
              </a:rPr>
              <a:t>Ejercicio práctico </a:t>
            </a:r>
          </a:p>
          <a:p>
            <a:r>
              <a:rPr lang="es-ES" sz="2400" dirty="0">
                <a:solidFill>
                  <a:srgbClr val="374151"/>
                </a:solidFill>
              </a:rPr>
              <a:t>Trabajemos en dos etapas:</a:t>
            </a:r>
          </a:p>
        </p:txBody>
      </p:sp>
      <p:sp>
        <p:nvSpPr>
          <p:cNvPr id="4" name="CuadroTexto 3">
            <a:extLst>
              <a:ext uri="{FF2B5EF4-FFF2-40B4-BE49-F238E27FC236}">
                <a16:creationId xmlns:a16="http://schemas.microsoft.com/office/drawing/2014/main" id="{DE696DA4-2AFD-E8E0-3788-832A5D24F73B}"/>
              </a:ext>
            </a:extLst>
          </p:cNvPr>
          <p:cNvSpPr txBox="1"/>
          <p:nvPr/>
        </p:nvSpPr>
        <p:spPr>
          <a:xfrm>
            <a:off x="3879491" y="2239744"/>
            <a:ext cx="7670083" cy="2677656"/>
          </a:xfrm>
          <a:prstGeom prst="rect">
            <a:avLst/>
          </a:prstGeom>
          <a:noFill/>
        </p:spPr>
        <p:txBody>
          <a:bodyPr wrap="square">
            <a:spAutoFit/>
          </a:bodyPr>
          <a:lstStyle/>
          <a:p>
            <a:pPr marL="457200" indent="-457200">
              <a:buFont typeface="Arial" panose="020B0604020202020204" pitchFamily="34" charset="0"/>
              <a:buChar char="•"/>
            </a:pPr>
            <a:r>
              <a:rPr lang="es-ES" sz="2800" dirty="0">
                <a:solidFill>
                  <a:srgbClr val="374151"/>
                </a:solidFill>
              </a:rPr>
              <a:t>Primero identifiquemos toda la información que vamos a requerir para establecer buenos objetivos.</a:t>
            </a:r>
          </a:p>
          <a:p>
            <a:pPr marL="457200" indent="-457200">
              <a:buFont typeface="Arial" panose="020B0604020202020204" pitchFamily="34" charset="0"/>
              <a:buChar char="•"/>
            </a:pPr>
            <a:endParaRPr lang="es-ES" sz="2800" dirty="0">
              <a:solidFill>
                <a:srgbClr val="374151"/>
              </a:solidFill>
            </a:endParaRPr>
          </a:p>
          <a:p>
            <a:pPr marL="457200" indent="-457200">
              <a:buFont typeface="Arial" panose="020B0604020202020204" pitchFamily="34" charset="0"/>
              <a:buChar char="•"/>
            </a:pPr>
            <a:r>
              <a:rPr lang="es-ES" sz="2800" dirty="0">
                <a:solidFill>
                  <a:srgbClr val="374151"/>
                </a:solidFill>
              </a:rPr>
              <a:t>Segundo, trabajemos en base a la metodología SMART.</a:t>
            </a:r>
            <a:endParaRPr lang="es-CL" sz="2800" dirty="0">
              <a:solidFill>
                <a:srgbClr val="374151"/>
              </a:solidFill>
            </a:endParaRPr>
          </a:p>
        </p:txBody>
      </p:sp>
      <p:sp>
        <p:nvSpPr>
          <p:cNvPr id="5" name="Elipse 4">
            <a:extLst>
              <a:ext uri="{FF2B5EF4-FFF2-40B4-BE49-F238E27FC236}">
                <a16:creationId xmlns:a16="http://schemas.microsoft.com/office/drawing/2014/main" id="{09BAB5F5-87B3-D3B2-56C5-9BF641E0D823}"/>
              </a:ext>
            </a:extLst>
          </p:cNvPr>
          <p:cNvSpPr/>
          <p:nvPr/>
        </p:nvSpPr>
        <p:spPr>
          <a:xfrm>
            <a:off x="4234376" y="5053941"/>
            <a:ext cx="1280160" cy="1280160"/>
          </a:xfrm>
          <a:prstGeom prst="ellipse">
            <a:avLst/>
          </a:prstGeom>
          <a:solidFill>
            <a:srgbClr val="EE6C2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 name="Elipse 5">
            <a:extLst>
              <a:ext uri="{FF2B5EF4-FFF2-40B4-BE49-F238E27FC236}">
                <a16:creationId xmlns:a16="http://schemas.microsoft.com/office/drawing/2014/main" id="{90415474-680E-5149-C2B9-DE11C271EAB6}"/>
              </a:ext>
            </a:extLst>
          </p:cNvPr>
          <p:cNvSpPr/>
          <p:nvPr/>
        </p:nvSpPr>
        <p:spPr>
          <a:xfrm>
            <a:off x="5666936" y="5053941"/>
            <a:ext cx="1280160" cy="1280160"/>
          </a:xfrm>
          <a:prstGeom prst="ellipse">
            <a:avLst/>
          </a:prstGeom>
          <a:solidFill>
            <a:srgbClr val="009EA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7" name="Elipse 6">
            <a:extLst>
              <a:ext uri="{FF2B5EF4-FFF2-40B4-BE49-F238E27FC236}">
                <a16:creationId xmlns:a16="http://schemas.microsoft.com/office/drawing/2014/main" id="{9CBF0DB0-AEBB-C02A-1CBB-6BDE044BD40C}"/>
              </a:ext>
            </a:extLst>
          </p:cNvPr>
          <p:cNvSpPr/>
          <p:nvPr/>
        </p:nvSpPr>
        <p:spPr>
          <a:xfrm>
            <a:off x="7099496" y="5053941"/>
            <a:ext cx="1280160" cy="1280160"/>
          </a:xfrm>
          <a:prstGeom prst="ellipse">
            <a:avLst/>
          </a:prstGeom>
          <a:solidFill>
            <a:srgbClr val="EE6C2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 name="Elipse 7">
            <a:extLst>
              <a:ext uri="{FF2B5EF4-FFF2-40B4-BE49-F238E27FC236}">
                <a16:creationId xmlns:a16="http://schemas.microsoft.com/office/drawing/2014/main" id="{14A21061-4841-6484-02D3-6C66C992F1D6}"/>
              </a:ext>
            </a:extLst>
          </p:cNvPr>
          <p:cNvSpPr/>
          <p:nvPr/>
        </p:nvSpPr>
        <p:spPr>
          <a:xfrm>
            <a:off x="8532056" y="5053941"/>
            <a:ext cx="1280160" cy="1280160"/>
          </a:xfrm>
          <a:prstGeom prst="ellipse">
            <a:avLst/>
          </a:prstGeom>
          <a:solidFill>
            <a:srgbClr val="009EA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0" name="Elipse 9">
            <a:extLst>
              <a:ext uri="{FF2B5EF4-FFF2-40B4-BE49-F238E27FC236}">
                <a16:creationId xmlns:a16="http://schemas.microsoft.com/office/drawing/2014/main" id="{7251F7F1-04A7-E66D-A80A-542B829193AC}"/>
              </a:ext>
            </a:extLst>
          </p:cNvPr>
          <p:cNvSpPr/>
          <p:nvPr/>
        </p:nvSpPr>
        <p:spPr>
          <a:xfrm>
            <a:off x="9964616" y="5053941"/>
            <a:ext cx="1280160" cy="1280160"/>
          </a:xfrm>
          <a:prstGeom prst="ellipse">
            <a:avLst/>
          </a:prstGeom>
          <a:solidFill>
            <a:srgbClr val="EE6C2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1" name="CuadroTexto 10">
            <a:extLst>
              <a:ext uri="{FF2B5EF4-FFF2-40B4-BE49-F238E27FC236}">
                <a16:creationId xmlns:a16="http://schemas.microsoft.com/office/drawing/2014/main" id="{F2F483C4-FDE7-CE2E-1E2B-55723B2412CF}"/>
              </a:ext>
            </a:extLst>
          </p:cNvPr>
          <p:cNvSpPr txBox="1"/>
          <p:nvPr/>
        </p:nvSpPr>
        <p:spPr>
          <a:xfrm>
            <a:off x="4355490" y="5186189"/>
            <a:ext cx="1037932" cy="1015663"/>
          </a:xfrm>
          <a:prstGeom prst="rect">
            <a:avLst/>
          </a:prstGeom>
          <a:noFill/>
        </p:spPr>
        <p:txBody>
          <a:bodyPr wrap="square" rtlCol="0">
            <a:spAutoFit/>
          </a:bodyPr>
          <a:lstStyle/>
          <a:p>
            <a:pPr algn="ctr"/>
            <a:r>
              <a:rPr lang="es-ES" sz="6000" b="1" dirty="0">
                <a:solidFill>
                  <a:schemeClr val="bg1"/>
                </a:solidFill>
              </a:rPr>
              <a:t>S</a:t>
            </a:r>
            <a:endParaRPr lang="es-CL" sz="6000" b="1" dirty="0">
              <a:solidFill>
                <a:schemeClr val="bg1"/>
              </a:solidFill>
            </a:endParaRPr>
          </a:p>
        </p:txBody>
      </p:sp>
      <p:sp>
        <p:nvSpPr>
          <p:cNvPr id="12" name="CuadroTexto 11">
            <a:extLst>
              <a:ext uri="{FF2B5EF4-FFF2-40B4-BE49-F238E27FC236}">
                <a16:creationId xmlns:a16="http://schemas.microsoft.com/office/drawing/2014/main" id="{27DF72D8-457C-3770-93E4-F47B76F59334}"/>
              </a:ext>
            </a:extLst>
          </p:cNvPr>
          <p:cNvSpPr txBox="1"/>
          <p:nvPr/>
        </p:nvSpPr>
        <p:spPr>
          <a:xfrm>
            <a:off x="5788050" y="5186188"/>
            <a:ext cx="1037932" cy="1015663"/>
          </a:xfrm>
          <a:prstGeom prst="rect">
            <a:avLst/>
          </a:prstGeom>
          <a:noFill/>
        </p:spPr>
        <p:txBody>
          <a:bodyPr wrap="square" rtlCol="0">
            <a:spAutoFit/>
          </a:bodyPr>
          <a:lstStyle/>
          <a:p>
            <a:pPr algn="ctr"/>
            <a:r>
              <a:rPr lang="es-ES" sz="6000" b="1" dirty="0">
                <a:solidFill>
                  <a:schemeClr val="bg1"/>
                </a:solidFill>
              </a:rPr>
              <a:t>M</a:t>
            </a:r>
            <a:endParaRPr lang="es-CL" sz="6000" b="1" dirty="0">
              <a:solidFill>
                <a:schemeClr val="bg1"/>
              </a:solidFill>
            </a:endParaRPr>
          </a:p>
        </p:txBody>
      </p:sp>
      <p:sp>
        <p:nvSpPr>
          <p:cNvPr id="13" name="CuadroTexto 12">
            <a:extLst>
              <a:ext uri="{FF2B5EF4-FFF2-40B4-BE49-F238E27FC236}">
                <a16:creationId xmlns:a16="http://schemas.microsoft.com/office/drawing/2014/main" id="{3C7D82DB-8B98-09F3-0A5B-6925A9164670}"/>
              </a:ext>
            </a:extLst>
          </p:cNvPr>
          <p:cNvSpPr txBox="1"/>
          <p:nvPr/>
        </p:nvSpPr>
        <p:spPr>
          <a:xfrm>
            <a:off x="7222515" y="5186187"/>
            <a:ext cx="1037932" cy="1015663"/>
          </a:xfrm>
          <a:prstGeom prst="rect">
            <a:avLst/>
          </a:prstGeom>
          <a:noFill/>
        </p:spPr>
        <p:txBody>
          <a:bodyPr wrap="square" rtlCol="0">
            <a:spAutoFit/>
          </a:bodyPr>
          <a:lstStyle/>
          <a:p>
            <a:pPr algn="ctr"/>
            <a:r>
              <a:rPr lang="es-ES" sz="6000" b="1" dirty="0">
                <a:solidFill>
                  <a:schemeClr val="bg1"/>
                </a:solidFill>
              </a:rPr>
              <a:t>A</a:t>
            </a:r>
            <a:endParaRPr lang="es-CL" sz="6000" b="1" dirty="0">
              <a:solidFill>
                <a:schemeClr val="bg1"/>
              </a:solidFill>
            </a:endParaRPr>
          </a:p>
        </p:txBody>
      </p:sp>
      <p:sp>
        <p:nvSpPr>
          <p:cNvPr id="14" name="CuadroTexto 13">
            <a:extLst>
              <a:ext uri="{FF2B5EF4-FFF2-40B4-BE49-F238E27FC236}">
                <a16:creationId xmlns:a16="http://schemas.microsoft.com/office/drawing/2014/main" id="{A4BE30F8-FAE1-4C9E-4751-9A00EC707208}"/>
              </a:ext>
            </a:extLst>
          </p:cNvPr>
          <p:cNvSpPr txBox="1"/>
          <p:nvPr/>
        </p:nvSpPr>
        <p:spPr>
          <a:xfrm>
            <a:off x="8653170" y="5186187"/>
            <a:ext cx="1037932" cy="1015663"/>
          </a:xfrm>
          <a:prstGeom prst="rect">
            <a:avLst/>
          </a:prstGeom>
          <a:noFill/>
        </p:spPr>
        <p:txBody>
          <a:bodyPr wrap="square" rtlCol="0">
            <a:spAutoFit/>
          </a:bodyPr>
          <a:lstStyle/>
          <a:p>
            <a:pPr algn="ctr"/>
            <a:r>
              <a:rPr lang="es-ES" sz="6000" b="1" dirty="0">
                <a:solidFill>
                  <a:schemeClr val="bg1"/>
                </a:solidFill>
              </a:rPr>
              <a:t>R</a:t>
            </a:r>
            <a:endParaRPr lang="es-CL" sz="6000" b="1" dirty="0">
              <a:solidFill>
                <a:schemeClr val="bg1"/>
              </a:solidFill>
            </a:endParaRPr>
          </a:p>
        </p:txBody>
      </p:sp>
      <p:sp>
        <p:nvSpPr>
          <p:cNvPr id="15" name="CuadroTexto 14">
            <a:extLst>
              <a:ext uri="{FF2B5EF4-FFF2-40B4-BE49-F238E27FC236}">
                <a16:creationId xmlns:a16="http://schemas.microsoft.com/office/drawing/2014/main" id="{9C9D5A17-B9ED-3EC5-9C6B-82F9088936D8}"/>
              </a:ext>
            </a:extLst>
          </p:cNvPr>
          <p:cNvSpPr txBox="1"/>
          <p:nvPr/>
        </p:nvSpPr>
        <p:spPr>
          <a:xfrm>
            <a:off x="10085730" y="5186187"/>
            <a:ext cx="1037932" cy="1015663"/>
          </a:xfrm>
          <a:prstGeom prst="rect">
            <a:avLst/>
          </a:prstGeom>
          <a:noFill/>
        </p:spPr>
        <p:txBody>
          <a:bodyPr wrap="square" rtlCol="0">
            <a:spAutoFit/>
          </a:bodyPr>
          <a:lstStyle/>
          <a:p>
            <a:pPr algn="ctr"/>
            <a:r>
              <a:rPr lang="es-ES" sz="6000" b="1" dirty="0">
                <a:solidFill>
                  <a:schemeClr val="bg1"/>
                </a:solidFill>
              </a:rPr>
              <a:t>T</a:t>
            </a:r>
            <a:endParaRPr lang="es-CL" sz="6000" b="1" dirty="0">
              <a:solidFill>
                <a:schemeClr val="bg1"/>
              </a:solidFill>
            </a:endParaRPr>
          </a:p>
        </p:txBody>
      </p:sp>
    </p:spTree>
    <p:extLst>
      <p:ext uri="{BB962C8B-B14F-4D97-AF65-F5344CB8AC3E}">
        <p14:creationId xmlns:p14="http://schemas.microsoft.com/office/powerpoint/2010/main" val="259278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F7F79C6-77EE-6A28-5A0A-B910B42109DE}"/>
              </a:ext>
            </a:extLst>
          </p:cNvPr>
          <p:cNvSpPr txBox="1"/>
          <p:nvPr/>
        </p:nvSpPr>
        <p:spPr>
          <a:xfrm>
            <a:off x="2548616" y="2351782"/>
            <a:ext cx="7094768" cy="107721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3200" b="1" i="0" u="none" strike="noStrike" kern="1200" cap="none" spc="0" normalizeH="0" baseline="0" noProof="0" dirty="0">
                <a:ln>
                  <a:noFill/>
                </a:ln>
                <a:solidFill>
                  <a:srgbClr val="374151"/>
                </a:solidFill>
                <a:effectLst>
                  <a:outerShdw blurRad="38100" dist="38100" dir="2700000" algn="tl">
                    <a:srgbClr val="000000">
                      <a:alpha val="43137"/>
                    </a:srgbClr>
                  </a:outerShdw>
                </a:effectLst>
                <a:uLnTx/>
                <a:uFillTx/>
                <a:latin typeface="Ubuntu" panose="020B0504030602030204" pitchFamily="34" charset="0"/>
                <a:ea typeface="+mn-ea"/>
                <a:cs typeface="+mn-cs"/>
              </a:rPr>
              <a:t>Digitalización de la Micro y Pequeña Empresa de Talcahuano</a:t>
            </a:r>
            <a:endParaRPr kumimoji="0" lang="es-CL" sz="3200" b="1" i="0" u="none" strike="noStrike" kern="1200" cap="none" spc="0" normalizeH="0" baseline="0" noProof="0" dirty="0">
              <a:ln>
                <a:noFill/>
              </a:ln>
              <a:solidFill>
                <a:srgbClr val="374151"/>
              </a:solidFill>
              <a:effectLst>
                <a:outerShdw blurRad="38100" dist="38100" dir="2700000" algn="tl">
                  <a:srgbClr val="000000">
                    <a:alpha val="43137"/>
                  </a:srgbClr>
                </a:outerShdw>
              </a:effectLst>
              <a:uLnTx/>
              <a:uFillTx/>
              <a:latin typeface="Ubuntu" panose="020B0504030602030204" pitchFamily="34" charset="0"/>
              <a:ea typeface="+mn-ea"/>
              <a:cs typeface="+mn-cs"/>
            </a:endParaRPr>
          </a:p>
        </p:txBody>
      </p:sp>
      <p:sp>
        <p:nvSpPr>
          <p:cNvPr id="4" name="CuadroTexto 3">
            <a:extLst>
              <a:ext uri="{FF2B5EF4-FFF2-40B4-BE49-F238E27FC236}">
                <a16:creationId xmlns:a16="http://schemas.microsoft.com/office/drawing/2014/main" id="{BC860ACD-68AE-DF0F-2451-BB820CD10F0E}"/>
              </a:ext>
            </a:extLst>
          </p:cNvPr>
          <p:cNvSpPr txBox="1"/>
          <p:nvPr/>
        </p:nvSpPr>
        <p:spPr>
          <a:xfrm>
            <a:off x="301159" y="4524471"/>
            <a:ext cx="8721970"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rgbClr val="374151"/>
                </a:solidFill>
                <a:effectLst/>
                <a:uLnTx/>
                <a:uFillTx/>
                <a:latin typeface="Söhne"/>
                <a:ea typeface="+mn-ea"/>
                <a:cs typeface="+mn-cs"/>
              </a:rPr>
              <a:t>Docente: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rgbClr val="374151"/>
                </a:solidFill>
                <a:effectLst/>
                <a:uLnTx/>
                <a:uFillTx/>
                <a:latin typeface="Söhne"/>
                <a:ea typeface="+mn-ea"/>
                <a:cs typeface="+mn-cs"/>
              </a:rPr>
              <a:t>Contacto:</a:t>
            </a:r>
            <a:endParaRPr kumimoji="0" lang="es-CL" sz="1800" b="0" i="0" u="none" strike="noStrike" kern="1200" cap="none" spc="0" normalizeH="0" baseline="0" noProof="0" dirty="0">
              <a:ln>
                <a:noFill/>
              </a:ln>
              <a:solidFill>
                <a:srgbClr val="374151"/>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8120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A775F1D-4596-F07C-9ACD-3BCB453130A3}"/>
              </a:ext>
            </a:extLst>
          </p:cNvPr>
          <p:cNvSpPr txBox="1"/>
          <p:nvPr/>
        </p:nvSpPr>
        <p:spPr>
          <a:xfrm>
            <a:off x="1735015" y="2905780"/>
            <a:ext cx="8721970" cy="523220"/>
          </a:xfrm>
          <a:prstGeom prst="rect">
            <a:avLst/>
          </a:prstGeom>
          <a:noFill/>
        </p:spPr>
        <p:txBody>
          <a:bodyPr wrap="square">
            <a:spAutoFit/>
          </a:bodyPr>
          <a:lstStyle/>
          <a:p>
            <a:pPr algn="ctr"/>
            <a:r>
              <a:rPr lang="es-ES" sz="2800" b="1" dirty="0">
                <a:solidFill>
                  <a:srgbClr val="374151"/>
                </a:solidFill>
                <a:latin typeface="Söhne"/>
              </a:rPr>
              <a:t>Módulo:</a:t>
            </a:r>
            <a:r>
              <a:rPr lang="es-ES" sz="2800" dirty="0">
                <a:solidFill>
                  <a:srgbClr val="374151"/>
                </a:solidFill>
                <a:latin typeface="Söhne"/>
              </a:rPr>
              <a:t> </a:t>
            </a:r>
            <a:r>
              <a:rPr lang="es-ES" dirty="0">
                <a:solidFill>
                  <a:srgbClr val="374151"/>
                </a:solidFill>
                <a:latin typeface="Söhne"/>
              </a:rPr>
              <a:t>“ELABORACIÓN DE UNA CAMPAÑA DE MARKETING DIGITAL” </a:t>
            </a:r>
          </a:p>
        </p:txBody>
      </p:sp>
    </p:spTree>
    <p:extLst>
      <p:ext uri="{BB962C8B-B14F-4D97-AF65-F5344CB8AC3E}">
        <p14:creationId xmlns:p14="http://schemas.microsoft.com/office/powerpoint/2010/main" val="3002583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3B7FDC1-E014-8A5D-51D4-4DF70E94F05E}"/>
              </a:ext>
            </a:extLst>
          </p:cNvPr>
          <p:cNvSpPr txBox="1"/>
          <p:nvPr/>
        </p:nvSpPr>
        <p:spPr>
          <a:xfrm>
            <a:off x="3177066" y="2006731"/>
            <a:ext cx="6206630" cy="3170099"/>
          </a:xfrm>
          <a:prstGeom prst="rect">
            <a:avLst/>
          </a:prstGeom>
          <a:noFill/>
        </p:spPr>
        <p:txBody>
          <a:bodyPr wrap="square">
            <a:spAutoFit/>
          </a:bodyPr>
          <a:lstStyle/>
          <a:p>
            <a:pPr marL="285750" indent="-285750" algn="just">
              <a:buFont typeface="Arial" panose="020B0604020202020204" pitchFamily="34" charset="0"/>
              <a:buChar char="•"/>
            </a:pPr>
            <a:r>
              <a:rPr lang="es-ES" sz="2000" dirty="0">
                <a:solidFill>
                  <a:srgbClr val="374151"/>
                </a:solidFill>
                <a:latin typeface="Söhne"/>
              </a:rPr>
              <a:t>Introducción</a:t>
            </a:r>
          </a:p>
          <a:p>
            <a:pPr marL="285750" indent="-285750" algn="just">
              <a:buFont typeface="Arial" panose="020B0604020202020204" pitchFamily="34" charset="0"/>
              <a:buChar char="•"/>
            </a:pPr>
            <a:r>
              <a:rPr lang="es-ES" sz="2000" dirty="0">
                <a:solidFill>
                  <a:srgbClr val="374151"/>
                </a:solidFill>
                <a:latin typeface="Söhne"/>
              </a:rPr>
              <a:t>Investigación de Mercado y Audiencia Objetivo.</a:t>
            </a:r>
          </a:p>
          <a:p>
            <a:pPr marL="285750" indent="-285750" algn="just">
              <a:buFont typeface="Arial" panose="020B0604020202020204" pitchFamily="34" charset="0"/>
              <a:buChar char="•"/>
            </a:pPr>
            <a:r>
              <a:rPr lang="es-ES" sz="2000" dirty="0">
                <a:solidFill>
                  <a:srgbClr val="374151"/>
                </a:solidFill>
                <a:latin typeface="Söhne"/>
              </a:rPr>
              <a:t>Estrategia de Contenido.</a:t>
            </a:r>
          </a:p>
          <a:p>
            <a:pPr marL="285750" indent="-285750" algn="just">
              <a:buFont typeface="Arial" panose="020B0604020202020204" pitchFamily="34" charset="0"/>
              <a:buChar char="•"/>
            </a:pPr>
            <a:r>
              <a:rPr lang="es-ES" sz="2000" dirty="0">
                <a:solidFill>
                  <a:srgbClr val="374151"/>
                </a:solidFill>
                <a:latin typeface="Söhne"/>
              </a:rPr>
              <a:t>Análisis de Competencia.</a:t>
            </a:r>
          </a:p>
          <a:p>
            <a:pPr marL="285750" indent="-285750" algn="just">
              <a:buFont typeface="Arial" panose="020B0604020202020204" pitchFamily="34" charset="0"/>
              <a:buChar char="•"/>
            </a:pPr>
            <a:r>
              <a:rPr lang="es-ES" sz="2000" b="1" dirty="0">
                <a:solidFill>
                  <a:srgbClr val="374151"/>
                </a:solidFill>
                <a:latin typeface="Söhne"/>
              </a:rPr>
              <a:t>Estableciendo Objetivos.</a:t>
            </a:r>
          </a:p>
          <a:p>
            <a:pPr marL="285750" indent="-285750" algn="just">
              <a:buFont typeface="Arial" panose="020B0604020202020204" pitchFamily="34" charset="0"/>
              <a:buChar char="•"/>
            </a:pPr>
            <a:r>
              <a:rPr lang="es-ES" sz="2000" dirty="0">
                <a:solidFill>
                  <a:srgbClr val="374151"/>
                </a:solidFill>
                <a:latin typeface="Söhne"/>
              </a:rPr>
              <a:t>Herramientas digitales.</a:t>
            </a:r>
          </a:p>
          <a:p>
            <a:pPr marL="285750" indent="-285750" algn="just">
              <a:buFont typeface="Arial" panose="020B0604020202020204" pitchFamily="34" charset="0"/>
              <a:buChar char="•"/>
            </a:pPr>
            <a:r>
              <a:rPr lang="es-ES" sz="2000" dirty="0">
                <a:solidFill>
                  <a:srgbClr val="374151"/>
                </a:solidFill>
                <a:latin typeface="Söhne"/>
              </a:rPr>
              <a:t>Marketing de Contenido, como herramienta principal.</a:t>
            </a:r>
          </a:p>
          <a:p>
            <a:pPr marL="285750" indent="-285750" algn="just">
              <a:buFont typeface="Arial" panose="020B0604020202020204" pitchFamily="34" charset="0"/>
              <a:buChar char="•"/>
            </a:pPr>
            <a:r>
              <a:rPr lang="es-ES" sz="2000" dirty="0">
                <a:solidFill>
                  <a:srgbClr val="374151"/>
                </a:solidFill>
                <a:latin typeface="Söhne"/>
              </a:rPr>
              <a:t>Google </a:t>
            </a:r>
            <a:r>
              <a:rPr lang="es-ES" sz="2000" dirty="0" err="1">
                <a:solidFill>
                  <a:srgbClr val="374151"/>
                </a:solidFill>
                <a:latin typeface="Söhne"/>
              </a:rPr>
              <a:t>Ads</a:t>
            </a:r>
            <a:r>
              <a:rPr lang="es-ES" sz="2000" dirty="0">
                <a:solidFill>
                  <a:srgbClr val="374151"/>
                </a:solidFill>
                <a:latin typeface="Söhne"/>
              </a:rPr>
              <a:t>, Facebook Business, </a:t>
            </a:r>
            <a:r>
              <a:rPr lang="es-ES" sz="2000" dirty="0" err="1">
                <a:solidFill>
                  <a:srgbClr val="374151"/>
                </a:solidFill>
                <a:latin typeface="Söhne"/>
              </a:rPr>
              <a:t>Whatsapp</a:t>
            </a:r>
            <a:r>
              <a:rPr lang="es-ES" sz="2000" dirty="0">
                <a:solidFill>
                  <a:srgbClr val="374151"/>
                </a:solidFill>
                <a:latin typeface="Söhne"/>
              </a:rPr>
              <a:t> Business, Canva.com</a:t>
            </a:r>
          </a:p>
          <a:p>
            <a:pPr marL="285750" indent="-285750" algn="just">
              <a:buFont typeface="Arial" panose="020B0604020202020204" pitchFamily="34" charset="0"/>
              <a:buChar char="•"/>
            </a:pPr>
            <a:r>
              <a:rPr lang="es-ES" sz="2000" dirty="0">
                <a:solidFill>
                  <a:srgbClr val="374151"/>
                </a:solidFill>
                <a:latin typeface="Söhne"/>
              </a:rPr>
              <a:t>Complementos prácticos</a:t>
            </a:r>
          </a:p>
        </p:txBody>
      </p:sp>
      <p:sp>
        <p:nvSpPr>
          <p:cNvPr id="4" name="Rectángulo: esquinas redondeadas 3">
            <a:extLst>
              <a:ext uri="{FF2B5EF4-FFF2-40B4-BE49-F238E27FC236}">
                <a16:creationId xmlns:a16="http://schemas.microsoft.com/office/drawing/2014/main" id="{72D2A7E2-D713-F247-272C-F804FB14074E}"/>
              </a:ext>
            </a:extLst>
          </p:cNvPr>
          <p:cNvSpPr/>
          <p:nvPr/>
        </p:nvSpPr>
        <p:spPr>
          <a:xfrm>
            <a:off x="3177066" y="1522564"/>
            <a:ext cx="6206630" cy="408373"/>
          </a:xfrm>
          <a:prstGeom prst="roundRect">
            <a:avLst/>
          </a:prstGeom>
          <a:solidFill>
            <a:srgbClr val="009E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CuadroTexto 4">
            <a:extLst>
              <a:ext uri="{FF2B5EF4-FFF2-40B4-BE49-F238E27FC236}">
                <a16:creationId xmlns:a16="http://schemas.microsoft.com/office/drawing/2014/main" id="{B6981501-3EF8-D6C3-E1B7-0FA277082FBF}"/>
              </a:ext>
            </a:extLst>
          </p:cNvPr>
          <p:cNvSpPr txBox="1"/>
          <p:nvPr/>
        </p:nvSpPr>
        <p:spPr>
          <a:xfrm>
            <a:off x="3177066" y="1465141"/>
            <a:ext cx="1874327" cy="523220"/>
          </a:xfrm>
          <a:prstGeom prst="rect">
            <a:avLst/>
          </a:prstGeom>
          <a:noFill/>
        </p:spPr>
        <p:txBody>
          <a:bodyPr wrap="square">
            <a:spAutoFit/>
          </a:bodyPr>
          <a:lstStyle/>
          <a:p>
            <a:pPr algn="just"/>
            <a:r>
              <a:rPr lang="es-ES" sz="2800" b="1" dirty="0">
                <a:solidFill>
                  <a:schemeClr val="bg1"/>
                </a:solidFill>
                <a:latin typeface="Söhne"/>
              </a:rPr>
              <a:t>Contenido</a:t>
            </a:r>
          </a:p>
        </p:txBody>
      </p:sp>
    </p:spTree>
    <p:extLst>
      <p:ext uri="{BB962C8B-B14F-4D97-AF65-F5344CB8AC3E}">
        <p14:creationId xmlns:p14="http://schemas.microsoft.com/office/powerpoint/2010/main" val="2089299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7C114D2-6A01-1F51-AD43-2574B2FE593F}"/>
              </a:ext>
            </a:extLst>
          </p:cNvPr>
          <p:cNvSpPr txBox="1"/>
          <p:nvPr/>
        </p:nvSpPr>
        <p:spPr>
          <a:xfrm>
            <a:off x="1254875" y="1587832"/>
            <a:ext cx="9353549" cy="707886"/>
          </a:xfrm>
          <a:prstGeom prst="rect">
            <a:avLst/>
          </a:prstGeom>
          <a:noFill/>
        </p:spPr>
        <p:txBody>
          <a:bodyPr wrap="square" rtlCol="0">
            <a:spAutoFit/>
          </a:bodyPr>
          <a:lstStyle/>
          <a:p>
            <a:r>
              <a:rPr lang="es-MX" sz="4000" b="1" dirty="0">
                <a:solidFill>
                  <a:srgbClr val="374151"/>
                </a:solidFill>
              </a:rPr>
              <a:t>Objetivos de esta clase</a:t>
            </a:r>
            <a:endParaRPr lang="es-CL" sz="4000" b="1" dirty="0">
              <a:solidFill>
                <a:srgbClr val="374151"/>
              </a:solidFill>
            </a:endParaRPr>
          </a:p>
        </p:txBody>
      </p:sp>
      <p:sp>
        <p:nvSpPr>
          <p:cNvPr id="4" name="CuadroTexto 3">
            <a:extLst>
              <a:ext uri="{FF2B5EF4-FFF2-40B4-BE49-F238E27FC236}">
                <a16:creationId xmlns:a16="http://schemas.microsoft.com/office/drawing/2014/main" id="{3F682A22-AC13-D120-15ED-6888AAA04886}"/>
              </a:ext>
            </a:extLst>
          </p:cNvPr>
          <p:cNvSpPr txBox="1"/>
          <p:nvPr/>
        </p:nvSpPr>
        <p:spPr>
          <a:xfrm>
            <a:off x="4128116" y="2644170"/>
            <a:ext cx="6640498" cy="2062103"/>
          </a:xfrm>
          <a:prstGeom prst="rect">
            <a:avLst/>
          </a:prstGeom>
          <a:noFill/>
        </p:spPr>
        <p:txBody>
          <a:bodyPr wrap="square">
            <a:spAutoFit/>
          </a:bodyPr>
          <a:lstStyle/>
          <a:p>
            <a:pPr marL="285750" indent="-285750" algn="just">
              <a:buFont typeface="Arial" panose="020B0604020202020204" pitchFamily="34" charset="0"/>
              <a:buChar char="•"/>
            </a:pPr>
            <a:r>
              <a:rPr lang="es-ES" sz="3200" dirty="0">
                <a:solidFill>
                  <a:srgbClr val="374151"/>
                </a:solidFill>
                <a:latin typeface="Söhne"/>
              </a:rPr>
              <a:t>Objetivos en el Marketing digital</a:t>
            </a:r>
          </a:p>
          <a:p>
            <a:pPr marL="285750" indent="-285750" algn="just">
              <a:buFont typeface="Arial" panose="020B0604020202020204" pitchFamily="34" charset="0"/>
              <a:buChar char="•"/>
            </a:pPr>
            <a:r>
              <a:rPr lang="es-ES" sz="3200" dirty="0">
                <a:solidFill>
                  <a:srgbClr val="374151"/>
                </a:solidFill>
                <a:latin typeface="Söhne"/>
              </a:rPr>
              <a:t>Identificar e implementar una metodología de forma práctica sobre los objetivos de nuestra estrategia.</a:t>
            </a:r>
          </a:p>
        </p:txBody>
      </p:sp>
    </p:spTree>
    <p:extLst>
      <p:ext uri="{BB962C8B-B14F-4D97-AF65-F5344CB8AC3E}">
        <p14:creationId xmlns:p14="http://schemas.microsoft.com/office/powerpoint/2010/main" val="773746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7C114D2-6A01-1F51-AD43-2574B2FE593F}"/>
              </a:ext>
            </a:extLst>
          </p:cNvPr>
          <p:cNvSpPr txBox="1"/>
          <p:nvPr/>
        </p:nvSpPr>
        <p:spPr>
          <a:xfrm>
            <a:off x="2781751" y="3105834"/>
            <a:ext cx="6628498" cy="646331"/>
          </a:xfrm>
          <a:prstGeom prst="rect">
            <a:avLst/>
          </a:prstGeom>
          <a:noFill/>
        </p:spPr>
        <p:txBody>
          <a:bodyPr wrap="square" rtlCol="0">
            <a:spAutoFit/>
          </a:bodyPr>
          <a:lstStyle/>
          <a:p>
            <a:pPr algn="ctr"/>
            <a:r>
              <a:rPr lang="es-ES" sz="3600" b="1" dirty="0">
                <a:solidFill>
                  <a:srgbClr val="374151"/>
                </a:solidFill>
                <a:latin typeface="Söhne"/>
              </a:rPr>
              <a:t>Estableciendo Objetivos</a:t>
            </a:r>
          </a:p>
        </p:txBody>
      </p:sp>
    </p:spTree>
    <p:extLst>
      <p:ext uri="{BB962C8B-B14F-4D97-AF65-F5344CB8AC3E}">
        <p14:creationId xmlns:p14="http://schemas.microsoft.com/office/powerpoint/2010/main" val="2237039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3F682A22-AC13-D120-15ED-6888AAA04886}"/>
              </a:ext>
            </a:extLst>
          </p:cNvPr>
          <p:cNvSpPr txBox="1"/>
          <p:nvPr/>
        </p:nvSpPr>
        <p:spPr>
          <a:xfrm>
            <a:off x="3643533" y="1825309"/>
            <a:ext cx="8271802" cy="1200329"/>
          </a:xfrm>
          <a:prstGeom prst="rect">
            <a:avLst/>
          </a:prstGeom>
          <a:noFill/>
        </p:spPr>
        <p:txBody>
          <a:bodyPr wrap="square">
            <a:spAutoFit/>
          </a:bodyPr>
          <a:lstStyle/>
          <a:p>
            <a:r>
              <a:rPr lang="es-ES" dirty="0">
                <a:solidFill>
                  <a:srgbClr val="374151"/>
                </a:solidFill>
              </a:rPr>
              <a:t>Los objetivos en el marketing digital sirven como metas y puntos de referencia clave que una empresa o profesional de marketing se propone lograr a través de sus esfuerzos en línea. Estos objetivos son fundamentales para guiar y medir el éxito de una estrategia de marketing digital.</a:t>
            </a:r>
          </a:p>
        </p:txBody>
      </p:sp>
      <p:sp>
        <p:nvSpPr>
          <p:cNvPr id="2" name="CuadroTexto 1">
            <a:extLst>
              <a:ext uri="{FF2B5EF4-FFF2-40B4-BE49-F238E27FC236}">
                <a16:creationId xmlns:a16="http://schemas.microsoft.com/office/drawing/2014/main" id="{77C114D2-6A01-1F51-AD43-2574B2FE593F}"/>
              </a:ext>
            </a:extLst>
          </p:cNvPr>
          <p:cNvSpPr txBox="1"/>
          <p:nvPr/>
        </p:nvSpPr>
        <p:spPr>
          <a:xfrm>
            <a:off x="580170" y="721980"/>
            <a:ext cx="9353549" cy="1015663"/>
          </a:xfrm>
          <a:prstGeom prst="rect">
            <a:avLst/>
          </a:prstGeom>
          <a:noFill/>
        </p:spPr>
        <p:txBody>
          <a:bodyPr wrap="square" rtlCol="0">
            <a:spAutoFit/>
          </a:bodyPr>
          <a:lstStyle/>
          <a:p>
            <a:r>
              <a:rPr lang="es-ES" sz="2400" b="1" dirty="0">
                <a:solidFill>
                  <a:srgbClr val="374151"/>
                </a:solidFill>
              </a:rPr>
              <a:t>Sobre los</a:t>
            </a:r>
          </a:p>
          <a:p>
            <a:r>
              <a:rPr lang="es-ES" sz="3600" b="1" dirty="0">
                <a:solidFill>
                  <a:srgbClr val="374151"/>
                </a:solidFill>
              </a:rPr>
              <a:t>Objetivos.</a:t>
            </a:r>
            <a:endParaRPr lang="es-CL" sz="4800" b="1" dirty="0">
              <a:solidFill>
                <a:srgbClr val="374151"/>
              </a:solidFill>
            </a:endParaRPr>
          </a:p>
        </p:txBody>
      </p:sp>
      <p:sp>
        <p:nvSpPr>
          <p:cNvPr id="3" name="CuadroTexto 2">
            <a:extLst>
              <a:ext uri="{FF2B5EF4-FFF2-40B4-BE49-F238E27FC236}">
                <a16:creationId xmlns:a16="http://schemas.microsoft.com/office/drawing/2014/main" id="{5C0678B9-101D-D395-3FCE-339E9DB0DD17}"/>
              </a:ext>
            </a:extLst>
          </p:cNvPr>
          <p:cNvSpPr txBox="1"/>
          <p:nvPr/>
        </p:nvSpPr>
        <p:spPr>
          <a:xfrm>
            <a:off x="3643533" y="3274255"/>
            <a:ext cx="8271802" cy="3139321"/>
          </a:xfrm>
          <a:prstGeom prst="rect">
            <a:avLst/>
          </a:prstGeom>
          <a:noFill/>
        </p:spPr>
        <p:txBody>
          <a:bodyPr wrap="square">
            <a:spAutoFit/>
          </a:bodyPr>
          <a:lstStyle/>
          <a:p>
            <a:pPr marL="342900" indent="-342900">
              <a:buFont typeface="Arial" panose="020B0604020202020204" pitchFamily="34" charset="0"/>
              <a:buChar char="•"/>
            </a:pPr>
            <a:r>
              <a:rPr lang="es-ES" dirty="0">
                <a:solidFill>
                  <a:srgbClr val="374151"/>
                </a:solidFill>
              </a:rPr>
              <a:t>Enfoque y dirección: Los objetivos proporcionan una dirección clara y un propósito para las actividades de marketing digital. Ayudan a definir qué se está tratando de lograr y a mantener el enfoque en esos resultados específicos.</a:t>
            </a:r>
          </a:p>
          <a:p>
            <a:pPr marL="342900" indent="-342900">
              <a:buFont typeface="Arial" panose="020B0604020202020204" pitchFamily="34" charset="0"/>
              <a:buChar char="•"/>
            </a:pPr>
            <a:endParaRPr lang="es-ES" dirty="0">
              <a:solidFill>
                <a:srgbClr val="374151"/>
              </a:solidFill>
            </a:endParaRPr>
          </a:p>
          <a:p>
            <a:pPr marL="342900" indent="-342900">
              <a:buFont typeface="Arial" panose="020B0604020202020204" pitchFamily="34" charset="0"/>
              <a:buChar char="•"/>
            </a:pPr>
            <a:r>
              <a:rPr lang="es-ES" dirty="0">
                <a:solidFill>
                  <a:srgbClr val="374151"/>
                </a:solidFill>
              </a:rPr>
              <a:t>Medición de resultados: Los objetivos establecen métricas cuantificables para evaluar el rendimiento. Esto permite a los profesionales de marketing medir el éxito de sus campañas y estrategias y determinar si están alcanzando sus metas.</a:t>
            </a:r>
          </a:p>
          <a:p>
            <a:pPr marL="342900" indent="-342900">
              <a:buFont typeface="Arial" panose="020B0604020202020204" pitchFamily="34" charset="0"/>
              <a:buChar char="•"/>
            </a:pPr>
            <a:endParaRPr lang="es-ES" dirty="0">
              <a:solidFill>
                <a:srgbClr val="374151"/>
              </a:solidFill>
            </a:endParaRPr>
          </a:p>
          <a:p>
            <a:pPr marL="342900" indent="-342900">
              <a:buFont typeface="Arial" panose="020B0604020202020204" pitchFamily="34" charset="0"/>
              <a:buChar char="•"/>
            </a:pPr>
            <a:r>
              <a:rPr lang="es-ES" dirty="0">
                <a:solidFill>
                  <a:srgbClr val="374151"/>
                </a:solidFill>
              </a:rPr>
              <a:t>Toma de decisiones informadas: Los objetivos ayudan a tomar decisiones basadas en datos. Cuando se tienen metas claras, es más fácil evaluar qué estrategias están funcionando y cuáles requieren ajustes.</a:t>
            </a:r>
          </a:p>
        </p:txBody>
      </p:sp>
    </p:spTree>
    <p:extLst>
      <p:ext uri="{BB962C8B-B14F-4D97-AF65-F5344CB8AC3E}">
        <p14:creationId xmlns:p14="http://schemas.microsoft.com/office/powerpoint/2010/main" val="2100395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7C114D2-6A01-1F51-AD43-2574B2FE593F}"/>
              </a:ext>
            </a:extLst>
          </p:cNvPr>
          <p:cNvSpPr txBox="1"/>
          <p:nvPr/>
        </p:nvSpPr>
        <p:spPr>
          <a:xfrm>
            <a:off x="580170" y="721980"/>
            <a:ext cx="9353549" cy="1015663"/>
          </a:xfrm>
          <a:prstGeom prst="rect">
            <a:avLst/>
          </a:prstGeom>
          <a:noFill/>
        </p:spPr>
        <p:txBody>
          <a:bodyPr wrap="square" rtlCol="0">
            <a:spAutoFit/>
          </a:bodyPr>
          <a:lstStyle/>
          <a:p>
            <a:r>
              <a:rPr lang="es-ES" sz="2400" b="1" dirty="0">
                <a:solidFill>
                  <a:srgbClr val="374151"/>
                </a:solidFill>
              </a:rPr>
              <a:t>Sobre los</a:t>
            </a:r>
          </a:p>
          <a:p>
            <a:r>
              <a:rPr lang="es-ES" sz="3600" b="1" dirty="0">
                <a:solidFill>
                  <a:srgbClr val="374151"/>
                </a:solidFill>
              </a:rPr>
              <a:t>Objetivos.</a:t>
            </a:r>
            <a:endParaRPr lang="es-CL" sz="4800" b="1" dirty="0">
              <a:solidFill>
                <a:srgbClr val="374151"/>
              </a:solidFill>
            </a:endParaRPr>
          </a:p>
        </p:txBody>
      </p:sp>
      <p:sp>
        <p:nvSpPr>
          <p:cNvPr id="3" name="CuadroTexto 2">
            <a:extLst>
              <a:ext uri="{FF2B5EF4-FFF2-40B4-BE49-F238E27FC236}">
                <a16:creationId xmlns:a16="http://schemas.microsoft.com/office/drawing/2014/main" id="{5C0678B9-101D-D395-3FCE-339E9DB0DD17}"/>
              </a:ext>
            </a:extLst>
          </p:cNvPr>
          <p:cNvSpPr txBox="1"/>
          <p:nvPr/>
        </p:nvSpPr>
        <p:spPr>
          <a:xfrm>
            <a:off x="3643533" y="1737643"/>
            <a:ext cx="8271802" cy="4801314"/>
          </a:xfrm>
          <a:prstGeom prst="rect">
            <a:avLst/>
          </a:prstGeom>
          <a:noFill/>
        </p:spPr>
        <p:txBody>
          <a:bodyPr wrap="square">
            <a:spAutoFit/>
          </a:bodyPr>
          <a:lstStyle/>
          <a:p>
            <a:pPr marL="342900" indent="-342900">
              <a:buFont typeface="Arial" panose="020B0604020202020204" pitchFamily="34" charset="0"/>
              <a:buChar char="•"/>
            </a:pPr>
            <a:r>
              <a:rPr lang="es-ES" dirty="0">
                <a:solidFill>
                  <a:srgbClr val="374151"/>
                </a:solidFill>
              </a:rPr>
              <a:t>Optimización de recursos: Ayudan a asignar recursos de manera eficiente. Al establecer objetivos, se puede determinar cómo y dónde invertir tiempo y dinero de manera más efectiva para alcanzar esos objetivos.</a:t>
            </a:r>
          </a:p>
          <a:p>
            <a:pPr marL="342900" indent="-342900">
              <a:buFont typeface="Arial" panose="020B0604020202020204" pitchFamily="34" charset="0"/>
              <a:buChar char="•"/>
            </a:pPr>
            <a:endParaRPr lang="es-ES" dirty="0">
              <a:solidFill>
                <a:srgbClr val="374151"/>
              </a:solidFill>
            </a:endParaRPr>
          </a:p>
          <a:p>
            <a:pPr marL="342900" indent="-342900">
              <a:buFont typeface="Arial" panose="020B0604020202020204" pitchFamily="34" charset="0"/>
              <a:buChar char="•"/>
            </a:pPr>
            <a:r>
              <a:rPr lang="es-ES" dirty="0">
                <a:solidFill>
                  <a:srgbClr val="374151"/>
                </a:solidFill>
              </a:rPr>
              <a:t>Segmentación de audiencia: Los objetivos permiten identificar y segmentar la audiencia adecuada. Al saber qué se quiere lograr, se puede dirigir el contenido y los mensajes a las personas que son más propensas a convertirse en clientes o realizar la acción deseada.</a:t>
            </a:r>
          </a:p>
          <a:p>
            <a:pPr marL="342900" indent="-342900">
              <a:buFont typeface="Arial" panose="020B0604020202020204" pitchFamily="34" charset="0"/>
              <a:buChar char="•"/>
            </a:pPr>
            <a:endParaRPr lang="es-ES" dirty="0">
              <a:solidFill>
                <a:srgbClr val="374151"/>
              </a:solidFill>
            </a:endParaRPr>
          </a:p>
          <a:p>
            <a:pPr marL="342900" indent="-342900">
              <a:buFont typeface="Arial" panose="020B0604020202020204" pitchFamily="34" charset="0"/>
              <a:buChar char="•"/>
            </a:pPr>
            <a:r>
              <a:rPr lang="es-ES" dirty="0">
                <a:solidFill>
                  <a:srgbClr val="374151"/>
                </a:solidFill>
              </a:rPr>
              <a:t>Creación de estrategias específicas: Los objetivos influyen en la creación de estrategias y tácticas específicas. Ayudan a definir qué canales utilizar, qué tipo de contenido crear y cómo interactuar con la audiencia.</a:t>
            </a:r>
          </a:p>
          <a:p>
            <a:pPr marL="342900" indent="-342900">
              <a:buFont typeface="Arial" panose="020B0604020202020204" pitchFamily="34" charset="0"/>
              <a:buChar char="•"/>
            </a:pPr>
            <a:endParaRPr lang="es-ES" dirty="0">
              <a:solidFill>
                <a:srgbClr val="374151"/>
              </a:solidFill>
            </a:endParaRPr>
          </a:p>
          <a:p>
            <a:pPr marL="342900" indent="-342900">
              <a:buFont typeface="Arial" panose="020B0604020202020204" pitchFamily="34" charset="0"/>
              <a:buChar char="•"/>
            </a:pPr>
            <a:r>
              <a:rPr lang="es-ES" dirty="0">
                <a:solidFill>
                  <a:srgbClr val="374151"/>
                </a:solidFill>
              </a:rPr>
              <a:t>Establecimiento de prioridades: Los objetivos ayudan a establecer prioridades. Cuando se enfrentan múltiples oportunidades o desafíos en marketing digital, los objetivos pueden ayudar a determinar cuáles son más importantes y deben abordarse primero.</a:t>
            </a:r>
          </a:p>
        </p:txBody>
      </p:sp>
    </p:spTree>
    <p:extLst>
      <p:ext uri="{BB962C8B-B14F-4D97-AF65-F5344CB8AC3E}">
        <p14:creationId xmlns:p14="http://schemas.microsoft.com/office/powerpoint/2010/main" val="955897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3F682A22-AC13-D120-15ED-6888AAA04886}"/>
              </a:ext>
            </a:extLst>
          </p:cNvPr>
          <p:cNvSpPr txBox="1"/>
          <p:nvPr/>
        </p:nvSpPr>
        <p:spPr>
          <a:xfrm>
            <a:off x="3643533" y="1883045"/>
            <a:ext cx="8271802" cy="1323439"/>
          </a:xfrm>
          <a:prstGeom prst="rect">
            <a:avLst/>
          </a:prstGeom>
          <a:noFill/>
        </p:spPr>
        <p:txBody>
          <a:bodyPr wrap="square">
            <a:spAutoFit/>
          </a:bodyPr>
          <a:lstStyle/>
          <a:p>
            <a:r>
              <a:rPr lang="es-ES" sz="2000" dirty="0">
                <a:solidFill>
                  <a:srgbClr val="374151"/>
                </a:solidFill>
              </a:rPr>
              <a:t>Un error común que cometen las organizaciones al definir objetivos es; plantearse objetivos que no pueden medir. Por lo tanto, el primer paso antes de definir los objetivos es organizar los datos de nuestra empresa para conocer qué información tendremos a disposición y cual no.</a:t>
            </a:r>
          </a:p>
        </p:txBody>
      </p:sp>
      <p:sp>
        <p:nvSpPr>
          <p:cNvPr id="2" name="CuadroTexto 1">
            <a:extLst>
              <a:ext uri="{FF2B5EF4-FFF2-40B4-BE49-F238E27FC236}">
                <a16:creationId xmlns:a16="http://schemas.microsoft.com/office/drawing/2014/main" id="{77C114D2-6A01-1F51-AD43-2574B2FE593F}"/>
              </a:ext>
            </a:extLst>
          </p:cNvPr>
          <p:cNvSpPr txBox="1"/>
          <p:nvPr/>
        </p:nvSpPr>
        <p:spPr>
          <a:xfrm>
            <a:off x="580170" y="721980"/>
            <a:ext cx="9353549" cy="1015663"/>
          </a:xfrm>
          <a:prstGeom prst="rect">
            <a:avLst/>
          </a:prstGeom>
          <a:noFill/>
        </p:spPr>
        <p:txBody>
          <a:bodyPr wrap="square" rtlCol="0">
            <a:spAutoFit/>
          </a:bodyPr>
          <a:lstStyle/>
          <a:p>
            <a:r>
              <a:rPr lang="es-ES" sz="2400" b="1" dirty="0">
                <a:solidFill>
                  <a:srgbClr val="374151"/>
                </a:solidFill>
              </a:rPr>
              <a:t>La información que necesito</a:t>
            </a:r>
          </a:p>
          <a:p>
            <a:r>
              <a:rPr lang="es-ES" sz="3600" b="1" dirty="0">
                <a:solidFill>
                  <a:srgbClr val="374151"/>
                </a:solidFill>
              </a:rPr>
              <a:t>Para establecer Objetivos.</a:t>
            </a:r>
            <a:endParaRPr lang="es-CL" sz="3600" b="1" dirty="0">
              <a:solidFill>
                <a:srgbClr val="374151"/>
              </a:solidFill>
            </a:endParaRPr>
          </a:p>
        </p:txBody>
      </p:sp>
      <p:sp>
        <p:nvSpPr>
          <p:cNvPr id="5" name="CuadroTexto 4">
            <a:extLst>
              <a:ext uri="{FF2B5EF4-FFF2-40B4-BE49-F238E27FC236}">
                <a16:creationId xmlns:a16="http://schemas.microsoft.com/office/drawing/2014/main" id="{76C71AEF-FC70-244F-0B19-026F24FCC1CE}"/>
              </a:ext>
            </a:extLst>
          </p:cNvPr>
          <p:cNvSpPr txBox="1"/>
          <p:nvPr/>
        </p:nvSpPr>
        <p:spPr>
          <a:xfrm>
            <a:off x="3643533" y="3343740"/>
            <a:ext cx="8271802" cy="1631216"/>
          </a:xfrm>
          <a:prstGeom prst="rect">
            <a:avLst/>
          </a:prstGeom>
          <a:noFill/>
        </p:spPr>
        <p:txBody>
          <a:bodyPr wrap="square">
            <a:spAutoFit/>
          </a:bodyPr>
          <a:lstStyle/>
          <a:p>
            <a:r>
              <a:rPr lang="es-ES" sz="2000" dirty="0">
                <a:solidFill>
                  <a:srgbClr val="374151"/>
                </a:solidFill>
              </a:rPr>
              <a:t>Por ejemplo, si somos dueños de una empresa que vende vestuario a través de una tienda online deberíamos tener información de:</a:t>
            </a:r>
          </a:p>
          <a:p>
            <a:pPr marL="342900" indent="-342900">
              <a:buFont typeface="Arial" panose="020B0604020202020204" pitchFamily="34" charset="0"/>
              <a:buChar char="•"/>
            </a:pPr>
            <a:r>
              <a:rPr lang="es-ES" sz="2000" dirty="0">
                <a:solidFill>
                  <a:srgbClr val="009EA2"/>
                </a:solidFill>
              </a:rPr>
              <a:t>Monto total de venta del mes</a:t>
            </a:r>
          </a:p>
          <a:p>
            <a:pPr marL="342900" indent="-342900">
              <a:buFont typeface="Arial" panose="020B0604020202020204" pitchFamily="34" charset="0"/>
              <a:buChar char="•"/>
            </a:pPr>
            <a:r>
              <a:rPr lang="es-ES" sz="2000" dirty="0">
                <a:solidFill>
                  <a:srgbClr val="009EA2"/>
                </a:solidFill>
              </a:rPr>
              <a:t>Qué productos se vendieron más y menos</a:t>
            </a:r>
          </a:p>
          <a:p>
            <a:pPr marL="342900" indent="-342900">
              <a:buFont typeface="Arial" panose="020B0604020202020204" pitchFamily="34" charset="0"/>
              <a:buChar char="•"/>
            </a:pPr>
            <a:r>
              <a:rPr lang="es-ES" sz="2000" dirty="0">
                <a:solidFill>
                  <a:srgbClr val="009EA2"/>
                </a:solidFill>
              </a:rPr>
              <a:t>Métricas de seguidores en Instagram</a:t>
            </a:r>
          </a:p>
        </p:txBody>
      </p:sp>
      <p:sp>
        <p:nvSpPr>
          <p:cNvPr id="6" name="CuadroTexto 5">
            <a:extLst>
              <a:ext uri="{FF2B5EF4-FFF2-40B4-BE49-F238E27FC236}">
                <a16:creationId xmlns:a16="http://schemas.microsoft.com/office/drawing/2014/main" id="{C8BE36EE-BC06-AB7E-A8FF-623AF39877F8}"/>
              </a:ext>
            </a:extLst>
          </p:cNvPr>
          <p:cNvSpPr txBox="1"/>
          <p:nvPr/>
        </p:nvSpPr>
        <p:spPr>
          <a:xfrm>
            <a:off x="3643533" y="5120358"/>
            <a:ext cx="8271802" cy="1323439"/>
          </a:xfrm>
          <a:prstGeom prst="rect">
            <a:avLst/>
          </a:prstGeom>
          <a:noFill/>
        </p:spPr>
        <p:txBody>
          <a:bodyPr wrap="square">
            <a:spAutoFit/>
          </a:bodyPr>
          <a:lstStyle/>
          <a:p>
            <a:r>
              <a:rPr lang="es-ES" sz="2000" dirty="0">
                <a:solidFill>
                  <a:srgbClr val="374151"/>
                </a:solidFill>
              </a:rPr>
              <a:t>Luego hay otros datos que podrían requerir un poco de trabajo o preparación:</a:t>
            </a:r>
          </a:p>
          <a:p>
            <a:pPr marL="342900" indent="-342900">
              <a:buFont typeface="Arial" panose="020B0604020202020204" pitchFamily="34" charset="0"/>
              <a:buChar char="•"/>
            </a:pPr>
            <a:r>
              <a:rPr lang="es-ES" sz="2000" dirty="0">
                <a:solidFill>
                  <a:srgbClr val="009EA2"/>
                </a:solidFill>
              </a:rPr>
              <a:t>¿Cuántas personas nos preguntaron por un producto?</a:t>
            </a:r>
          </a:p>
          <a:p>
            <a:pPr marL="342900" indent="-342900">
              <a:buFont typeface="Arial" panose="020B0604020202020204" pitchFamily="34" charset="0"/>
              <a:buChar char="•"/>
            </a:pPr>
            <a:r>
              <a:rPr lang="es-ES" sz="2000" dirty="0">
                <a:solidFill>
                  <a:srgbClr val="009EA2"/>
                </a:solidFill>
              </a:rPr>
              <a:t>¿Cuántas visitas tuvimos en la página? ¿A qué hora?</a:t>
            </a:r>
          </a:p>
          <a:p>
            <a:pPr marL="342900" indent="-342900">
              <a:buFont typeface="Arial" panose="020B0604020202020204" pitchFamily="34" charset="0"/>
              <a:buChar char="•"/>
            </a:pPr>
            <a:r>
              <a:rPr lang="es-ES" sz="2000" dirty="0">
                <a:solidFill>
                  <a:srgbClr val="009EA2"/>
                </a:solidFill>
              </a:rPr>
              <a:t>¿Dónde viven las personas que nos compraron? ¿qué edad tienen?</a:t>
            </a:r>
          </a:p>
        </p:txBody>
      </p:sp>
    </p:spTree>
    <p:extLst>
      <p:ext uri="{BB962C8B-B14F-4D97-AF65-F5344CB8AC3E}">
        <p14:creationId xmlns:p14="http://schemas.microsoft.com/office/powerpoint/2010/main" val="3646556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3F682A22-AC13-D120-15ED-6888AAA04886}"/>
              </a:ext>
            </a:extLst>
          </p:cNvPr>
          <p:cNvSpPr txBox="1"/>
          <p:nvPr/>
        </p:nvSpPr>
        <p:spPr>
          <a:xfrm>
            <a:off x="3643533" y="2166879"/>
            <a:ext cx="8271802" cy="2862322"/>
          </a:xfrm>
          <a:prstGeom prst="rect">
            <a:avLst/>
          </a:prstGeom>
          <a:noFill/>
        </p:spPr>
        <p:txBody>
          <a:bodyPr wrap="square">
            <a:spAutoFit/>
          </a:bodyPr>
          <a:lstStyle/>
          <a:p>
            <a:r>
              <a:rPr lang="es-ES" sz="2000" dirty="0">
                <a:solidFill>
                  <a:srgbClr val="374151"/>
                </a:solidFill>
              </a:rPr>
              <a:t>Estos datos requieren más tiempo previo para establecer objetivos, pero que si los evaluamos de buena forma seguramente nuestros objetivos serán mucho más completos.</a:t>
            </a:r>
          </a:p>
          <a:p>
            <a:endParaRPr lang="es-ES" sz="2000" dirty="0">
              <a:solidFill>
                <a:srgbClr val="374151"/>
              </a:solidFill>
            </a:endParaRPr>
          </a:p>
          <a:p>
            <a:pPr marL="342900" indent="-342900">
              <a:buFont typeface="Arial" panose="020B0604020202020204" pitchFamily="34" charset="0"/>
              <a:buChar char="•"/>
            </a:pPr>
            <a:r>
              <a:rPr lang="es-ES" sz="2000" dirty="0">
                <a:solidFill>
                  <a:srgbClr val="009EA2"/>
                </a:solidFill>
              </a:rPr>
              <a:t>¿Qué evaluación tienen mis clientes de mis productos?</a:t>
            </a:r>
          </a:p>
          <a:p>
            <a:pPr marL="342900" indent="-342900">
              <a:buFont typeface="Arial" panose="020B0604020202020204" pitchFamily="34" charset="0"/>
              <a:buChar char="•"/>
            </a:pPr>
            <a:r>
              <a:rPr lang="es-ES" sz="2000" dirty="0">
                <a:solidFill>
                  <a:srgbClr val="009EA2"/>
                </a:solidFill>
              </a:rPr>
              <a:t>¿Cuál es el tiempo promedio que nos demoramos en contestar un mensaje por redes sociales?</a:t>
            </a:r>
          </a:p>
          <a:p>
            <a:pPr marL="342900" indent="-342900">
              <a:buFont typeface="Arial" panose="020B0604020202020204" pitchFamily="34" charset="0"/>
              <a:buChar char="•"/>
            </a:pPr>
            <a:r>
              <a:rPr lang="es-ES" sz="2000" dirty="0">
                <a:solidFill>
                  <a:srgbClr val="009EA2"/>
                </a:solidFill>
              </a:rPr>
              <a:t>¿Qué acciones de marketing durante el mes me trajeron más visitas a la página?</a:t>
            </a:r>
          </a:p>
        </p:txBody>
      </p:sp>
      <p:sp>
        <p:nvSpPr>
          <p:cNvPr id="2" name="CuadroTexto 1">
            <a:extLst>
              <a:ext uri="{FF2B5EF4-FFF2-40B4-BE49-F238E27FC236}">
                <a16:creationId xmlns:a16="http://schemas.microsoft.com/office/drawing/2014/main" id="{77C114D2-6A01-1F51-AD43-2574B2FE593F}"/>
              </a:ext>
            </a:extLst>
          </p:cNvPr>
          <p:cNvSpPr txBox="1"/>
          <p:nvPr/>
        </p:nvSpPr>
        <p:spPr>
          <a:xfrm>
            <a:off x="580170" y="721980"/>
            <a:ext cx="9353549" cy="1015663"/>
          </a:xfrm>
          <a:prstGeom prst="rect">
            <a:avLst/>
          </a:prstGeom>
          <a:noFill/>
        </p:spPr>
        <p:txBody>
          <a:bodyPr wrap="square" rtlCol="0">
            <a:spAutoFit/>
          </a:bodyPr>
          <a:lstStyle/>
          <a:p>
            <a:r>
              <a:rPr lang="es-ES" sz="2400" b="1" dirty="0">
                <a:solidFill>
                  <a:srgbClr val="374151"/>
                </a:solidFill>
              </a:rPr>
              <a:t>La información que necesito</a:t>
            </a:r>
          </a:p>
          <a:p>
            <a:r>
              <a:rPr lang="es-ES" sz="3600" b="1" dirty="0">
                <a:solidFill>
                  <a:srgbClr val="374151"/>
                </a:solidFill>
              </a:rPr>
              <a:t>Para establecer Objetivos.</a:t>
            </a:r>
            <a:endParaRPr lang="es-CL" sz="3600" b="1" dirty="0">
              <a:solidFill>
                <a:srgbClr val="374151"/>
              </a:solidFill>
            </a:endParaRPr>
          </a:p>
        </p:txBody>
      </p:sp>
    </p:spTree>
    <p:extLst>
      <p:ext uri="{BB962C8B-B14F-4D97-AF65-F5344CB8AC3E}">
        <p14:creationId xmlns:p14="http://schemas.microsoft.com/office/powerpoint/2010/main" val="147440955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3493</TotalTime>
  <Words>1288</Words>
  <Application>Microsoft Office PowerPoint</Application>
  <PresentationFormat>Panorámica</PresentationFormat>
  <Paragraphs>98</Paragraphs>
  <Slides>17</Slides>
  <Notes>0</Notes>
  <HiddenSlides>0</HiddenSlides>
  <MMClips>1</MMClips>
  <ScaleCrop>false</ScaleCrop>
  <HeadingPairs>
    <vt:vector size="6" baseType="variant">
      <vt:variant>
        <vt:lpstr>Fuentes usadas</vt:lpstr>
      </vt:variant>
      <vt:variant>
        <vt:i4>5</vt:i4>
      </vt:variant>
      <vt:variant>
        <vt:lpstr>Tema</vt:lpstr>
      </vt:variant>
      <vt:variant>
        <vt:i4>2</vt:i4>
      </vt:variant>
      <vt:variant>
        <vt:lpstr>Títulos de diapositiva</vt:lpstr>
      </vt:variant>
      <vt:variant>
        <vt:i4>17</vt:i4>
      </vt:variant>
    </vt:vector>
  </HeadingPairs>
  <TitlesOfParts>
    <vt:vector size="24" baseType="lpstr">
      <vt:lpstr>Arial</vt:lpstr>
      <vt:lpstr>Calibri</vt:lpstr>
      <vt:lpstr>Calibri Light</vt:lpstr>
      <vt:lpstr>Söhne</vt:lpstr>
      <vt:lpstr>Ubuntu</vt:lpstr>
      <vt:lpstr>Tema de Office</vt: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Juan Bravo Lira</dc:creator>
  <cp:lastModifiedBy>MARCOS LEIVA URRA</cp:lastModifiedBy>
  <cp:revision>115</cp:revision>
  <dcterms:created xsi:type="dcterms:W3CDTF">2022-09-01T16:31:15Z</dcterms:created>
  <dcterms:modified xsi:type="dcterms:W3CDTF">2023-10-11T15:02:16Z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f4e9a4a-eb20-4aad-9a64-8872817c1a6f_Enabled">
    <vt:lpwstr>true</vt:lpwstr>
  </property>
  <property fmtid="{D5CDD505-2E9C-101B-9397-08002B2CF9AE}" pid="3" name="MSIP_Label_9f4e9a4a-eb20-4aad-9a64-8872817c1a6f_SetDate">
    <vt:lpwstr>2023-06-01T20:59:02Z</vt:lpwstr>
  </property>
  <property fmtid="{D5CDD505-2E9C-101B-9397-08002B2CF9AE}" pid="4" name="MSIP_Label_9f4e9a4a-eb20-4aad-9a64-8872817c1a6f_Method">
    <vt:lpwstr>Standard</vt:lpwstr>
  </property>
  <property fmtid="{D5CDD505-2E9C-101B-9397-08002B2CF9AE}" pid="5" name="MSIP_Label_9f4e9a4a-eb20-4aad-9a64-8872817c1a6f_Name">
    <vt:lpwstr>defa4170-0d19-0005-0004-bc88714345d2</vt:lpwstr>
  </property>
  <property fmtid="{D5CDD505-2E9C-101B-9397-08002B2CF9AE}" pid="6" name="MSIP_Label_9f4e9a4a-eb20-4aad-9a64-8872817c1a6f_SiteId">
    <vt:lpwstr>7a599002-001c-432c-846e-1ddca9f6b299</vt:lpwstr>
  </property>
  <property fmtid="{D5CDD505-2E9C-101B-9397-08002B2CF9AE}" pid="7" name="MSIP_Label_9f4e9a4a-eb20-4aad-9a64-8872817c1a6f_ActionId">
    <vt:lpwstr>5d20c5c1-0c9f-4f9b-b6ba-da01d02ac76d</vt:lpwstr>
  </property>
  <property fmtid="{D5CDD505-2E9C-101B-9397-08002B2CF9AE}" pid="8" name="MSIP_Label_9f4e9a4a-eb20-4aad-9a64-8872817c1a6f_ContentBits">
    <vt:lpwstr>0</vt:lpwstr>
  </property>
</Properties>
</file>