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3"/>
  </p:notesMasterIdLst>
  <p:sldIdLst>
    <p:sldId id="316" r:id="rId3"/>
    <p:sldId id="261" r:id="rId4"/>
    <p:sldId id="262" r:id="rId5"/>
    <p:sldId id="331" r:id="rId6"/>
    <p:sldId id="346" r:id="rId7"/>
    <p:sldId id="347" r:id="rId8"/>
    <p:sldId id="319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151"/>
    <a:srgbClr val="009EA2"/>
    <a:srgbClr val="AF11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D4A118-4719-466E-A2F5-0CDFE8395FDB}" v="105" dt="2023-11-28T21:38:05.0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05" autoAdjust="0"/>
    <p:restoredTop sz="94714"/>
  </p:normalViewPr>
  <p:slideViewPr>
    <p:cSldViewPr snapToGrid="0" showGuides="1">
      <p:cViewPr varScale="1">
        <p:scale>
          <a:sx n="78" d="100"/>
          <a:sy n="78" d="100"/>
        </p:scale>
        <p:origin x="235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FB549-16F7-4C88-A229-048A0E76503F}" type="datetimeFigureOut">
              <a:rPr lang="es-CL" smtClean="0"/>
              <a:t>28-11-2023</a:t>
            </a:fld>
            <a:endParaRPr lang="es-C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A9418-BE23-47D4-828E-8CEE373ECFA8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48961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417AE7-1C01-29D1-CBE0-6948AA68F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1C5A69-045D-8A64-53B0-B1EEAB1C1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973AC0-B4E8-8BFC-0BE6-E18E1B30A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28-11-2023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4043C8-E868-DFBC-4E47-3A97F4C94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73E86F-1D5B-7F19-9264-FF59A0FD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90935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6DAAD2-2628-3F49-68D2-89268B319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FF6B71-2277-80ED-C8B6-7768A9789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05F3A6-B0A5-E60E-A3FF-04F25B5B4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28-11-2023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F480FF-BB83-61FC-29A8-9C9D69E88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4212DF-0583-7408-3FE5-4727999CB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8405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070EA91-B75F-DA84-11DB-B836107FD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3CD2D49-6B7E-8420-3CCF-9BD2BF49D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1041AE-A87E-356A-045A-4699ED49F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28-11-2023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FFEB36-FD8B-A0EF-8AE4-47A3BCC6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0208EE-5755-DAA8-2E37-DED7A4A29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02199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417AE7-1C01-29D1-CBE0-6948AA68F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1C5A69-045D-8A64-53B0-B1EEAB1C1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973AC0-B4E8-8BFC-0BE6-E18E1B30A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28-11-2023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4043C8-E868-DFBC-4E47-3A97F4C94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73E86F-1D5B-7F19-9264-FF59A0FD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22121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229FA8-645B-C1FC-F7DE-39B32B789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F2266D-507F-434B-85B3-6FF6E0439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9B705F-329C-113F-EF9C-5E470CD0D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28-11-2023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62D655-4175-69C7-36D7-85AC3964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F2BAB6-9ABB-841D-85FD-710A33668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22970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0E5FA9-F8F8-8DFE-C969-D1EEEE0FD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335ABD-2E86-C499-5A70-C979E57AD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DEE39A-17BE-9AEE-6F49-E2627E78F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28-11-2023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CEADF9-3D82-74F5-7D34-C00AA08FB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FFAA51-2CE0-6685-99E0-6DB9D799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89635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58FE8E-DFB4-EC3A-2787-37267C56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0CEDA6-74F5-E400-4CB8-2AC2A4B57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0380221-B01D-DF89-CD52-8FFE83B29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200525-21EC-5E67-3488-B1BCA6D4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28-11-2023</a:t>
            </a:fld>
            <a:endParaRPr lang="es-C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F59ABC-661D-68A7-3F21-20F2D872C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A7A15C-2E5D-4D01-D77C-7AF6DDCBA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65837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54D3C-56CD-F2EC-D624-B834FB4CB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620192-6865-FFC9-A64A-821263163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74BBAC-9B1C-7FF3-1164-D8E05FCF2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8ABF10-0B76-C7B6-F452-60497388FC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DF206B-F948-AB8D-0188-096B2BA3B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A694C52-3001-D061-07E6-BEE60BD59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28-11-2023</a:t>
            </a:fld>
            <a:endParaRPr lang="es-CL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1381180-FD2D-83F7-E295-2B99BC9D0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6194A88-ABF4-E58D-8A5A-31ED89F86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14391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BFC35D-D334-A6DE-D967-064A223DB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4DFFDE4-76C4-186B-87E7-B39DF0EBE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28-11-2023</a:t>
            </a:fld>
            <a:endParaRPr lang="es-CL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6B8C959-E88A-7B4C-E48B-028E0CD2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974ABD5-987F-C573-58D0-90667807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1558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92B54F4-56FA-DC1F-2AED-0E0ACA55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28-11-2023</a:t>
            </a:fld>
            <a:endParaRPr lang="es-CL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1EFC61F-9D1B-86A3-2444-1B5B0BEB3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F930379-10F9-03CC-5549-978938287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28640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A1F089-1EFE-3F3D-72FD-2AF9F1D2B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86B97A-5222-2200-3782-EB1D45BE7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018C33-0563-6BBC-215B-988D06EDB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B6F822-9520-F1B8-1FA8-918690C1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28-11-2023</a:t>
            </a:fld>
            <a:endParaRPr lang="es-C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0ADA80-91D3-A8A8-A849-D7B796CBA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4C717F-BB5C-EFFE-AA5A-773086E66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0257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229FA8-645B-C1FC-F7DE-39B32B789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F2266D-507F-434B-85B3-6FF6E0439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9B705F-329C-113F-EF9C-5E470CD0D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28-11-2023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62D655-4175-69C7-36D7-85AC3964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F2BAB6-9ABB-841D-85FD-710A33668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62461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F77CAE-4F7C-BFDE-1F65-D5109D7DC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F5AD70D-BBA8-F4E2-EC28-ED28C61C5B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7D8F6B-B43F-6789-D782-3CECCCCA5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04FED25-AB30-880E-CAC3-1D75CF2C4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28-11-2023</a:t>
            </a:fld>
            <a:endParaRPr lang="es-C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5B67E5-B14B-280C-553B-F584C43A7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5BE6592-FE9F-F96C-5DB0-B52F57594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43027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6DAAD2-2628-3F49-68D2-89268B319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FF6B71-2277-80ED-C8B6-7768A9789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05F3A6-B0A5-E60E-A3FF-04F25B5B4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28-11-2023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F480FF-BB83-61FC-29A8-9C9D69E88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4212DF-0583-7408-3FE5-4727999CB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35468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070EA91-B75F-DA84-11DB-B836107FD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3CD2D49-6B7E-8420-3CCF-9BD2BF49D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1041AE-A87E-356A-045A-4699ED49F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28-11-2023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FFEB36-FD8B-A0EF-8AE4-47A3BCC6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0208EE-5755-DAA8-2E37-DED7A4A29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81178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0E5FA9-F8F8-8DFE-C969-D1EEEE0FD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335ABD-2E86-C499-5A70-C979E57AD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DEE39A-17BE-9AEE-6F49-E2627E78F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28-11-2023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CEADF9-3D82-74F5-7D34-C00AA08FB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FFAA51-2CE0-6685-99E0-6DB9D799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0156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58FE8E-DFB4-EC3A-2787-37267C56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0CEDA6-74F5-E400-4CB8-2AC2A4B57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0380221-B01D-DF89-CD52-8FFE83B29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200525-21EC-5E67-3488-B1BCA6D4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28-11-2023</a:t>
            </a:fld>
            <a:endParaRPr lang="es-C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F59ABC-661D-68A7-3F21-20F2D872C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A7A15C-2E5D-4D01-D77C-7AF6DDCBA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4816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54D3C-56CD-F2EC-D624-B834FB4CB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620192-6865-FFC9-A64A-821263163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74BBAC-9B1C-7FF3-1164-D8E05FCF2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8ABF10-0B76-C7B6-F452-60497388FC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DF206B-F948-AB8D-0188-096B2BA3B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A694C52-3001-D061-07E6-BEE60BD59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28-11-2023</a:t>
            </a:fld>
            <a:endParaRPr lang="es-CL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1381180-FD2D-83F7-E295-2B99BC9D0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6194A88-ABF4-E58D-8A5A-31ED89F86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0354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BFC35D-D334-A6DE-D967-064A223DB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4DFFDE4-76C4-186B-87E7-B39DF0EBE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28-11-2023</a:t>
            </a:fld>
            <a:endParaRPr lang="es-CL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6B8C959-E88A-7B4C-E48B-028E0CD2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974ABD5-987F-C573-58D0-90667807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72465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92B54F4-56FA-DC1F-2AED-0E0ACA55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28-11-2023</a:t>
            </a:fld>
            <a:endParaRPr lang="es-CL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1EFC61F-9D1B-86A3-2444-1B5B0BEB3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F930379-10F9-03CC-5549-978938287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21461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A1F089-1EFE-3F3D-72FD-2AF9F1D2B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86B97A-5222-2200-3782-EB1D45BE7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018C33-0563-6BBC-215B-988D06EDB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B6F822-9520-F1B8-1FA8-918690C1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28-11-2023</a:t>
            </a:fld>
            <a:endParaRPr lang="es-C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0ADA80-91D3-A8A8-A849-D7B796CBA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4C717F-BB5C-EFFE-AA5A-773086E66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9330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F77CAE-4F7C-BFDE-1F65-D5109D7DC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F5AD70D-BBA8-F4E2-EC28-ED28C61C5B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7D8F6B-B43F-6789-D782-3CECCCCA5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04FED25-AB30-880E-CAC3-1D75CF2C4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C852-BD28-D649-8535-15E2BCD0059B}" type="datetimeFigureOut">
              <a:rPr lang="es-CL" smtClean="0"/>
              <a:t>28-11-2023</a:t>
            </a:fld>
            <a:endParaRPr lang="es-C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5B67E5-B14B-280C-553B-F584C43A7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5BE6592-FE9F-F96C-5DB0-B52F57594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6112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C985DE8-9CBB-417A-E847-F80316D4F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51322B-92BC-972C-6735-513C13998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984ED2-68D6-FB81-0376-6D38048201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FC852-BD28-D649-8535-15E2BCD0059B}" type="datetimeFigureOut">
              <a:rPr lang="es-CL" smtClean="0"/>
              <a:t>28-11-2023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766946-1E5A-DDA8-07F4-ED85B3D0F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CE3075-A221-D453-D097-4175F38C4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6768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C985DE8-9CBB-417A-E847-F80316D4F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51322B-92BC-972C-6735-513C13998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984ED2-68D6-FB81-0376-6D38048201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FC852-BD28-D649-8535-15E2BCD0059B}" type="datetimeFigureOut">
              <a:rPr lang="es-CL" smtClean="0"/>
              <a:t>28-11-2023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766946-1E5A-DDA8-07F4-ED85B3D0F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CE3075-A221-D453-D097-4175F38C4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CC5D7-34EB-5D4D-B74B-332F11597AC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8988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hopify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F7F79C6-77EE-6A28-5A0A-B910B42109DE}"/>
              </a:ext>
            </a:extLst>
          </p:cNvPr>
          <p:cNvSpPr txBox="1"/>
          <p:nvPr/>
        </p:nvSpPr>
        <p:spPr>
          <a:xfrm>
            <a:off x="2548616" y="2351782"/>
            <a:ext cx="7094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Digitalización de la Micro y Pequeña Empresa de Talcahuano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srgbClr val="3741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C860ACD-68AE-DF0F-2451-BB820CD10F0E}"/>
              </a:ext>
            </a:extLst>
          </p:cNvPr>
          <p:cNvSpPr txBox="1"/>
          <p:nvPr/>
        </p:nvSpPr>
        <p:spPr>
          <a:xfrm>
            <a:off x="301159" y="4524471"/>
            <a:ext cx="87219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Docente: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Contacto: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rgbClr val="37415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443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AA82C06-9E68-2BFE-6DCD-F00B0BD66143}"/>
              </a:ext>
            </a:extLst>
          </p:cNvPr>
          <p:cNvSpPr txBox="1"/>
          <p:nvPr/>
        </p:nvSpPr>
        <p:spPr>
          <a:xfrm>
            <a:off x="835742" y="2425628"/>
            <a:ext cx="446384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b="1" i="0" dirty="0">
                <a:solidFill>
                  <a:srgbClr val="374151"/>
                </a:solidFill>
                <a:effectLst/>
                <a:highlight>
                  <a:srgbClr val="00FFFF"/>
                </a:highlight>
                <a:latin typeface="+mj-lt"/>
              </a:rPr>
              <a:t>9. Optimización para Dispositivos Móviles:</a:t>
            </a:r>
          </a:p>
          <a:p>
            <a:pPr algn="l"/>
            <a:endParaRPr lang="es-MX" sz="1600" b="0" i="0" dirty="0">
              <a:solidFill>
                <a:srgbClr val="374151"/>
              </a:solidFill>
              <a:effectLst/>
              <a:latin typeface="+mj-lt"/>
            </a:endParaRPr>
          </a:p>
          <a:p>
            <a:pPr algn="l"/>
            <a:r>
              <a:rPr lang="es-MX" sz="1600" b="1" i="0" dirty="0">
                <a:solidFill>
                  <a:srgbClr val="374151"/>
                </a:solidFill>
                <a:effectLst/>
                <a:latin typeface="+mj-lt"/>
              </a:rPr>
              <a:t>Descripción:</a:t>
            </a: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 Las tiendas de Shopify están optimizadas para dispositivos móviles, garantizando una experiencia de compra fluida en smartphones y tabletas.</a:t>
            </a:r>
          </a:p>
          <a:p>
            <a:pPr algn="l"/>
            <a:endParaRPr lang="es-MX" sz="1600" b="0" i="0" dirty="0">
              <a:solidFill>
                <a:srgbClr val="374151"/>
              </a:solidFill>
              <a:effectLst/>
              <a:latin typeface="+mj-lt"/>
            </a:endParaRPr>
          </a:p>
          <a:p>
            <a:pPr algn="l"/>
            <a:r>
              <a:rPr lang="es-MX" sz="1600" b="1" i="0" dirty="0">
                <a:solidFill>
                  <a:srgbClr val="374151"/>
                </a:solidFill>
                <a:effectLst/>
                <a:latin typeface="+mj-lt"/>
              </a:rPr>
              <a:t>Ejemplo:</a:t>
            </a: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 Los clientes pueden navegar fácilmente por tu tienda, ver productos y realizar compras desde sus dispositivos móviles.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817278F-E47E-4448-DE2B-3A97546E7CD7}"/>
              </a:ext>
            </a:extLst>
          </p:cNvPr>
          <p:cNvSpPr txBox="1"/>
          <p:nvPr/>
        </p:nvSpPr>
        <p:spPr>
          <a:xfrm>
            <a:off x="6558117" y="2425628"/>
            <a:ext cx="446384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b="1" i="0" dirty="0">
                <a:solidFill>
                  <a:srgbClr val="374151"/>
                </a:solidFill>
                <a:effectLst/>
                <a:highlight>
                  <a:srgbClr val="00FFFF"/>
                </a:highlight>
                <a:latin typeface="+mj-lt"/>
              </a:rPr>
              <a:t>10. Escalabilidad:</a:t>
            </a:r>
          </a:p>
          <a:p>
            <a:pPr algn="l"/>
            <a:endParaRPr lang="es-MX" sz="1600" b="0" i="0" dirty="0">
              <a:solidFill>
                <a:srgbClr val="374151"/>
              </a:solidFill>
              <a:effectLst/>
              <a:latin typeface="+mj-lt"/>
            </a:endParaRPr>
          </a:p>
          <a:p>
            <a:pPr algn="l"/>
            <a:r>
              <a:rPr lang="es-MX" sz="1600" b="1" i="0" dirty="0">
                <a:solidFill>
                  <a:srgbClr val="374151"/>
                </a:solidFill>
                <a:effectLst/>
                <a:latin typeface="+mj-lt"/>
              </a:rPr>
              <a:t>Descripción:</a:t>
            </a: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 Shopify es escalable, lo que significa que es adecuado tanto para pequeñas empresas como para empresas en crecimiento con grandes volúmenes de ventas.</a:t>
            </a:r>
          </a:p>
          <a:p>
            <a:pPr algn="l"/>
            <a:endParaRPr lang="es-MX" sz="1600" b="0" i="0" dirty="0">
              <a:solidFill>
                <a:srgbClr val="374151"/>
              </a:solidFill>
              <a:effectLst/>
              <a:latin typeface="+mj-lt"/>
            </a:endParaRPr>
          </a:p>
          <a:p>
            <a:pPr algn="l"/>
            <a:r>
              <a:rPr lang="es-MX" sz="1600" b="1" i="0" dirty="0">
                <a:solidFill>
                  <a:srgbClr val="374151"/>
                </a:solidFill>
                <a:effectLst/>
                <a:latin typeface="+mj-lt"/>
              </a:rPr>
              <a:t>Ejemplo:</a:t>
            </a: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 Muchas marcas exitosas, desde startups hasta empresas consolidadas, utilizan Shopify para gestionar sus operaciones de comercio electrónico.</a:t>
            </a:r>
          </a:p>
        </p:txBody>
      </p:sp>
      <p:pic>
        <p:nvPicPr>
          <p:cNvPr id="8" name="Imagen 7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AF4B0802-3856-AB72-0B72-A0AED58CE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159" y="937107"/>
            <a:ext cx="2797941" cy="788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759AA5DC-E2F4-37A7-6D2C-E14907A286E8}"/>
              </a:ext>
            </a:extLst>
          </p:cNvPr>
          <p:cNvCxnSpPr>
            <a:cxnSpLocks/>
          </p:cNvCxnSpPr>
          <p:nvPr/>
        </p:nvCxnSpPr>
        <p:spPr>
          <a:xfrm>
            <a:off x="5899355" y="2425628"/>
            <a:ext cx="0" cy="3354765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462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D73CFC6-2CFE-F65D-9EF8-8CEA8903CB63}"/>
              </a:ext>
            </a:extLst>
          </p:cNvPr>
          <p:cNvSpPr txBox="1"/>
          <p:nvPr/>
        </p:nvSpPr>
        <p:spPr>
          <a:xfrm>
            <a:off x="649469" y="682763"/>
            <a:ext cx="4758274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s-MX" sz="3200" b="1" i="0" dirty="0">
                <a:effectLst/>
                <a:latin typeface="+mj-lt"/>
              </a:rPr>
              <a:t>JUMPSELLER</a:t>
            </a:r>
          </a:p>
          <a:p>
            <a:pPr algn="l"/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Plataforma de comercio electrónico que ofrece soluciones para la creación y gestión de tiendas en línea. A continuación, se describen detalladamente algunas de sus principales características:</a:t>
            </a:r>
            <a:endParaRPr lang="es-MX" sz="1600" b="0" i="0" dirty="0">
              <a:effectLst/>
              <a:latin typeface="+mj-l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ABC5ABB-7610-1CAC-051D-09876BA881CB}"/>
              </a:ext>
            </a:extLst>
          </p:cNvPr>
          <p:cNvSpPr txBox="1"/>
          <p:nvPr/>
        </p:nvSpPr>
        <p:spPr>
          <a:xfrm>
            <a:off x="449174" y="2750092"/>
            <a:ext cx="3464064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b="1" i="0" dirty="0">
                <a:solidFill>
                  <a:srgbClr val="374151"/>
                </a:solidFill>
                <a:effectLst/>
                <a:highlight>
                  <a:srgbClr val="00FF00"/>
                </a:highlight>
                <a:latin typeface="+mj-lt"/>
              </a:rPr>
              <a:t>1. Diversidad de Diseño y Plantillas:</a:t>
            </a:r>
          </a:p>
          <a:p>
            <a:pPr algn="l"/>
            <a:endParaRPr lang="es-MX" sz="1600" b="1" i="0" dirty="0">
              <a:solidFill>
                <a:srgbClr val="374151"/>
              </a:solidFill>
              <a:effectLst/>
              <a:highlight>
                <a:srgbClr val="00FF00"/>
              </a:highlight>
              <a:latin typeface="+mj-lt"/>
            </a:endParaRPr>
          </a:p>
          <a:p>
            <a:pPr algn="l"/>
            <a:endParaRPr lang="es-MX" sz="1600" b="0" i="0" dirty="0">
              <a:solidFill>
                <a:srgbClr val="374151"/>
              </a:solidFill>
              <a:effectLst/>
              <a:latin typeface="+mj-lt"/>
            </a:endParaRPr>
          </a:p>
          <a:p>
            <a:pPr algn="l"/>
            <a:r>
              <a:rPr lang="es-MX" sz="1600" b="1" i="0" dirty="0">
                <a:solidFill>
                  <a:srgbClr val="374151"/>
                </a:solidFill>
                <a:effectLst/>
                <a:latin typeface="+mj-lt"/>
              </a:rPr>
              <a:t>Descripción:</a:t>
            </a: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 Jumpseller ofrece una variedad de plantillas de diseño para adaptarse a diferentes tipos de negocios y estilos de marca.</a:t>
            </a:r>
          </a:p>
          <a:p>
            <a:pPr algn="l"/>
            <a:endParaRPr lang="es-MX" sz="1600" b="0" i="0" dirty="0">
              <a:solidFill>
                <a:srgbClr val="374151"/>
              </a:solidFill>
              <a:effectLst/>
              <a:latin typeface="+mj-lt"/>
            </a:endParaRPr>
          </a:p>
          <a:p>
            <a:pPr algn="l"/>
            <a:r>
              <a:rPr lang="es-MX" sz="1600" b="1" i="0" dirty="0">
                <a:solidFill>
                  <a:srgbClr val="374151"/>
                </a:solidFill>
                <a:effectLst/>
                <a:latin typeface="+mj-lt"/>
              </a:rPr>
              <a:t>Ejemplo:</a:t>
            </a: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 Puedes seleccionar una plantilla específica para tu industria, como moda, electrónica o alimentos, y luego personalizarla según tus necesidades.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A7C22F7-E059-A88E-A722-73F1C8E0ED7C}"/>
              </a:ext>
            </a:extLst>
          </p:cNvPr>
          <p:cNvSpPr txBox="1"/>
          <p:nvPr/>
        </p:nvSpPr>
        <p:spPr>
          <a:xfrm>
            <a:off x="4614406" y="2750092"/>
            <a:ext cx="3559277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b="1" i="0" dirty="0">
                <a:solidFill>
                  <a:srgbClr val="374151"/>
                </a:solidFill>
                <a:effectLst/>
                <a:highlight>
                  <a:srgbClr val="00FF00"/>
                </a:highlight>
                <a:latin typeface="+mj-lt"/>
              </a:rPr>
              <a:t>2. Fácil Integración de Métodos de Pago:</a:t>
            </a:r>
          </a:p>
          <a:p>
            <a:pPr algn="l"/>
            <a:endParaRPr lang="es-MX" sz="1600" b="0" i="0" dirty="0">
              <a:solidFill>
                <a:srgbClr val="374151"/>
              </a:solidFill>
              <a:effectLst/>
              <a:latin typeface="+mj-lt"/>
            </a:endParaRPr>
          </a:p>
          <a:p>
            <a:pPr algn="l"/>
            <a:r>
              <a:rPr lang="es-MX" sz="1600" b="1" i="0" dirty="0">
                <a:solidFill>
                  <a:srgbClr val="374151"/>
                </a:solidFill>
                <a:effectLst/>
                <a:latin typeface="+mj-lt"/>
              </a:rPr>
              <a:t>Descripción:</a:t>
            </a: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 Permite la integración fácil de múltiples métodos de pago, como tarjetas de crédito, PayPal y otros, para ofrecer opciones de pago flexibles a los clientes.</a:t>
            </a:r>
          </a:p>
          <a:p>
            <a:pPr algn="l"/>
            <a:endParaRPr lang="es-MX" sz="1600" b="0" i="0" dirty="0">
              <a:solidFill>
                <a:srgbClr val="374151"/>
              </a:solidFill>
              <a:effectLst/>
              <a:latin typeface="+mj-lt"/>
            </a:endParaRPr>
          </a:p>
          <a:p>
            <a:pPr algn="l"/>
            <a:r>
              <a:rPr lang="es-MX" sz="1600" b="1" i="0" dirty="0">
                <a:solidFill>
                  <a:srgbClr val="374151"/>
                </a:solidFill>
                <a:effectLst/>
                <a:latin typeface="+mj-lt"/>
              </a:rPr>
              <a:t>Ejemplo:</a:t>
            </a: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 Configurar la pasarela de pago para aceptar pagos directos en la tienda, proporcionando opciones seguras y convenientes para los clientes.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BA4AD17-6BDE-457E-2895-65F2F694917E}"/>
              </a:ext>
            </a:extLst>
          </p:cNvPr>
          <p:cNvSpPr txBox="1"/>
          <p:nvPr/>
        </p:nvSpPr>
        <p:spPr>
          <a:xfrm>
            <a:off x="8416414" y="2680416"/>
            <a:ext cx="3326412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b="1" i="0" dirty="0">
                <a:solidFill>
                  <a:srgbClr val="374151"/>
                </a:solidFill>
                <a:effectLst/>
                <a:highlight>
                  <a:srgbClr val="00FF00"/>
                </a:highlight>
                <a:latin typeface="+mj-lt"/>
              </a:rPr>
              <a:t>3. Gestión de Inventarios y Productos:</a:t>
            </a:r>
          </a:p>
          <a:p>
            <a:pPr algn="l"/>
            <a:endParaRPr lang="es-MX" sz="1600" dirty="0">
              <a:solidFill>
                <a:srgbClr val="374151"/>
              </a:solidFill>
              <a:latin typeface="+mj-lt"/>
            </a:endParaRPr>
          </a:p>
          <a:p>
            <a:pPr algn="l"/>
            <a:r>
              <a:rPr lang="es-MX" sz="1600" b="1" i="0" dirty="0">
                <a:solidFill>
                  <a:srgbClr val="374151"/>
                </a:solidFill>
                <a:effectLst/>
                <a:latin typeface="+mj-lt"/>
              </a:rPr>
              <a:t>Descripción:</a:t>
            </a: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 Jumpseller facilita la gestión de inventarios, la creación y organización de productos, y la configuración de variantes de productos.</a:t>
            </a:r>
          </a:p>
          <a:p>
            <a:pPr algn="l"/>
            <a:endParaRPr lang="es-MX" sz="1600" b="0" i="0" dirty="0">
              <a:solidFill>
                <a:srgbClr val="374151"/>
              </a:solidFill>
              <a:effectLst/>
              <a:latin typeface="+mj-lt"/>
            </a:endParaRPr>
          </a:p>
          <a:p>
            <a:pPr algn="l"/>
            <a:r>
              <a:rPr lang="es-MX" sz="1600" b="1" i="0" dirty="0">
                <a:solidFill>
                  <a:srgbClr val="374151"/>
                </a:solidFill>
                <a:effectLst/>
                <a:latin typeface="+mj-lt"/>
              </a:rPr>
              <a:t>Ejemplo:</a:t>
            </a: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 Puedes agregar detalles como descripciones de productos, imágenes, precios y niveles de stock, y gestionar fácilmente cambios en el inventario.</a:t>
            </a:r>
          </a:p>
        </p:txBody>
      </p:sp>
      <p:pic>
        <p:nvPicPr>
          <p:cNvPr id="14" name="Imagen 13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E3C665B1-6C23-FC28-72F1-7624130E4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1" y="303085"/>
            <a:ext cx="2329016" cy="2329016"/>
          </a:xfrm>
          <a:prstGeom prst="rect">
            <a:avLst/>
          </a:prstGeom>
        </p:spPr>
      </p:pic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985C7E04-5134-61D4-FD43-CD552C6D5141}"/>
              </a:ext>
            </a:extLst>
          </p:cNvPr>
          <p:cNvCxnSpPr>
            <a:cxnSpLocks/>
          </p:cNvCxnSpPr>
          <p:nvPr/>
        </p:nvCxnSpPr>
        <p:spPr>
          <a:xfrm>
            <a:off x="4218039" y="2750092"/>
            <a:ext cx="0" cy="3354765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DE82D948-5CDF-C35D-2C59-5B96481E0D79}"/>
              </a:ext>
            </a:extLst>
          </p:cNvPr>
          <p:cNvCxnSpPr>
            <a:cxnSpLocks/>
          </p:cNvCxnSpPr>
          <p:nvPr/>
        </p:nvCxnSpPr>
        <p:spPr>
          <a:xfrm>
            <a:off x="8173683" y="2680416"/>
            <a:ext cx="0" cy="3354765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518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4FD76DC-59A9-CD59-A644-9703E0F1EDE2}"/>
              </a:ext>
            </a:extLst>
          </p:cNvPr>
          <p:cNvSpPr txBox="1"/>
          <p:nvPr/>
        </p:nvSpPr>
        <p:spPr>
          <a:xfrm>
            <a:off x="403122" y="2494454"/>
            <a:ext cx="3519949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b="1" i="0" dirty="0">
                <a:solidFill>
                  <a:srgbClr val="374151"/>
                </a:solidFill>
                <a:effectLst/>
                <a:highlight>
                  <a:srgbClr val="FF00FF"/>
                </a:highlight>
                <a:latin typeface="+mj-lt"/>
              </a:rPr>
              <a:t>4. Optimización para Motores de Búsqueda (SEO):</a:t>
            </a:r>
          </a:p>
          <a:p>
            <a:pPr algn="l"/>
            <a:endParaRPr lang="es-MX" sz="1600" b="0" i="0" dirty="0">
              <a:solidFill>
                <a:srgbClr val="374151"/>
              </a:solidFill>
              <a:effectLst/>
              <a:latin typeface="+mj-lt"/>
            </a:endParaRPr>
          </a:p>
          <a:p>
            <a:pPr algn="l"/>
            <a:r>
              <a:rPr lang="es-MX" sz="1600" b="1" i="0" dirty="0">
                <a:solidFill>
                  <a:srgbClr val="374151"/>
                </a:solidFill>
                <a:effectLst/>
                <a:latin typeface="+mj-lt"/>
              </a:rPr>
              <a:t>Descripción:</a:t>
            </a: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 Ofrece herramientas integradas para optimizar la tienda en línea para motores de búsqueda, mejorando la visibilidad en resultados de búsqueda.</a:t>
            </a:r>
          </a:p>
          <a:p>
            <a:pPr algn="l"/>
            <a:endParaRPr lang="es-MX" sz="1600" b="0" i="0" dirty="0">
              <a:solidFill>
                <a:srgbClr val="374151"/>
              </a:solidFill>
              <a:effectLst/>
              <a:latin typeface="+mj-lt"/>
            </a:endParaRPr>
          </a:p>
          <a:p>
            <a:pPr algn="l"/>
            <a:r>
              <a:rPr lang="es-MX" sz="1600" b="1" i="0" dirty="0">
                <a:solidFill>
                  <a:srgbClr val="374151"/>
                </a:solidFill>
                <a:effectLst/>
                <a:latin typeface="+mj-lt"/>
              </a:rPr>
              <a:t>Ejemplo:</a:t>
            </a: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 Permite personalizar las metaetiquetas, descripciones y URL de productos para aumentar la relevancia en los motores de búsqueda.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9385A76-71AE-B4A0-91FE-7DF4E1684B37}"/>
              </a:ext>
            </a:extLst>
          </p:cNvPr>
          <p:cNvSpPr txBox="1"/>
          <p:nvPr/>
        </p:nvSpPr>
        <p:spPr>
          <a:xfrm>
            <a:off x="4326193" y="2494454"/>
            <a:ext cx="374117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b="1" i="0" dirty="0">
                <a:solidFill>
                  <a:srgbClr val="374151"/>
                </a:solidFill>
                <a:effectLst/>
                <a:highlight>
                  <a:srgbClr val="FF00FF"/>
                </a:highlight>
                <a:latin typeface="+mj-lt"/>
              </a:rPr>
              <a:t>5. Herramientas de Marketing y Descuentos:</a:t>
            </a:r>
          </a:p>
          <a:p>
            <a:pPr algn="l"/>
            <a:endParaRPr lang="es-MX" sz="1600" b="0" i="0" dirty="0">
              <a:solidFill>
                <a:srgbClr val="374151"/>
              </a:solidFill>
              <a:effectLst/>
              <a:latin typeface="+mj-lt"/>
            </a:endParaRPr>
          </a:p>
          <a:p>
            <a:pPr algn="l"/>
            <a:r>
              <a:rPr lang="es-MX" sz="1600" b="1" i="0" dirty="0">
                <a:solidFill>
                  <a:srgbClr val="374151"/>
                </a:solidFill>
                <a:effectLst/>
                <a:latin typeface="+mj-lt"/>
              </a:rPr>
              <a:t>Descripción:</a:t>
            </a: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 Proporciona herramientas de marketing, como la creación de cupones y descuentos, para atraer a clientes y fomentar la lealtad.</a:t>
            </a:r>
          </a:p>
          <a:p>
            <a:pPr algn="l"/>
            <a:endParaRPr lang="es-MX" sz="1600" b="0" i="0" dirty="0">
              <a:solidFill>
                <a:srgbClr val="374151"/>
              </a:solidFill>
              <a:effectLst/>
              <a:latin typeface="+mj-lt"/>
            </a:endParaRPr>
          </a:p>
          <a:p>
            <a:pPr algn="l"/>
            <a:r>
              <a:rPr lang="es-MX" sz="1600" b="1" i="0" dirty="0">
                <a:solidFill>
                  <a:srgbClr val="374151"/>
                </a:solidFill>
                <a:effectLst/>
                <a:latin typeface="+mj-lt"/>
              </a:rPr>
              <a:t>Ejemplo:</a:t>
            </a: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 Puedes ofrecer descuentos por tiempo limitado, cupones de primera compra o programas de lealtad para motivar a los clientes a realizar compras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CA50B89-0BDE-1962-4DF4-DA321C09AFD7}"/>
              </a:ext>
            </a:extLst>
          </p:cNvPr>
          <p:cNvSpPr txBox="1"/>
          <p:nvPr/>
        </p:nvSpPr>
        <p:spPr>
          <a:xfrm>
            <a:off x="8554065" y="2494454"/>
            <a:ext cx="3234813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b="1" i="0" dirty="0">
                <a:solidFill>
                  <a:srgbClr val="374151"/>
                </a:solidFill>
                <a:effectLst/>
                <a:highlight>
                  <a:srgbClr val="FF00FF"/>
                </a:highlight>
                <a:latin typeface="+mj-lt"/>
              </a:rPr>
              <a:t>6. Análisis y Reportes Detallados:</a:t>
            </a:r>
          </a:p>
          <a:p>
            <a:pPr algn="l"/>
            <a:endParaRPr lang="es-MX" sz="1600" b="0" i="0" dirty="0">
              <a:solidFill>
                <a:srgbClr val="374151"/>
              </a:solidFill>
              <a:effectLst/>
              <a:latin typeface="+mj-lt"/>
            </a:endParaRPr>
          </a:p>
          <a:p>
            <a:pPr algn="l"/>
            <a:r>
              <a:rPr lang="es-MX" sz="1600" b="1" i="0" dirty="0">
                <a:solidFill>
                  <a:srgbClr val="374151"/>
                </a:solidFill>
                <a:effectLst/>
                <a:latin typeface="+mj-lt"/>
              </a:rPr>
              <a:t>Descripción:</a:t>
            </a: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 Jumpseller ofrece herramientas de análisis y generación de informes para comprender el rendimiento de la tienda y tomar decisiones informadas.</a:t>
            </a:r>
          </a:p>
          <a:p>
            <a:pPr algn="l"/>
            <a:endParaRPr lang="es-MX" sz="1600" b="0" i="0" dirty="0">
              <a:solidFill>
                <a:srgbClr val="374151"/>
              </a:solidFill>
              <a:effectLst/>
              <a:latin typeface="+mj-lt"/>
            </a:endParaRPr>
          </a:p>
          <a:p>
            <a:pPr algn="l"/>
            <a:r>
              <a:rPr lang="es-MX" sz="1600" b="1" i="0" dirty="0">
                <a:solidFill>
                  <a:srgbClr val="374151"/>
                </a:solidFill>
                <a:effectLst/>
                <a:latin typeface="+mj-lt"/>
              </a:rPr>
              <a:t>Ejemplo:</a:t>
            </a: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 Puedes acceder a informes de ventas, seguimiento de clientes, análisis de productos y otras métricas importantes.</a:t>
            </a:r>
          </a:p>
        </p:txBody>
      </p:sp>
      <p:pic>
        <p:nvPicPr>
          <p:cNvPr id="10" name="Imagen 9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A7905BBB-CFF5-F6D6-AE93-AECEFFDE85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346"/>
          <a:stretch/>
        </p:blipFill>
        <p:spPr>
          <a:xfrm>
            <a:off x="575802" y="94378"/>
            <a:ext cx="2619682" cy="2322462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D83219A7-2D75-461A-79D4-7765F5C1AEB4}"/>
              </a:ext>
            </a:extLst>
          </p:cNvPr>
          <p:cNvCxnSpPr>
            <a:cxnSpLocks/>
          </p:cNvCxnSpPr>
          <p:nvPr/>
        </p:nvCxnSpPr>
        <p:spPr>
          <a:xfrm>
            <a:off x="3991897" y="2553446"/>
            <a:ext cx="0" cy="3354765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123F5C39-990C-B181-03A9-B15F1496EDD3}"/>
              </a:ext>
            </a:extLst>
          </p:cNvPr>
          <p:cNvCxnSpPr>
            <a:cxnSpLocks/>
          </p:cNvCxnSpPr>
          <p:nvPr/>
        </p:nvCxnSpPr>
        <p:spPr>
          <a:xfrm>
            <a:off x="8273860" y="2558366"/>
            <a:ext cx="0" cy="3354765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552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B546173-C2F9-6756-744D-F6C840586160}"/>
              </a:ext>
            </a:extLst>
          </p:cNvPr>
          <p:cNvSpPr txBox="1"/>
          <p:nvPr/>
        </p:nvSpPr>
        <p:spPr>
          <a:xfrm>
            <a:off x="363794" y="2691100"/>
            <a:ext cx="3805083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b="1" i="0" dirty="0">
                <a:solidFill>
                  <a:srgbClr val="374151"/>
                </a:solidFill>
                <a:effectLst/>
                <a:highlight>
                  <a:srgbClr val="00FFFF"/>
                </a:highlight>
                <a:latin typeface="+mj-lt"/>
              </a:rPr>
              <a:t>Gestión de Envíos y Logística:</a:t>
            </a:r>
          </a:p>
          <a:p>
            <a:pPr algn="l"/>
            <a:endParaRPr lang="es-MX" sz="1600" b="0" i="0" dirty="0">
              <a:solidFill>
                <a:srgbClr val="374151"/>
              </a:solidFill>
              <a:effectLst/>
              <a:latin typeface="+mj-lt"/>
            </a:endParaRPr>
          </a:p>
          <a:p>
            <a:pPr algn="l"/>
            <a:r>
              <a:rPr lang="es-MX" sz="1600" b="1" i="0" dirty="0">
                <a:solidFill>
                  <a:srgbClr val="374151"/>
                </a:solidFill>
                <a:effectLst/>
                <a:latin typeface="+mj-lt"/>
              </a:rPr>
              <a:t>Descripción:</a:t>
            </a: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 Facilita la gestión de opciones de envío y la integración con empresas de logística para ofrecer cálculos precisos de costos y tiempos de entrega.</a:t>
            </a:r>
          </a:p>
          <a:p>
            <a:pPr algn="l"/>
            <a:endParaRPr lang="es-MX" sz="1600" b="0" i="0" dirty="0">
              <a:solidFill>
                <a:srgbClr val="374151"/>
              </a:solidFill>
              <a:effectLst/>
              <a:latin typeface="+mj-lt"/>
            </a:endParaRPr>
          </a:p>
          <a:p>
            <a:pPr algn="l"/>
            <a:r>
              <a:rPr lang="es-MX" sz="1600" b="1" i="0" dirty="0">
                <a:solidFill>
                  <a:srgbClr val="374151"/>
                </a:solidFill>
                <a:effectLst/>
                <a:latin typeface="+mj-lt"/>
              </a:rPr>
              <a:t>Ejemplo:</a:t>
            </a: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 Configurar diferentes opciones de envío, como envío gratuito, envío exprés, y proporcionar información detallada sobre los plazos de entrega.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267E360-63ED-657D-4A54-798A43D4BDD6}"/>
              </a:ext>
            </a:extLst>
          </p:cNvPr>
          <p:cNvSpPr txBox="1"/>
          <p:nvPr/>
        </p:nvSpPr>
        <p:spPr>
          <a:xfrm>
            <a:off x="4454013" y="2619334"/>
            <a:ext cx="3608439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b="1" i="0" dirty="0">
                <a:solidFill>
                  <a:srgbClr val="374151"/>
                </a:solidFill>
                <a:effectLst/>
                <a:highlight>
                  <a:srgbClr val="00FFFF"/>
                </a:highlight>
                <a:latin typeface="+mj-lt"/>
              </a:rPr>
              <a:t>Escalabilidad y Adaptabilidad:</a:t>
            </a:r>
          </a:p>
          <a:p>
            <a:pPr algn="l"/>
            <a:endParaRPr lang="es-MX" sz="1600" b="0" i="0" dirty="0">
              <a:solidFill>
                <a:srgbClr val="374151"/>
              </a:solidFill>
              <a:effectLst/>
              <a:latin typeface="+mj-lt"/>
            </a:endParaRPr>
          </a:p>
          <a:p>
            <a:pPr algn="l"/>
            <a:r>
              <a:rPr lang="es-MX" sz="1600" b="1" i="0" dirty="0">
                <a:solidFill>
                  <a:srgbClr val="374151"/>
                </a:solidFill>
                <a:effectLst/>
                <a:latin typeface="+mj-lt"/>
              </a:rPr>
              <a:t>Descripción:</a:t>
            </a: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 Jumpseller es escalable y se adapta a las necesidades cambiantes de las empresas, desde pequeñas tiendas hasta operaciones más grandes.</a:t>
            </a:r>
          </a:p>
          <a:p>
            <a:pPr algn="l"/>
            <a:endParaRPr lang="es-MX" sz="1600" b="0" i="0" dirty="0">
              <a:solidFill>
                <a:srgbClr val="374151"/>
              </a:solidFill>
              <a:effectLst/>
              <a:latin typeface="+mj-lt"/>
            </a:endParaRPr>
          </a:p>
          <a:p>
            <a:pPr algn="l"/>
            <a:r>
              <a:rPr lang="es-MX" sz="1600" b="1" i="0" dirty="0">
                <a:solidFill>
                  <a:srgbClr val="374151"/>
                </a:solidFill>
                <a:effectLst/>
                <a:latin typeface="+mj-lt"/>
              </a:rPr>
              <a:t>Ejemplo:</a:t>
            </a: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 Empresas en crecimiento pueden ampliar fácilmente su catálogo de productos, agregar nuevas características y escalar la capacidad de la tienda según sea necesario.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754AD95-85B7-BC87-AF19-390F4F7210B8}"/>
              </a:ext>
            </a:extLst>
          </p:cNvPr>
          <p:cNvSpPr txBox="1"/>
          <p:nvPr/>
        </p:nvSpPr>
        <p:spPr>
          <a:xfrm>
            <a:off x="8573729" y="2612174"/>
            <a:ext cx="3392129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b="1" i="0" dirty="0">
                <a:solidFill>
                  <a:srgbClr val="374151"/>
                </a:solidFill>
                <a:effectLst/>
                <a:highlight>
                  <a:srgbClr val="00FFFF"/>
                </a:highlight>
                <a:latin typeface="+mj-lt"/>
              </a:rPr>
              <a:t>Seguridad y Certificados SSL:</a:t>
            </a:r>
          </a:p>
          <a:p>
            <a:pPr algn="l"/>
            <a:endParaRPr lang="es-MX" sz="1600" b="0" i="0" dirty="0">
              <a:solidFill>
                <a:srgbClr val="374151"/>
              </a:solidFill>
              <a:effectLst/>
              <a:latin typeface="+mj-lt"/>
            </a:endParaRPr>
          </a:p>
          <a:p>
            <a:pPr algn="l"/>
            <a:r>
              <a:rPr lang="es-MX" sz="1600" b="1" i="0" dirty="0">
                <a:solidFill>
                  <a:srgbClr val="374151"/>
                </a:solidFill>
                <a:effectLst/>
                <a:latin typeface="+mj-lt"/>
              </a:rPr>
              <a:t>Descripción:</a:t>
            </a: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 Garantiza la seguridad de las transacciones mediante la implementación de certificados SSL para proteger la información del cliente.</a:t>
            </a:r>
          </a:p>
          <a:p>
            <a:pPr algn="l"/>
            <a:endParaRPr lang="es-MX" sz="1600" b="0" i="0" dirty="0">
              <a:solidFill>
                <a:srgbClr val="374151"/>
              </a:solidFill>
              <a:effectLst/>
              <a:latin typeface="+mj-lt"/>
            </a:endParaRPr>
          </a:p>
          <a:p>
            <a:pPr algn="l"/>
            <a:r>
              <a:rPr lang="es-MX" sz="1600" b="1" i="0" dirty="0">
                <a:solidFill>
                  <a:srgbClr val="374151"/>
                </a:solidFill>
                <a:effectLst/>
                <a:latin typeface="+mj-lt"/>
              </a:rPr>
              <a:t>Ejemplo:</a:t>
            </a: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 Los clientes pueden sentirse seguros al realizar compras en una tienda en línea que utiliza medidas de seguridad avanzadas.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43C49E44-948A-0536-8E5B-490AE9FCC76A}"/>
              </a:ext>
            </a:extLst>
          </p:cNvPr>
          <p:cNvCxnSpPr>
            <a:cxnSpLocks/>
          </p:cNvCxnSpPr>
          <p:nvPr/>
        </p:nvCxnSpPr>
        <p:spPr>
          <a:xfrm>
            <a:off x="4257368" y="2691100"/>
            <a:ext cx="0" cy="3354765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5CBE7A2-5071-C977-61D4-A7942954A669}"/>
              </a:ext>
            </a:extLst>
          </p:cNvPr>
          <p:cNvCxnSpPr>
            <a:cxnSpLocks/>
          </p:cNvCxnSpPr>
          <p:nvPr/>
        </p:nvCxnSpPr>
        <p:spPr>
          <a:xfrm>
            <a:off x="8318090" y="2691100"/>
            <a:ext cx="0" cy="3354765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Imagen 11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66BAE9B4-B5F5-9B42-8997-D29E8B070B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346"/>
          <a:stretch/>
        </p:blipFill>
        <p:spPr>
          <a:xfrm>
            <a:off x="575802" y="94378"/>
            <a:ext cx="2619682" cy="232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57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FBF690D-430F-BC68-0949-5DC3D09578CB}"/>
              </a:ext>
            </a:extLst>
          </p:cNvPr>
          <p:cNvSpPr txBox="1"/>
          <p:nvPr/>
        </p:nvSpPr>
        <p:spPr>
          <a:xfrm>
            <a:off x="1032387" y="2337138"/>
            <a:ext cx="488663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b="1" i="0" dirty="0">
                <a:solidFill>
                  <a:srgbClr val="374151"/>
                </a:solidFill>
                <a:effectLst/>
                <a:highlight>
                  <a:srgbClr val="00FF00"/>
                </a:highlight>
                <a:latin typeface="+mj-lt"/>
              </a:rPr>
              <a:t>Soporte Técnico y Comunidad Activa:</a:t>
            </a:r>
          </a:p>
          <a:p>
            <a:pPr algn="l"/>
            <a:endParaRPr lang="es-MX" sz="1600" b="0" i="0" dirty="0">
              <a:solidFill>
                <a:srgbClr val="374151"/>
              </a:solidFill>
              <a:effectLst/>
              <a:latin typeface="+mj-lt"/>
            </a:endParaRPr>
          </a:p>
          <a:p>
            <a:pPr algn="l"/>
            <a:r>
              <a:rPr lang="es-MX" sz="1600" b="1" i="0" dirty="0">
                <a:solidFill>
                  <a:srgbClr val="374151"/>
                </a:solidFill>
                <a:effectLst/>
                <a:latin typeface="+mj-lt"/>
              </a:rPr>
              <a:t>Descripción:</a:t>
            </a: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 Ofrece soporte técnico y una comunidad activa para resolver problemas y compartir conocimientos entre los usuarios.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s-MX" sz="1600" b="0" i="0" dirty="0">
              <a:solidFill>
                <a:srgbClr val="374151"/>
              </a:solidFill>
              <a:effectLst/>
              <a:latin typeface="+mj-lt"/>
            </a:endParaRPr>
          </a:p>
          <a:p>
            <a:pPr algn="l"/>
            <a:r>
              <a:rPr lang="es-MX" sz="1600" b="1" i="0" dirty="0">
                <a:solidFill>
                  <a:srgbClr val="374151"/>
                </a:solidFill>
                <a:effectLst/>
                <a:latin typeface="+mj-lt"/>
              </a:rPr>
              <a:t>Ejemplo:</a:t>
            </a: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 Los usuarios pueden acceder a recursos de ayuda, tutoriales y participar en foros para obtener asistencia y compartir experiencias con otros propietarios de tiendas.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D451DCF6-D4DF-2DD4-14EE-447B48503179}"/>
              </a:ext>
            </a:extLst>
          </p:cNvPr>
          <p:cNvCxnSpPr>
            <a:cxnSpLocks/>
          </p:cNvCxnSpPr>
          <p:nvPr/>
        </p:nvCxnSpPr>
        <p:spPr>
          <a:xfrm>
            <a:off x="5919019" y="2484620"/>
            <a:ext cx="0" cy="3354765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Imagen 8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0AFE1A76-3941-2CD7-7636-8D1BBC2C96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346"/>
          <a:stretch/>
        </p:blipFill>
        <p:spPr>
          <a:xfrm>
            <a:off x="6878279" y="2337138"/>
            <a:ext cx="2619682" cy="232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339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ínea de carros de la compra">
            <a:extLst>
              <a:ext uri="{FF2B5EF4-FFF2-40B4-BE49-F238E27FC236}">
                <a16:creationId xmlns:a16="http://schemas.microsoft.com/office/drawing/2014/main" id="{2C6CCB93-4B59-5492-3C73-DBEBF06564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24" r="-2" b="-2"/>
          <a:stretch/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47701FC-F0EF-5E98-ED36-A36DE30629D7}"/>
              </a:ext>
            </a:extLst>
          </p:cNvPr>
          <p:cNvSpPr txBox="1"/>
          <p:nvPr/>
        </p:nvSpPr>
        <p:spPr>
          <a:xfrm>
            <a:off x="371094" y="1161288"/>
            <a:ext cx="3669964" cy="1239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i="0" dirty="0">
                <a:effectLst/>
                <a:latin typeface="+mj-lt"/>
                <a:ea typeface="+mj-ea"/>
                <a:cs typeface="+mj-cs"/>
              </a:rPr>
              <a:t>Configuremos nuestra tienda virtual</a:t>
            </a:r>
            <a:endParaRPr lang="en-US" sz="3200" b="0" i="0" dirty="0"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F29A78F-F69F-7033-7D08-463D190EA4E8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Creemos una tienda en prueba gratis en Shopify y jumpseller</a:t>
            </a:r>
          </a:p>
        </p:txBody>
      </p:sp>
    </p:spTree>
    <p:extLst>
      <p:ext uri="{BB962C8B-B14F-4D97-AF65-F5344CB8AC3E}">
        <p14:creationId xmlns:p14="http://schemas.microsoft.com/office/powerpoint/2010/main" val="4126768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E010DD9-D397-3F63-17CB-DC13D194BE63}"/>
              </a:ext>
            </a:extLst>
          </p:cNvPr>
          <p:cNvSpPr txBox="1"/>
          <p:nvPr/>
        </p:nvSpPr>
        <p:spPr>
          <a:xfrm>
            <a:off x="621629" y="640080"/>
            <a:ext cx="4225290" cy="5578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Tutorial para configurar una tienda virtual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C1AFA0F-CCB0-4A30-DF0C-205908935068}"/>
              </a:ext>
            </a:extLst>
          </p:cNvPr>
          <p:cNvSpPr txBox="1"/>
          <p:nvPr/>
        </p:nvSpPr>
        <p:spPr>
          <a:xfrm>
            <a:off x="6096000" y="639763"/>
            <a:ext cx="5459413" cy="2543175"/>
          </a:xfrm>
          <a:prstGeom prst="rect">
            <a:avLst/>
          </a:prstGeom>
          <a:noFill/>
        </p:spPr>
        <p:txBody>
          <a:bodyPr wrap="square" anchor="t">
            <a:normAutofit fontScale="92500" lnSpcReduction="20000"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s-MX" sz="2400" b="1" i="0" dirty="0">
                <a:effectLst/>
                <a:highlight>
                  <a:srgbClr val="00FFFF"/>
                </a:highlight>
                <a:latin typeface="+mj-lt"/>
              </a:rPr>
              <a:t>Paso 1: </a:t>
            </a:r>
            <a:r>
              <a:rPr lang="es-MX" sz="2400" b="0" i="0" dirty="0">
                <a:effectLst/>
                <a:highlight>
                  <a:srgbClr val="00FFFF"/>
                </a:highlight>
                <a:latin typeface="+mj-lt"/>
              </a:rPr>
              <a:t>Registro en Shopify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endParaRPr lang="es-MX" sz="1100" b="0" i="0" dirty="0">
              <a:effectLst/>
              <a:latin typeface="+mj-lt"/>
            </a:endParaRPr>
          </a:p>
          <a:p>
            <a:pPr algn="l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Ingresa al sitio web de </a:t>
            </a:r>
            <a:r>
              <a:rPr lang="es-MX" sz="1600" b="0" i="0" u="none" strike="noStrike" dirty="0">
                <a:solidFill>
                  <a:srgbClr val="374151"/>
                </a:solidFill>
                <a:effectLst/>
                <a:latin typeface="+mj-lt"/>
                <a:hlinkClick r:id="rId2"/>
              </a:rPr>
              <a:t>Shopify</a:t>
            </a: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.</a:t>
            </a:r>
          </a:p>
          <a:p>
            <a:pPr algn="l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s-MX" sz="1600" b="0" i="0" dirty="0">
              <a:solidFill>
                <a:srgbClr val="374151"/>
              </a:solidFill>
              <a:effectLst/>
              <a:latin typeface="+mj-lt"/>
            </a:endParaRPr>
          </a:p>
          <a:p>
            <a:pPr algn="l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Haz clic en "Empezar" o "Start Free Trial".</a:t>
            </a:r>
          </a:p>
          <a:p>
            <a:pPr algn="l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s-MX" sz="1600" b="0" i="0" dirty="0">
              <a:solidFill>
                <a:srgbClr val="374151"/>
              </a:solidFill>
              <a:effectLst/>
              <a:latin typeface="+mj-lt"/>
            </a:endParaRPr>
          </a:p>
          <a:p>
            <a:pPr algn="l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Completa la información requerida, incluyendo nombre de la tienda, correo electrónico y contraseña.</a:t>
            </a:r>
          </a:p>
          <a:p>
            <a:pPr algn="l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s-MX" sz="1600" b="0" i="0" dirty="0">
              <a:solidFill>
                <a:srgbClr val="374151"/>
              </a:solidFill>
              <a:effectLst/>
              <a:latin typeface="+mj-lt"/>
            </a:endParaRPr>
          </a:p>
          <a:p>
            <a:pPr algn="l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Haz clic en "</a:t>
            </a:r>
            <a:r>
              <a:rPr lang="es-MX" sz="1600" b="0" i="0" dirty="0" err="1">
                <a:solidFill>
                  <a:srgbClr val="374151"/>
                </a:solidFill>
                <a:effectLst/>
                <a:latin typeface="+mj-lt"/>
              </a:rPr>
              <a:t>Create</a:t>
            </a: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es-MX" sz="1600" b="0" i="0" dirty="0" err="1">
                <a:solidFill>
                  <a:srgbClr val="374151"/>
                </a:solidFill>
                <a:effectLst/>
                <a:latin typeface="+mj-lt"/>
              </a:rPr>
              <a:t>your</a:t>
            </a: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 store" para crear tu cuenta.</a:t>
            </a:r>
          </a:p>
          <a:p>
            <a:pPr algn="l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s-MX" sz="1100" b="0" i="0" dirty="0">
              <a:solidFill>
                <a:srgbClr val="374151"/>
              </a:solidFill>
              <a:effectLst/>
              <a:latin typeface="+mj-l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70B510C-CFD8-2A76-E91F-C285810FF1FB}"/>
              </a:ext>
            </a:extLst>
          </p:cNvPr>
          <p:cNvSpPr txBox="1"/>
          <p:nvPr/>
        </p:nvSpPr>
        <p:spPr>
          <a:xfrm>
            <a:off x="6096000" y="3251200"/>
            <a:ext cx="5459413" cy="2967038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s-MX" sz="2200" b="0" i="0" dirty="0">
                <a:effectLst/>
                <a:highlight>
                  <a:srgbClr val="00FFFF"/>
                </a:highlight>
                <a:latin typeface="+mj-lt"/>
              </a:rPr>
              <a:t>Paso 2: Configuración Básica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endParaRPr lang="es-MX" sz="1500" b="0" i="0" dirty="0">
              <a:effectLst/>
              <a:latin typeface="+mj-lt"/>
            </a:endParaRPr>
          </a:p>
          <a:p>
            <a:pPr algn="l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Después de crear tu cuenta, serás dirigido al panel de control de Shopify.</a:t>
            </a:r>
          </a:p>
          <a:p>
            <a:pPr algn="l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s-MX" sz="1600" b="0" i="0" dirty="0">
              <a:solidFill>
                <a:srgbClr val="374151"/>
              </a:solidFill>
              <a:effectLst/>
              <a:latin typeface="+mj-lt"/>
            </a:endParaRPr>
          </a:p>
          <a:p>
            <a:pPr algn="l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Completa la información de la configuración inicial, como el tipo de productos que vendes y tu dirección.</a:t>
            </a:r>
          </a:p>
          <a:p>
            <a:pPr algn="l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s-MX" sz="1600" b="0" i="0" dirty="0">
              <a:solidFill>
                <a:srgbClr val="374151"/>
              </a:solidFill>
              <a:effectLst/>
              <a:latin typeface="+mj-lt"/>
            </a:endParaRPr>
          </a:p>
          <a:p>
            <a:pPr algn="l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Haz clic en "Customize the Look of Your Site" para personalizar el aspecto de tu tienda.</a:t>
            </a:r>
          </a:p>
        </p:txBody>
      </p:sp>
    </p:spTree>
    <p:extLst>
      <p:ext uri="{BB962C8B-B14F-4D97-AF65-F5344CB8AC3E}">
        <p14:creationId xmlns:p14="http://schemas.microsoft.com/office/powerpoint/2010/main" val="128959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E096366-9890-7037-832A-6CED371194D4}"/>
              </a:ext>
            </a:extLst>
          </p:cNvPr>
          <p:cNvSpPr txBox="1"/>
          <p:nvPr/>
        </p:nvSpPr>
        <p:spPr>
          <a:xfrm>
            <a:off x="621629" y="640080"/>
            <a:ext cx="4225290" cy="5578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Tutorial para configurar una tienda virtual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FD30268-05EA-A336-2E9E-A870FC004B3F}"/>
              </a:ext>
            </a:extLst>
          </p:cNvPr>
          <p:cNvSpPr txBox="1"/>
          <p:nvPr/>
        </p:nvSpPr>
        <p:spPr>
          <a:xfrm>
            <a:off x="6096000" y="639763"/>
            <a:ext cx="5459413" cy="2289175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s-MX" sz="2200" b="0" i="0" dirty="0">
                <a:effectLst/>
                <a:highlight>
                  <a:srgbClr val="00FFFF"/>
                </a:highlight>
                <a:latin typeface="+mj-lt"/>
              </a:rPr>
              <a:t>Paso 3: Seleccionar un Tema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endParaRPr lang="es-MX" b="0" i="0" dirty="0">
              <a:effectLst/>
              <a:highlight>
                <a:srgbClr val="00FFFF"/>
              </a:highlight>
              <a:latin typeface="+mj-lt"/>
            </a:endParaRPr>
          </a:p>
          <a:p>
            <a:pPr algn="l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MX" b="0" i="0" dirty="0">
                <a:solidFill>
                  <a:srgbClr val="374151"/>
                </a:solidFill>
                <a:effectLst/>
                <a:latin typeface="+mj-lt"/>
              </a:rPr>
              <a:t>Explora la variedad de temas disponibles y selecciona uno que se ajuste a la estética de tu tienda.</a:t>
            </a:r>
          </a:p>
          <a:p>
            <a:pPr algn="l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s-MX" b="0" i="0" dirty="0">
              <a:solidFill>
                <a:srgbClr val="374151"/>
              </a:solidFill>
              <a:effectLst/>
              <a:latin typeface="+mj-lt"/>
            </a:endParaRPr>
          </a:p>
          <a:p>
            <a:pPr algn="l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MX" b="0" i="0" dirty="0">
                <a:solidFill>
                  <a:srgbClr val="374151"/>
                </a:solidFill>
                <a:effectLst/>
                <a:latin typeface="+mj-lt"/>
              </a:rPr>
              <a:t>Personaliza el tema según tus preferencias, ajustando colores, fuentes y diseño.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A351BDB-EC39-2AE1-5F5D-584E7181A065}"/>
              </a:ext>
            </a:extLst>
          </p:cNvPr>
          <p:cNvSpPr txBox="1"/>
          <p:nvPr/>
        </p:nvSpPr>
        <p:spPr>
          <a:xfrm>
            <a:off x="6096000" y="2998788"/>
            <a:ext cx="5459413" cy="3221038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s-MX" sz="2200" b="0" i="0" dirty="0">
                <a:effectLst/>
                <a:highlight>
                  <a:srgbClr val="00FFFF"/>
                </a:highlight>
                <a:latin typeface="+mj-lt"/>
              </a:rPr>
              <a:t>Paso 4: Agregar Productos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endParaRPr lang="es-MX" sz="1500" b="0" i="0" dirty="0">
              <a:effectLst/>
              <a:highlight>
                <a:srgbClr val="00FFFF"/>
              </a:highlight>
              <a:latin typeface="+mj-lt"/>
            </a:endParaRPr>
          </a:p>
          <a:p>
            <a:pPr algn="l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MX" sz="1500" b="0" i="0" dirty="0">
                <a:solidFill>
                  <a:srgbClr val="374151"/>
                </a:solidFill>
                <a:effectLst/>
                <a:latin typeface="+mj-lt"/>
              </a:rPr>
              <a:t>En el panel de control, haz clic en "Products" y luego en "Add product".</a:t>
            </a:r>
          </a:p>
          <a:p>
            <a:pPr algn="l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s-MX" sz="1500" b="0" i="0" dirty="0">
              <a:solidFill>
                <a:srgbClr val="374151"/>
              </a:solidFill>
              <a:effectLst/>
              <a:latin typeface="+mj-lt"/>
            </a:endParaRPr>
          </a:p>
          <a:p>
            <a:pPr algn="l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MX" sz="1500" b="0" i="0" dirty="0">
                <a:solidFill>
                  <a:srgbClr val="374151"/>
                </a:solidFill>
                <a:effectLst/>
                <a:latin typeface="+mj-lt"/>
              </a:rPr>
              <a:t>Ingresa detalles del producto, como título, descripción, precio y fotos.</a:t>
            </a:r>
          </a:p>
          <a:p>
            <a:pPr algn="l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s-MX" sz="1500" b="0" i="0" dirty="0">
              <a:solidFill>
                <a:srgbClr val="374151"/>
              </a:solidFill>
              <a:effectLst/>
              <a:latin typeface="+mj-lt"/>
            </a:endParaRPr>
          </a:p>
          <a:p>
            <a:pPr algn="l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MX" sz="1500" b="0" i="0" dirty="0">
                <a:solidFill>
                  <a:srgbClr val="374151"/>
                </a:solidFill>
                <a:effectLst/>
                <a:latin typeface="+mj-lt"/>
              </a:rPr>
              <a:t>Puedes organizar productos en categorías y agregar etiquetas para facilitar la búsqueda.</a:t>
            </a:r>
          </a:p>
        </p:txBody>
      </p:sp>
    </p:spTree>
    <p:extLst>
      <p:ext uri="{BB962C8B-B14F-4D97-AF65-F5344CB8AC3E}">
        <p14:creationId xmlns:p14="http://schemas.microsoft.com/office/powerpoint/2010/main" val="2003561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1C98197-2C1A-E7CF-8AE0-8FD23622F798}"/>
              </a:ext>
            </a:extLst>
          </p:cNvPr>
          <p:cNvSpPr txBox="1"/>
          <p:nvPr/>
        </p:nvSpPr>
        <p:spPr>
          <a:xfrm>
            <a:off x="462117" y="2642785"/>
            <a:ext cx="320531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200" b="0" i="0" dirty="0">
                <a:effectLst/>
                <a:highlight>
                  <a:srgbClr val="FF00FF"/>
                </a:highlight>
                <a:latin typeface="+mj-lt"/>
              </a:rPr>
              <a:t>Paso 5: Configuración de Pagos</a:t>
            </a:r>
          </a:p>
          <a:p>
            <a:pPr algn="l"/>
            <a:endParaRPr lang="es-MX" sz="1600" b="0" i="0" dirty="0">
              <a:effectLst/>
              <a:latin typeface="+mj-lt"/>
            </a:endParaRPr>
          </a:p>
          <a:p>
            <a:pPr algn="l">
              <a:buFont typeface="+mj-lt"/>
              <a:buAutoNum type="arabicPeriod"/>
            </a:pP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En "Settings", selecciona "Payments" para configurar las opciones de pago.</a:t>
            </a:r>
          </a:p>
          <a:p>
            <a:pPr algn="l">
              <a:buFont typeface="+mj-lt"/>
              <a:buAutoNum type="arabicPeriod"/>
            </a:pPr>
            <a:endParaRPr lang="es-MX" sz="1600" b="0" i="0" dirty="0">
              <a:solidFill>
                <a:srgbClr val="374151"/>
              </a:solidFill>
              <a:effectLst/>
              <a:latin typeface="+mj-lt"/>
            </a:endParaRPr>
          </a:p>
          <a:p>
            <a:pPr algn="l">
              <a:buFont typeface="+mj-lt"/>
              <a:buAutoNum type="arabicPeriod"/>
            </a:pP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Activa Shopify Payments o elige entre otras pasarelas de pago como PayPal, Stripe, etc.</a:t>
            </a:r>
          </a:p>
          <a:p>
            <a:pPr algn="l">
              <a:buFont typeface="+mj-lt"/>
              <a:buAutoNum type="arabicPeriod"/>
            </a:pPr>
            <a:endParaRPr lang="es-MX" sz="1600" b="0" i="0" dirty="0">
              <a:solidFill>
                <a:srgbClr val="374151"/>
              </a:solidFill>
              <a:effectLst/>
              <a:latin typeface="+mj-lt"/>
            </a:endParaRPr>
          </a:p>
          <a:p>
            <a:pPr algn="l">
              <a:buFont typeface="+mj-lt"/>
              <a:buAutoNum type="arabicPeriod"/>
            </a:pP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Completa la información requerida para cada opción de pago.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D68B47B-1900-F797-BBD3-4CA38695BB2B}"/>
              </a:ext>
            </a:extLst>
          </p:cNvPr>
          <p:cNvSpPr txBox="1"/>
          <p:nvPr/>
        </p:nvSpPr>
        <p:spPr>
          <a:xfrm>
            <a:off x="4168880" y="2558247"/>
            <a:ext cx="3569108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200" b="0" i="0" dirty="0">
                <a:effectLst/>
                <a:highlight>
                  <a:srgbClr val="FF00FF"/>
                </a:highlight>
                <a:latin typeface="+mj-lt"/>
              </a:rPr>
              <a:t>Paso 6: Configuración de Envíos</a:t>
            </a:r>
          </a:p>
          <a:p>
            <a:pPr algn="l"/>
            <a:endParaRPr lang="es-MX" sz="1600" b="0" i="0" dirty="0">
              <a:effectLst/>
              <a:latin typeface="+mj-lt"/>
            </a:endParaRPr>
          </a:p>
          <a:p>
            <a:pPr algn="l">
              <a:buFont typeface="+mj-lt"/>
              <a:buAutoNum type="arabicPeriod"/>
            </a:pP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En "Settings", selecciona "Shipping".</a:t>
            </a:r>
          </a:p>
          <a:p>
            <a:pPr algn="l">
              <a:buFont typeface="+mj-lt"/>
              <a:buAutoNum type="arabicPeriod"/>
            </a:pP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Configura las opciones de envío, incluyendo tarifas, zonas y plazos de entrega.</a:t>
            </a:r>
          </a:p>
          <a:p>
            <a:pPr algn="l">
              <a:buFont typeface="+mj-lt"/>
              <a:buAutoNum type="arabicPeriod"/>
            </a:pPr>
            <a:endParaRPr lang="es-MX" sz="1600" b="0" i="0" dirty="0">
              <a:solidFill>
                <a:srgbClr val="374151"/>
              </a:solidFill>
              <a:effectLst/>
              <a:latin typeface="+mj-lt"/>
            </a:endParaRPr>
          </a:p>
          <a:p>
            <a:pPr algn="l">
              <a:buFont typeface="+mj-lt"/>
              <a:buAutoNum type="arabicPeriod"/>
            </a:pP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Puedes ofrecer envío gratuito, tarifas planas o calculadas en tiempo real.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1601D24-D882-C91E-6191-4085E59F41E0}"/>
              </a:ext>
            </a:extLst>
          </p:cNvPr>
          <p:cNvSpPr txBox="1"/>
          <p:nvPr/>
        </p:nvSpPr>
        <p:spPr>
          <a:xfrm>
            <a:off x="7944467" y="2642785"/>
            <a:ext cx="339212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200" b="0" i="0" dirty="0">
                <a:effectLst/>
                <a:highlight>
                  <a:srgbClr val="FF00FF"/>
                </a:highlight>
                <a:latin typeface="+mj-lt"/>
              </a:rPr>
              <a:t>Paso 7: Configuración de Impuestos</a:t>
            </a:r>
          </a:p>
          <a:p>
            <a:pPr algn="l"/>
            <a:endParaRPr lang="es-MX" sz="1600" b="0" i="0" dirty="0">
              <a:effectLst/>
              <a:latin typeface="+mj-lt"/>
            </a:endParaRPr>
          </a:p>
          <a:p>
            <a:pPr algn="l">
              <a:buFont typeface="+mj-lt"/>
              <a:buAutoNum type="arabicPeriod"/>
            </a:pP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En "Settings", selecciona "Taxes".</a:t>
            </a:r>
          </a:p>
          <a:p>
            <a:pPr algn="l">
              <a:buFont typeface="+mj-lt"/>
              <a:buAutoNum type="arabicPeriod"/>
            </a:pPr>
            <a:endParaRPr lang="es-MX" sz="1600" b="0" i="0" dirty="0">
              <a:solidFill>
                <a:srgbClr val="374151"/>
              </a:solidFill>
              <a:effectLst/>
              <a:latin typeface="+mj-lt"/>
            </a:endParaRPr>
          </a:p>
          <a:p>
            <a:pPr algn="l">
              <a:buFont typeface="+mj-lt"/>
              <a:buAutoNum type="arabicPeriod"/>
            </a:pP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Configura la tasa de impuesto para tu área y establece si los precios incluirán o no impuestos.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3BF4D37-6B98-D876-C583-AD64D08D9E64}"/>
              </a:ext>
            </a:extLst>
          </p:cNvPr>
          <p:cNvSpPr txBox="1"/>
          <p:nvPr/>
        </p:nvSpPr>
        <p:spPr>
          <a:xfrm>
            <a:off x="462117" y="737340"/>
            <a:ext cx="4188541" cy="97872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Tutorial para configurar una tienda virtual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967D00D0-D5EB-6B15-75DE-DB4F0EA84D8A}"/>
              </a:ext>
            </a:extLst>
          </p:cNvPr>
          <p:cNvCxnSpPr>
            <a:cxnSpLocks/>
          </p:cNvCxnSpPr>
          <p:nvPr/>
        </p:nvCxnSpPr>
        <p:spPr>
          <a:xfrm>
            <a:off x="3893574" y="2642785"/>
            <a:ext cx="0" cy="3354765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CA904F09-F06A-C7F6-9252-44738420CF42}"/>
              </a:ext>
            </a:extLst>
          </p:cNvPr>
          <p:cNvCxnSpPr>
            <a:cxnSpLocks/>
          </p:cNvCxnSpPr>
          <p:nvPr/>
        </p:nvCxnSpPr>
        <p:spPr>
          <a:xfrm>
            <a:off x="7737988" y="2558247"/>
            <a:ext cx="0" cy="3354765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339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D2716BE-3B33-4BF3-3FDF-358D0BCD94AF}"/>
              </a:ext>
            </a:extLst>
          </p:cNvPr>
          <p:cNvSpPr txBox="1"/>
          <p:nvPr/>
        </p:nvSpPr>
        <p:spPr>
          <a:xfrm>
            <a:off x="275303" y="2828835"/>
            <a:ext cx="3519949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200" b="0" i="0" dirty="0">
                <a:effectLst/>
                <a:highlight>
                  <a:srgbClr val="FF00FF"/>
                </a:highlight>
                <a:latin typeface="+mj-lt"/>
              </a:rPr>
              <a:t>Paso 8: Personalización de Páginas Clave</a:t>
            </a:r>
          </a:p>
          <a:p>
            <a:pPr algn="l"/>
            <a:endParaRPr lang="es-MX" sz="1600" b="0" i="0" dirty="0">
              <a:effectLst/>
              <a:latin typeface="+mj-lt"/>
            </a:endParaRPr>
          </a:p>
          <a:p>
            <a:pPr algn="l">
              <a:buFont typeface="+mj-lt"/>
              <a:buAutoNum type="arabicPeriod"/>
            </a:pP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Personaliza páginas clave como "About Us", "Contact", y "FAQ".</a:t>
            </a:r>
          </a:p>
          <a:p>
            <a:pPr algn="l">
              <a:buFont typeface="+mj-lt"/>
              <a:buAutoNum type="arabicPeriod"/>
            </a:pPr>
            <a:endParaRPr lang="es-MX" sz="1600" b="0" i="0" dirty="0">
              <a:solidFill>
                <a:srgbClr val="374151"/>
              </a:solidFill>
              <a:effectLst/>
              <a:latin typeface="+mj-lt"/>
            </a:endParaRPr>
          </a:p>
          <a:p>
            <a:pPr algn="l">
              <a:buFont typeface="+mj-lt"/>
              <a:buAutoNum type="arabicPeriod"/>
            </a:pP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Añade contenido relevante sobre tu empresa, políticas de envío y preguntas frecuentes.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B09605A-9D37-97F2-1719-3A4B86F27AB9}"/>
              </a:ext>
            </a:extLst>
          </p:cNvPr>
          <p:cNvSpPr txBox="1"/>
          <p:nvPr/>
        </p:nvSpPr>
        <p:spPr>
          <a:xfrm>
            <a:off x="4227870" y="2828835"/>
            <a:ext cx="329380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200" b="0" i="0" dirty="0">
                <a:effectLst/>
                <a:highlight>
                  <a:srgbClr val="FF00FF"/>
                </a:highlight>
                <a:latin typeface="+mj-lt"/>
              </a:rPr>
              <a:t>Paso 9: Configuración del Dominio</a:t>
            </a:r>
          </a:p>
          <a:p>
            <a:pPr algn="l"/>
            <a:endParaRPr lang="es-MX" sz="1600" b="0" i="0" dirty="0">
              <a:effectLst/>
              <a:latin typeface="+mj-lt"/>
            </a:endParaRPr>
          </a:p>
          <a:p>
            <a:pPr algn="l">
              <a:buFont typeface="+mj-lt"/>
              <a:buAutoNum type="arabicPeriod"/>
            </a:pP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En "Settings", selecciona "Domains".</a:t>
            </a:r>
          </a:p>
          <a:p>
            <a:pPr algn="l">
              <a:buFont typeface="+mj-lt"/>
              <a:buAutoNum type="arabicPeriod"/>
            </a:pPr>
            <a:endParaRPr lang="es-MX" sz="1600" b="0" i="0" dirty="0">
              <a:solidFill>
                <a:srgbClr val="374151"/>
              </a:solidFill>
              <a:effectLst/>
              <a:latin typeface="+mj-lt"/>
            </a:endParaRPr>
          </a:p>
          <a:p>
            <a:pPr algn="l">
              <a:buFont typeface="+mj-lt"/>
              <a:buAutoNum type="arabicPeriod"/>
            </a:pP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Puedes comprar un dominio nuevo o conectar un dominio existente.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F4A0C80-23A3-E60F-F4E6-01C94FEFE97E}"/>
              </a:ext>
            </a:extLst>
          </p:cNvPr>
          <p:cNvSpPr txBox="1"/>
          <p:nvPr/>
        </p:nvSpPr>
        <p:spPr>
          <a:xfrm>
            <a:off x="8229603" y="2770604"/>
            <a:ext cx="3224978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200" b="0" i="0" dirty="0">
                <a:effectLst/>
                <a:highlight>
                  <a:srgbClr val="FF00FF"/>
                </a:highlight>
                <a:latin typeface="+mj-lt"/>
              </a:rPr>
              <a:t>Paso 10: Revisión y Publicación</a:t>
            </a:r>
          </a:p>
          <a:p>
            <a:pPr algn="l"/>
            <a:endParaRPr lang="es-MX" sz="1600" b="0" i="0" dirty="0">
              <a:effectLst/>
              <a:latin typeface="+mj-lt"/>
            </a:endParaRPr>
          </a:p>
          <a:p>
            <a:pPr algn="l">
              <a:buFont typeface="+mj-lt"/>
              <a:buAutoNum type="arabicPeriod"/>
            </a:pP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Revisa tu tienda y asegúrate de que todos los detalles estén configurados correctamente.</a:t>
            </a:r>
          </a:p>
          <a:p>
            <a:pPr algn="l">
              <a:buFont typeface="+mj-lt"/>
              <a:buAutoNum type="arabicPeriod"/>
            </a:pPr>
            <a:endParaRPr lang="es-MX" sz="1600" b="0" i="0" dirty="0">
              <a:solidFill>
                <a:srgbClr val="374151"/>
              </a:solidFill>
              <a:effectLst/>
              <a:latin typeface="+mj-lt"/>
            </a:endParaRPr>
          </a:p>
          <a:p>
            <a:pPr algn="l">
              <a:buFont typeface="+mj-lt"/>
              <a:buAutoNum type="arabicPeriod"/>
            </a:pP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Haz clic en "Online Store" y luego en "Preferences" para cambiar el estado de tu tienda a "Active".</a:t>
            </a:r>
          </a:p>
          <a:p>
            <a:pPr algn="l">
              <a:buFont typeface="+mj-lt"/>
              <a:buAutoNum type="arabicPeriod"/>
            </a:pP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¡Tu tienda está lista para ser publicada!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6F9528B-BC26-24F5-1BAC-F0BC66656381}"/>
              </a:ext>
            </a:extLst>
          </p:cNvPr>
          <p:cNvSpPr txBox="1"/>
          <p:nvPr/>
        </p:nvSpPr>
        <p:spPr>
          <a:xfrm>
            <a:off x="462117" y="737340"/>
            <a:ext cx="7413522" cy="5355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Tutorial para configurar una tienda virtual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065900EA-E27A-1E8D-104F-3FDFDA926652}"/>
              </a:ext>
            </a:extLst>
          </p:cNvPr>
          <p:cNvCxnSpPr>
            <a:cxnSpLocks/>
          </p:cNvCxnSpPr>
          <p:nvPr/>
        </p:nvCxnSpPr>
        <p:spPr>
          <a:xfrm>
            <a:off x="3844413" y="2828835"/>
            <a:ext cx="0" cy="3354765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50D9033F-9B02-93B1-CF95-ED8913C745D4}"/>
              </a:ext>
            </a:extLst>
          </p:cNvPr>
          <p:cNvCxnSpPr>
            <a:cxnSpLocks/>
          </p:cNvCxnSpPr>
          <p:nvPr/>
        </p:nvCxnSpPr>
        <p:spPr>
          <a:xfrm>
            <a:off x="7841226" y="2828835"/>
            <a:ext cx="0" cy="3354765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042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A775F1D-4596-F07C-9ACD-3BCB453130A3}"/>
              </a:ext>
            </a:extLst>
          </p:cNvPr>
          <p:cNvSpPr txBox="1"/>
          <p:nvPr/>
        </p:nvSpPr>
        <p:spPr>
          <a:xfrm>
            <a:off x="1735015" y="2905780"/>
            <a:ext cx="87219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374151"/>
                </a:solidFill>
                <a:latin typeface="Söhne"/>
              </a:rPr>
              <a:t>Módulo:</a:t>
            </a:r>
            <a:r>
              <a:rPr lang="es-ES" sz="2800" dirty="0">
                <a:solidFill>
                  <a:srgbClr val="374151"/>
                </a:solidFill>
                <a:latin typeface="Söhne"/>
              </a:rPr>
              <a:t> </a:t>
            </a:r>
            <a:r>
              <a:rPr lang="es-ES" dirty="0">
                <a:solidFill>
                  <a:srgbClr val="374151"/>
                </a:solidFill>
                <a:latin typeface="Söhne"/>
              </a:rPr>
              <a:t>“</a:t>
            </a:r>
            <a:r>
              <a:rPr lang="es-CL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ELEMENTOS PRÁCTICOS DE COMERCIO ELECTRÓNICO”</a:t>
            </a:r>
            <a:endParaRPr lang="es-ES" dirty="0">
              <a:solidFill>
                <a:srgbClr val="374151"/>
              </a:solidFill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3002583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Interfaz de usuario gráfica, Aplicación, Word&#10;&#10;Descripción generada automáticamente">
            <a:extLst>
              <a:ext uri="{FF2B5EF4-FFF2-40B4-BE49-F238E27FC236}">
                <a16:creationId xmlns:a16="http://schemas.microsoft.com/office/drawing/2014/main" id="{99D1527B-CF43-A8C8-3D71-64C2BECB16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36" t="9091" r="27520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5FE63E3-165F-5867-B394-CCF033F6FCD7}"/>
              </a:ext>
            </a:extLst>
          </p:cNvPr>
          <p:cNvSpPr txBox="1"/>
          <p:nvPr/>
        </p:nvSpPr>
        <p:spPr>
          <a:xfrm>
            <a:off x="371094" y="1161288"/>
            <a:ext cx="3438144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Ejercicio práctico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1E8F8DB-2030-C888-5254-9C653C349A5B}"/>
              </a:ext>
            </a:extLst>
          </p:cNvPr>
          <p:cNvSpPr txBox="1"/>
          <p:nvPr/>
        </p:nvSpPr>
        <p:spPr>
          <a:xfrm>
            <a:off x="371093" y="2718054"/>
            <a:ext cx="4318893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Configuremos una tienda virtual</a:t>
            </a:r>
          </a:p>
        </p:txBody>
      </p:sp>
    </p:spTree>
    <p:extLst>
      <p:ext uri="{BB962C8B-B14F-4D97-AF65-F5344CB8AC3E}">
        <p14:creationId xmlns:p14="http://schemas.microsoft.com/office/powerpoint/2010/main" val="2854917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6221D7EB-B71F-ED38-7A98-51A8C50F8AA6}"/>
              </a:ext>
            </a:extLst>
          </p:cNvPr>
          <p:cNvSpPr/>
          <p:nvPr/>
        </p:nvSpPr>
        <p:spPr>
          <a:xfrm>
            <a:off x="3177066" y="1522564"/>
            <a:ext cx="6206630" cy="408373"/>
          </a:xfrm>
          <a:prstGeom prst="roundRect">
            <a:avLst/>
          </a:prstGeom>
          <a:solidFill>
            <a:srgbClr val="009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3726589-D2E9-45E7-A692-E3F5B04FC9B5}"/>
              </a:ext>
            </a:extLst>
          </p:cNvPr>
          <p:cNvSpPr txBox="1"/>
          <p:nvPr/>
        </p:nvSpPr>
        <p:spPr>
          <a:xfrm>
            <a:off x="3177066" y="1465141"/>
            <a:ext cx="18743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800" b="1" dirty="0">
                <a:solidFill>
                  <a:schemeClr val="bg1"/>
                </a:solidFill>
                <a:latin typeface="Söhne"/>
              </a:rPr>
              <a:t>Contenido</a:t>
            </a:r>
          </a:p>
        </p:txBody>
      </p:sp>
      <p:sp>
        <p:nvSpPr>
          <p:cNvPr id="3" name="CuadroTexto 4">
            <a:extLst>
              <a:ext uri="{FF2B5EF4-FFF2-40B4-BE49-F238E27FC236}">
                <a16:creationId xmlns:a16="http://schemas.microsoft.com/office/drawing/2014/main" id="{C9B88BB1-5D9B-2F8D-9BBE-2FD803926D71}"/>
              </a:ext>
            </a:extLst>
          </p:cNvPr>
          <p:cNvSpPr txBox="1"/>
          <p:nvPr/>
        </p:nvSpPr>
        <p:spPr>
          <a:xfrm>
            <a:off x="3177066" y="2045784"/>
            <a:ext cx="620663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374151"/>
                </a:solidFill>
                <a:latin typeface="Söhne"/>
              </a:rPr>
              <a:t>Introducción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374151"/>
                </a:solidFill>
                <a:latin typeface="Söhne"/>
              </a:rPr>
              <a:t>Utilización de Herramientas Digitales.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374151"/>
                </a:solidFill>
                <a:latin typeface="Söhne"/>
              </a:rPr>
              <a:t>Creación de tienda online.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374151"/>
                </a:solidFill>
                <a:latin typeface="Söhne"/>
              </a:rPr>
              <a:t>Estrategia de venta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374151"/>
                </a:solidFill>
                <a:latin typeface="Söhne"/>
              </a:rPr>
              <a:t>Elementos claves para la logística del negocio online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374151"/>
                </a:solidFill>
                <a:latin typeface="Söhne"/>
              </a:rPr>
              <a:t>Principios para la administración moderna del negocio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374151"/>
                </a:solidFill>
                <a:latin typeface="Söhne"/>
              </a:rPr>
              <a:t>Asociar campaña de Redes Sociales con la tienda online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374151"/>
                </a:solidFill>
                <a:latin typeface="Söhne"/>
              </a:rPr>
              <a:t>Puesta en marcha de la estrategia de Ventas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134536A-16E9-4DA1-DFAF-56E3837780D8}"/>
              </a:ext>
            </a:extLst>
          </p:cNvPr>
          <p:cNvSpPr txBox="1"/>
          <p:nvPr/>
        </p:nvSpPr>
        <p:spPr>
          <a:xfrm>
            <a:off x="3287696" y="539285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374151"/>
                </a:solidFill>
                <a:latin typeface="Söhne"/>
              </a:rPr>
              <a:t>Principios para la administración moderna del negocio</a:t>
            </a:r>
          </a:p>
        </p:txBody>
      </p:sp>
    </p:spTree>
    <p:extLst>
      <p:ext uri="{BB962C8B-B14F-4D97-AF65-F5344CB8AC3E}">
        <p14:creationId xmlns:p14="http://schemas.microsoft.com/office/powerpoint/2010/main" val="2089299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7C114D2-6A01-1F51-AD43-2574B2FE593F}"/>
              </a:ext>
            </a:extLst>
          </p:cNvPr>
          <p:cNvSpPr txBox="1"/>
          <p:nvPr/>
        </p:nvSpPr>
        <p:spPr>
          <a:xfrm>
            <a:off x="1254875" y="1587832"/>
            <a:ext cx="9353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rgbClr val="374151"/>
                </a:solidFill>
              </a:rPr>
              <a:t>Objetivos de esta clase</a:t>
            </a:r>
            <a:endParaRPr lang="es-CL" sz="4000" b="1" dirty="0">
              <a:solidFill>
                <a:srgbClr val="37415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F682A22-AC13-D120-15ED-6888AAA04886}"/>
              </a:ext>
            </a:extLst>
          </p:cNvPr>
          <p:cNvSpPr txBox="1"/>
          <p:nvPr/>
        </p:nvSpPr>
        <p:spPr>
          <a:xfrm>
            <a:off x="4128116" y="2644170"/>
            <a:ext cx="664049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rgbClr val="374151"/>
                </a:solidFill>
                <a:latin typeface="Söhne"/>
              </a:rPr>
              <a:t>Identificar los elementos indispensables para tu eCommerce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3200" dirty="0">
              <a:solidFill>
                <a:srgbClr val="374151"/>
              </a:solidFill>
              <a:latin typeface="Söhn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rgbClr val="374151"/>
                </a:solidFill>
                <a:latin typeface="Söhne"/>
              </a:rPr>
              <a:t>Configuración de tienda virtual</a:t>
            </a:r>
          </a:p>
          <a:p>
            <a:endParaRPr lang="es-ES" sz="3200" dirty="0">
              <a:solidFill>
                <a:srgbClr val="374151"/>
              </a:solidFill>
              <a:latin typeface="Söhne"/>
            </a:endParaRPr>
          </a:p>
          <a:p>
            <a:pPr algn="just"/>
            <a:endParaRPr lang="es-ES" sz="3200" dirty="0">
              <a:solidFill>
                <a:srgbClr val="374151"/>
              </a:solidFill>
              <a:latin typeface="Söhne"/>
            </a:endParaRPr>
          </a:p>
          <a:p>
            <a:pPr algn="just"/>
            <a:endParaRPr lang="es-ES" sz="3200" dirty="0">
              <a:solidFill>
                <a:srgbClr val="374151"/>
              </a:solidFill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773746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9F88947-54B3-5E34-989D-DEE76051AD17}"/>
              </a:ext>
            </a:extLst>
          </p:cNvPr>
          <p:cNvSpPr txBox="1"/>
          <p:nvPr/>
        </p:nvSpPr>
        <p:spPr>
          <a:xfrm>
            <a:off x="1435512" y="2611225"/>
            <a:ext cx="26743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374151"/>
                </a:solidFill>
                <a:highlight>
                  <a:srgbClr val="00FFFF"/>
                </a:highlight>
                <a:latin typeface="+mj-lt"/>
              </a:rPr>
              <a:t>Procesadores de pago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1266C9C-0B58-3E4D-67BE-D859B09C4A8F}"/>
              </a:ext>
            </a:extLst>
          </p:cNvPr>
          <p:cNvSpPr txBox="1"/>
          <p:nvPr/>
        </p:nvSpPr>
        <p:spPr>
          <a:xfrm>
            <a:off x="1435515" y="1772941"/>
            <a:ext cx="26743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374151"/>
                </a:solidFill>
                <a:highlight>
                  <a:srgbClr val="00FFFF"/>
                </a:highlight>
                <a:latin typeface="+mj-lt"/>
              </a:rPr>
              <a:t>Usabilidad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59A0548-3C84-B7E8-E31A-8CBD0FA13B5C}"/>
              </a:ext>
            </a:extLst>
          </p:cNvPr>
          <p:cNvSpPr txBox="1"/>
          <p:nvPr/>
        </p:nvSpPr>
        <p:spPr>
          <a:xfrm>
            <a:off x="1435515" y="3426163"/>
            <a:ext cx="26743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374151"/>
                </a:solidFill>
                <a:highlight>
                  <a:srgbClr val="00FFFF"/>
                </a:highlight>
                <a:latin typeface="+mj-lt"/>
              </a:rPr>
              <a:t>Gestión de Inventario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315E87E-9DAA-F3F5-BB9F-F7C8B43D4CAC}"/>
              </a:ext>
            </a:extLst>
          </p:cNvPr>
          <p:cNvSpPr txBox="1"/>
          <p:nvPr/>
        </p:nvSpPr>
        <p:spPr>
          <a:xfrm>
            <a:off x="4773568" y="1771272"/>
            <a:ext cx="26743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374151"/>
                </a:solidFill>
                <a:highlight>
                  <a:srgbClr val="00FFFF"/>
                </a:highlight>
                <a:latin typeface="+mj-lt"/>
              </a:rPr>
              <a:t>Envío  y Logística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3865156-DA02-4DCE-B274-A80065F67E24}"/>
              </a:ext>
            </a:extLst>
          </p:cNvPr>
          <p:cNvSpPr txBox="1"/>
          <p:nvPr/>
        </p:nvSpPr>
        <p:spPr>
          <a:xfrm>
            <a:off x="4773568" y="2642893"/>
            <a:ext cx="26743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374151"/>
                </a:solidFill>
                <a:highlight>
                  <a:srgbClr val="00FFFF"/>
                </a:highlight>
                <a:latin typeface="+mj-lt"/>
              </a:rPr>
              <a:t>Análisis y reportes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CDFA992-2438-C700-68D0-F1DD56018ADF}"/>
              </a:ext>
            </a:extLst>
          </p:cNvPr>
          <p:cNvSpPr txBox="1"/>
          <p:nvPr/>
        </p:nvSpPr>
        <p:spPr>
          <a:xfrm>
            <a:off x="4773568" y="3297702"/>
            <a:ext cx="26743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374151"/>
                </a:solidFill>
                <a:highlight>
                  <a:srgbClr val="00FFFF"/>
                </a:highlight>
                <a:latin typeface="+mj-lt"/>
              </a:rPr>
              <a:t>Seguridad y certificación SSL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6CBD357-ABF1-1414-2A7F-F9B48565C090}"/>
              </a:ext>
            </a:extLst>
          </p:cNvPr>
          <p:cNvSpPr txBox="1"/>
          <p:nvPr/>
        </p:nvSpPr>
        <p:spPr>
          <a:xfrm>
            <a:off x="8229607" y="1699018"/>
            <a:ext cx="26743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374151"/>
                </a:solidFill>
                <a:highlight>
                  <a:srgbClr val="00FFFF"/>
                </a:highlight>
                <a:latin typeface="+mj-lt"/>
              </a:rPr>
              <a:t>Aplicaciones y plugins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67FD458-5BFE-22E9-00AA-8B45C2D09E19}"/>
              </a:ext>
            </a:extLst>
          </p:cNvPr>
          <p:cNvSpPr txBox="1"/>
          <p:nvPr/>
        </p:nvSpPr>
        <p:spPr>
          <a:xfrm>
            <a:off x="8303348" y="2489005"/>
            <a:ext cx="26743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374151"/>
                </a:solidFill>
                <a:highlight>
                  <a:srgbClr val="00FFFF"/>
                </a:highlight>
                <a:latin typeface="+mj-lt"/>
              </a:rPr>
              <a:t>Escalabilidad y adaptación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BAE4A1E-A3CB-8F1F-5619-7AB52F485242}"/>
              </a:ext>
            </a:extLst>
          </p:cNvPr>
          <p:cNvSpPr txBox="1"/>
          <p:nvPr/>
        </p:nvSpPr>
        <p:spPr>
          <a:xfrm>
            <a:off x="8303348" y="3272275"/>
            <a:ext cx="26743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374151"/>
                </a:solidFill>
                <a:highlight>
                  <a:srgbClr val="00FFFF"/>
                </a:highlight>
                <a:latin typeface="+mj-lt"/>
              </a:rPr>
              <a:t>Herramientas de Marketing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00CE316-D648-9EAB-D1A0-A6BBC162F3F1}"/>
              </a:ext>
            </a:extLst>
          </p:cNvPr>
          <p:cNvSpPr txBox="1"/>
          <p:nvPr/>
        </p:nvSpPr>
        <p:spPr>
          <a:xfrm>
            <a:off x="1971370" y="288178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374151"/>
                </a:solidFill>
                <a:latin typeface="+mj-lt"/>
              </a:rPr>
              <a:t>Elementos indispensables para tu eCommerce</a:t>
            </a:r>
          </a:p>
        </p:txBody>
      </p:sp>
      <p:pic>
        <p:nvPicPr>
          <p:cNvPr id="21" name="Imagen 20" descr="Imagen que contiene lápiz&#10;&#10;Descripción generada automáticamente">
            <a:extLst>
              <a:ext uri="{FF2B5EF4-FFF2-40B4-BE49-F238E27FC236}">
                <a16:creationId xmlns:a16="http://schemas.microsoft.com/office/drawing/2014/main" id="{99E4BDC0-0B4A-55E9-A9AC-75BC1594C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61573"/>
            <a:ext cx="4001731" cy="2255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Imagen 22" descr="Imagen que contiene teclado, reloj&#10;&#10;Descripción generada automáticamente">
            <a:extLst>
              <a:ext uri="{FF2B5EF4-FFF2-40B4-BE49-F238E27FC236}">
                <a16:creationId xmlns:a16="http://schemas.microsoft.com/office/drawing/2014/main" id="{A2ED22F0-99A5-26C7-2B1E-791CE0588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805" y="4281237"/>
            <a:ext cx="4010450" cy="2255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Imagen 24" descr="Calendario&#10;&#10;Descripción generada automáticamente">
            <a:extLst>
              <a:ext uri="{FF2B5EF4-FFF2-40B4-BE49-F238E27FC236}">
                <a16:creationId xmlns:a16="http://schemas.microsoft.com/office/drawing/2014/main" id="{D4153DBB-DAE0-6682-558A-EF6C03DDB4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634"/>
          <a:stretch/>
        </p:blipFill>
        <p:spPr>
          <a:xfrm>
            <a:off x="8606173" y="4278287"/>
            <a:ext cx="3585827" cy="2255879"/>
          </a:xfrm>
          <a:prstGeom prst="rect">
            <a:avLst/>
          </a:prstGeom>
        </p:spPr>
      </p:pic>
      <p:pic>
        <p:nvPicPr>
          <p:cNvPr id="27" name="Gráfico 26" descr="Marca de verificación con relleno sólido">
            <a:extLst>
              <a:ext uri="{FF2B5EF4-FFF2-40B4-BE49-F238E27FC236}">
                <a16:creationId xmlns:a16="http://schemas.microsoft.com/office/drawing/2014/main" id="{984C9762-3985-2261-7442-35C5A6183B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2382" y="1767518"/>
            <a:ext cx="403130" cy="403130"/>
          </a:xfrm>
          <a:prstGeom prst="rect">
            <a:avLst/>
          </a:prstGeom>
        </p:spPr>
      </p:pic>
      <p:pic>
        <p:nvPicPr>
          <p:cNvPr id="28" name="Gráfico 27" descr="Marca de verificación con relleno sólido">
            <a:extLst>
              <a:ext uri="{FF2B5EF4-FFF2-40B4-BE49-F238E27FC236}">
                <a16:creationId xmlns:a16="http://schemas.microsoft.com/office/drawing/2014/main" id="{F52101AC-5771-3E0E-4373-E6AEDFE512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7295" y="2598344"/>
            <a:ext cx="403130" cy="403130"/>
          </a:xfrm>
          <a:prstGeom prst="rect">
            <a:avLst/>
          </a:prstGeom>
        </p:spPr>
      </p:pic>
      <p:pic>
        <p:nvPicPr>
          <p:cNvPr id="29" name="Gráfico 28" descr="Marca de verificación con relleno sólido">
            <a:extLst>
              <a:ext uri="{FF2B5EF4-FFF2-40B4-BE49-F238E27FC236}">
                <a16:creationId xmlns:a16="http://schemas.microsoft.com/office/drawing/2014/main" id="{46235965-E94F-7015-D61F-15CDE3A4D0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2383" y="3419336"/>
            <a:ext cx="403130" cy="403130"/>
          </a:xfrm>
          <a:prstGeom prst="rect">
            <a:avLst/>
          </a:prstGeom>
        </p:spPr>
      </p:pic>
      <p:pic>
        <p:nvPicPr>
          <p:cNvPr id="30" name="Gráfico 29" descr="Marca de verificación con relleno sólido">
            <a:extLst>
              <a:ext uri="{FF2B5EF4-FFF2-40B4-BE49-F238E27FC236}">
                <a16:creationId xmlns:a16="http://schemas.microsoft.com/office/drawing/2014/main" id="{D8646D3B-395A-35DA-9CC6-63D54A81F3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09774" y="1782269"/>
            <a:ext cx="403130" cy="403130"/>
          </a:xfrm>
          <a:prstGeom prst="rect">
            <a:avLst/>
          </a:prstGeom>
        </p:spPr>
      </p:pic>
      <p:pic>
        <p:nvPicPr>
          <p:cNvPr id="31" name="Gráfico 30" descr="Marca de verificación con relleno sólido">
            <a:extLst>
              <a:ext uri="{FF2B5EF4-FFF2-40B4-BE49-F238E27FC236}">
                <a16:creationId xmlns:a16="http://schemas.microsoft.com/office/drawing/2014/main" id="{F7A305D6-7D65-008B-18B9-F3AD7E0031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24523" y="2652429"/>
            <a:ext cx="403130" cy="403130"/>
          </a:xfrm>
          <a:prstGeom prst="rect">
            <a:avLst/>
          </a:prstGeom>
        </p:spPr>
      </p:pic>
      <p:pic>
        <p:nvPicPr>
          <p:cNvPr id="32" name="Gráfico 31" descr="Marca de verificación con relleno sólido">
            <a:extLst>
              <a:ext uri="{FF2B5EF4-FFF2-40B4-BE49-F238E27FC236}">
                <a16:creationId xmlns:a16="http://schemas.microsoft.com/office/drawing/2014/main" id="{F6EBF250-70FE-2981-D61E-6A2DFA22A4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29443" y="3375105"/>
            <a:ext cx="403130" cy="403130"/>
          </a:xfrm>
          <a:prstGeom prst="rect">
            <a:avLst/>
          </a:prstGeom>
        </p:spPr>
      </p:pic>
      <p:pic>
        <p:nvPicPr>
          <p:cNvPr id="33" name="Gráfico 32" descr="Marca de verificación con relleno sólido">
            <a:extLst>
              <a:ext uri="{FF2B5EF4-FFF2-40B4-BE49-F238E27FC236}">
                <a16:creationId xmlns:a16="http://schemas.microsoft.com/office/drawing/2014/main" id="{BEA13C44-D950-0872-4519-96AD7083A6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26489" y="1738038"/>
            <a:ext cx="403130" cy="403130"/>
          </a:xfrm>
          <a:prstGeom prst="rect">
            <a:avLst/>
          </a:prstGeom>
        </p:spPr>
      </p:pic>
      <p:pic>
        <p:nvPicPr>
          <p:cNvPr id="34" name="Gráfico 33" descr="Marca de verificación con relleno sólido">
            <a:extLst>
              <a:ext uri="{FF2B5EF4-FFF2-40B4-BE49-F238E27FC236}">
                <a16:creationId xmlns:a16="http://schemas.microsoft.com/office/drawing/2014/main" id="{5988B660-0353-0874-10DD-9B7B9E2101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80569" y="2519700"/>
            <a:ext cx="403130" cy="403130"/>
          </a:xfrm>
          <a:prstGeom prst="rect">
            <a:avLst/>
          </a:prstGeom>
        </p:spPr>
      </p:pic>
      <p:pic>
        <p:nvPicPr>
          <p:cNvPr id="35" name="Gráfico 34" descr="Marca de verificación con relleno sólido">
            <a:extLst>
              <a:ext uri="{FF2B5EF4-FFF2-40B4-BE49-F238E27FC236}">
                <a16:creationId xmlns:a16="http://schemas.microsoft.com/office/drawing/2014/main" id="{10AE7F5D-A1F9-5677-3137-E88B7CB639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14985" y="3321032"/>
            <a:ext cx="403130" cy="40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71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0" descr="Un conjunto de letras blancas en fondo azul&#10;&#10;Descripción generada automáticamente con confianza baja">
            <a:extLst>
              <a:ext uri="{FF2B5EF4-FFF2-40B4-BE49-F238E27FC236}">
                <a16:creationId xmlns:a16="http://schemas.microsoft.com/office/drawing/2014/main" id="{0053FC98-8039-118D-0B5A-3ACE3FD174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410" r="909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00CE316-D648-9EAB-D1A0-A6BBC162F3F1}"/>
              </a:ext>
            </a:extLst>
          </p:cNvPr>
          <p:cNvSpPr txBox="1"/>
          <p:nvPr/>
        </p:nvSpPr>
        <p:spPr>
          <a:xfrm>
            <a:off x="404553" y="3091928"/>
            <a:ext cx="90785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Veamos dos casos: Shopify + Jumpseller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52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18EC08A-6395-9155-9F64-D7259751566B}"/>
              </a:ext>
            </a:extLst>
          </p:cNvPr>
          <p:cNvSpPr txBox="1"/>
          <p:nvPr/>
        </p:nvSpPr>
        <p:spPr>
          <a:xfrm>
            <a:off x="559173" y="1936962"/>
            <a:ext cx="3614941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br>
              <a:rPr lang="es-MX" b="1" i="0" dirty="0">
                <a:effectLst/>
                <a:highlight>
                  <a:srgbClr val="00FFFF"/>
                </a:highlight>
                <a:latin typeface="+mj-lt"/>
              </a:rPr>
            </a:br>
            <a:r>
              <a:rPr lang="es-MX" b="1" i="0" dirty="0">
                <a:effectLst/>
                <a:highlight>
                  <a:srgbClr val="00FFFF"/>
                </a:highlight>
                <a:latin typeface="+mj-lt"/>
              </a:rPr>
              <a:t>1. Fácil de Usar:</a:t>
            </a:r>
            <a:endParaRPr lang="es-MX" b="1" dirty="0">
              <a:highlight>
                <a:srgbClr val="00FFFF"/>
              </a:highlight>
              <a:latin typeface="+mj-lt"/>
            </a:endParaRPr>
          </a:p>
          <a:p>
            <a:pPr algn="l"/>
            <a:endParaRPr lang="es-MX" sz="1600" b="1" i="0" dirty="0">
              <a:effectLst/>
              <a:latin typeface="+mj-lt"/>
            </a:endParaRPr>
          </a:p>
          <a:p>
            <a:pPr algn="l"/>
            <a:r>
              <a:rPr lang="es-MX" sz="1600" b="1" i="0" dirty="0">
                <a:effectLst/>
                <a:latin typeface="+mj-lt"/>
              </a:rPr>
              <a:t>Descripción:</a:t>
            </a:r>
            <a:r>
              <a:rPr lang="es-MX" sz="1600" b="0" i="0" dirty="0">
                <a:effectLst/>
                <a:latin typeface="+mj-lt"/>
              </a:rPr>
              <a:t> Shopify está diseñado para ser intuitivo y fácil de usar, lo que lo convierte en una excelente opción para usuarios principiantes sin experiencia técnica.</a:t>
            </a:r>
            <a:endParaRPr lang="es-MX" sz="1600" dirty="0">
              <a:latin typeface="+mj-lt"/>
            </a:endParaRPr>
          </a:p>
          <a:p>
            <a:pPr algn="l"/>
            <a:endParaRPr lang="es-MX" sz="1600" b="1" i="0" dirty="0">
              <a:effectLst/>
              <a:latin typeface="+mj-lt"/>
            </a:endParaRPr>
          </a:p>
          <a:p>
            <a:pPr algn="l"/>
            <a:r>
              <a:rPr lang="es-MX" sz="1600" b="1" i="0" dirty="0">
                <a:effectLst/>
                <a:latin typeface="+mj-lt"/>
              </a:rPr>
              <a:t>Ejemplo:</a:t>
            </a:r>
            <a:r>
              <a:rPr lang="es-MX" sz="1600" b="0" i="0" dirty="0">
                <a:effectLst/>
                <a:latin typeface="+mj-lt"/>
              </a:rPr>
              <a:t> La interfaz de arrastrar y soltar permite a los usuarios personalizar fácilmente el diseño de su tienda sin necesidad de conocimientos de codificación.</a:t>
            </a:r>
          </a:p>
          <a:p>
            <a:pPr algn="l"/>
            <a:endParaRPr lang="es-MX" sz="1600" b="0" i="0" dirty="0">
              <a:solidFill>
                <a:srgbClr val="0F0F0F"/>
              </a:solidFill>
              <a:effectLst/>
              <a:latin typeface="+mj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E48D81B-7ABD-345F-7596-3D861B685EF1}"/>
              </a:ext>
            </a:extLst>
          </p:cNvPr>
          <p:cNvSpPr txBox="1"/>
          <p:nvPr/>
        </p:nvSpPr>
        <p:spPr>
          <a:xfrm>
            <a:off x="4845982" y="2183183"/>
            <a:ext cx="3432780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b="1" i="0" dirty="0">
                <a:effectLst/>
                <a:highlight>
                  <a:srgbClr val="00FFFF"/>
                </a:highlight>
                <a:latin typeface="+mj-lt"/>
              </a:rPr>
              <a:t>2. Variedad de Plantillas Profesionales:</a:t>
            </a:r>
            <a:endParaRPr lang="es-MX" b="1" dirty="0">
              <a:highlight>
                <a:srgbClr val="00FFFF"/>
              </a:highlight>
              <a:latin typeface="+mj-lt"/>
            </a:endParaRPr>
          </a:p>
          <a:p>
            <a:pPr algn="l"/>
            <a:endParaRPr lang="es-MX" sz="1600" b="1" i="0" dirty="0">
              <a:effectLst/>
              <a:highlight>
                <a:srgbClr val="00FFFF"/>
              </a:highlight>
              <a:latin typeface="+mj-lt"/>
            </a:endParaRPr>
          </a:p>
          <a:p>
            <a:pPr algn="l"/>
            <a:r>
              <a:rPr lang="es-MX" sz="1600" b="1" i="0" dirty="0">
                <a:effectLst/>
                <a:latin typeface="+mj-lt"/>
              </a:rPr>
              <a:t>Descripción:</a:t>
            </a:r>
            <a:r>
              <a:rPr lang="es-MX" sz="1600" b="0" i="0" dirty="0">
                <a:effectLst/>
                <a:latin typeface="+mj-lt"/>
              </a:rPr>
              <a:t> Shopify ofrece una amplia gama de plantillas (temas) profesionales y personalizables que se adaptan a diferentes sectores y estilos.</a:t>
            </a:r>
            <a:endParaRPr lang="es-MX" sz="1600" dirty="0">
              <a:latin typeface="+mj-lt"/>
            </a:endParaRPr>
          </a:p>
          <a:p>
            <a:pPr algn="l"/>
            <a:endParaRPr lang="es-MX" sz="1600" b="1" i="0" dirty="0">
              <a:effectLst/>
              <a:latin typeface="+mj-lt"/>
            </a:endParaRPr>
          </a:p>
          <a:p>
            <a:pPr algn="l"/>
            <a:r>
              <a:rPr lang="es-MX" sz="1600" b="1" i="0" dirty="0">
                <a:effectLst/>
                <a:latin typeface="+mj-lt"/>
              </a:rPr>
              <a:t>Ejemplo:</a:t>
            </a:r>
            <a:r>
              <a:rPr lang="es-MX" sz="1600" b="0" i="0" dirty="0">
                <a:effectLst/>
                <a:latin typeface="+mj-lt"/>
              </a:rPr>
              <a:t> Puedes elegir entre diversas plantillas que van desde moda y electrónica hasta alimentos y belleza, y luego personalizarlas según tus necesidades.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4B9C30-62CE-7297-6B4A-D070AE007EC6}"/>
              </a:ext>
            </a:extLst>
          </p:cNvPr>
          <p:cNvSpPr txBox="1"/>
          <p:nvPr/>
        </p:nvSpPr>
        <p:spPr>
          <a:xfrm>
            <a:off x="619971" y="692595"/>
            <a:ext cx="7524215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s-MX" sz="3200" b="1" i="0" dirty="0">
                <a:effectLst/>
                <a:latin typeface="+mj-lt"/>
              </a:rPr>
              <a:t>Shopify</a:t>
            </a:r>
            <a:r>
              <a:rPr lang="es-MX" sz="3200" b="0" i="0" dirty="0">
                <a:effectLst/>
                <a:latin typeface="+mj-lt"/>
              </a:rPr>
              <a:t> </a:t>
            </a:r>
          </a:p>
          <a:p>
            <a:pPr algn="l"/>
            <a:r>
              <a:rPr lang="es-MX" sz="1600" b="0" i="0" dirty="0">
                <a:effectLst/>
                <a:latin typeface="+mj-lt"/>
              </a:rPr>
              <a:t>es una plataforma de comercio electrónico líder que facilita la creación y gestión de tiendas en línea. Aquí tienes una descripción detallada de algunas de sus principales características:</a:t>
            </a:r>
          </a:p>
        </p:txBody>
      </p:sp>
      <p:pic>
        <p:nvPicPr>
          <p:cNvPr id="11" name="Imagen 10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E98BA436-5D63-0E6A-0363-7F5FD551B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630" y="3287016"/>
            <a:ext cx="2797941" cy="788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30C1CB65-9C0D-FA0F-2183-91AC426DD00A}"/>
              </a:ext>
            </a:extLst>
          </p:cNvPr>
          <p:cNvCxnSpPr>
            <a:cxnSpLocks/>
          </p:cNvCxnSpPr>
          <p:nvPr/>
        </p:nvCxnSpPr>
        <p:spPr>
          <a:xfrm>
            <a:off x="4463846" y="2268310"/>
            <a:ext cx="0" cy="3354765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039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17D3226F-3A37-87B7-2749-F1E6FF9C390F}"/>
              </a:ext>
            </a:extLst>
          </p:cNvPr>
          <p:cNvSpPr txBox="1"/>
          <p:nvPr/>
        </p:nvSpPr>
        <p:spPr>
          <a:xfrm>
            <a:off x="245807" y="2400405"/>
            <a:ext cx="344129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b="1" i="0" dirty="0">
                <a:solidFill>
                  <a:srgbClr val="374151"/>
                </a:solidFill>
                <a:effectLst/>
                <a:highlight>
                  <a:srgbClr val="FF00FF"/>
                </a:highlight>
                <a:latin typeface="+mj-lt"/>
              </a:rPr>
              <a:t>3. Procesamiento de Pagos Integrado:</a:t>
            </a:r>
            <a:endParaRPr lang="es-MX" b="1" dirty="0">
              <a:solidFill>
                <a:srgbClr val="374151"/>
              </a:solidFill>
              <a:highlight>
                <a:srgbClr val="FF00FF"/>
              </a:highlight>
              <a:latin typeface="+mj-lt"/>
            </a:endParaRPr>
          </a:p>
          <a:p>
            <a:pPr algn="l"/>
            <a:endParaRPr lang="es-MX" sz="1600" b="1" i="0" dirty="0">
              <a:solidFill>
                <a:srgbClr val="374151"/>
              </a:solidFill>
              <a:effectLst/>
              <a:latin typeface="+mj-lt"/>
            </a:endParaRPr>
          </a:p>
          <a:p>
            <a:pPr algn="l"/>
            <a:r>
              <a:rPr lang="es-MX" sz="1600" b="1" i="0" dirty="0">
                <a:solidFill>
                  <a:srgbClr val="374151"/>
                </a:solidFill>
                <a:effectLst/>
                <a:latin typeface="+mj-lt"/>
              </a:rPr>
              <a:t>Descripción:</a:t>
            </a: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 Shopify proporciona su propio sistema de procesamiento de pagos llamado Shopify Payments, pero también es compatible con una variedad de pasarelas de pago externas.</a:t>
            </a:r>
            <a:endParaRPr lang="es-MX" sz="1600" dirty="0">
              <a:solidFill>
                <a:srgbClr val="374151"/>
              </a:solidFill>
              <a:latin typeface="+mj-lt"/>
            </a:endParaRPr>
          </a:p>
          <a:p>
            <a:pPr algn="l"/>
            <a:endParaRPr lang="es-MX" sz="1600" b="1" i="0" dirty="0">
              <a:solidFill>
                <a:srgbClr val="374151"/>
              </a:solidFill>
              <a:effectLst/>
              <a:latin typeface="+mj-lt"/>
            </a:endParaRPr>
          </a:p>
          <a:p>
            <a:pPr algn="l"/>
            <a:r>
              <a:rPr lang="es-MX" sz="1600" b="1" i="0" dirty="0">
                <a:solidFill>
                  <a:srgbClr val="374151"/>
                </a:solidFill>
                <a:effectLst/>
                <a:latin typeface="+mj-lt"/>
              </a:rPr>
              <a:t>Ejemplo:</a:t>
            </a: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 Puedes aceptar pagos con tarjeta de crédito directamente a través de Shopify Payments o integrar servicios como PayPal, Stripe y otros.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3A102A9-A4F3-F5C2-61CF-18966C82E15B}"/>
              </a:ext>
            </a:extLst>
          </p:cNvPr>
          <p:cNvSpPr txBox="1"/>
          <p:nvPr/>
        </p:nvSpPr>
        <p:spPr>
          <a:xfrm>
            <a:off x="4213126" y="2400405"/>
            <a:ext cx="3367549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b="1" i="0" dirty="0">
                <a:solidFill>
                  <a:srgbClr val="374151"/>
                </a:solidFill>
                <a:effectLst/>
                <a:highlight>
                  <a:srgbClr val="FF00FF"/>
                </a:highlight>
                <a:latin typeface="+mj-lt"/>
              </a:rPr>
              <a:t>4. Aplicaciones y Plugins:</a:t>
            </a:r>
            <a:endParaRPr lang="es-MX" dirty="0">
              <a:solidFill>
                <a:srgbClr val="374151"/>
              </a:solidFill>
              <a:highlight>
                <a:srgbClr val="FF00FF"/>
              </a:highlight>
              <a:latin typeface="+mj-lt"/>
            </a:endParaRPr>
          </a:p>
          <a:p>
            <a:pPr algn="l"/>
            <a:endParaRPr lang="es-MX" sz="1600" b="1" i="0" dirty="0">
              <a:solidFill>
                <a:srgbClr val="374151"/>
              </a:solidFill>
              <a:effectLst/>
              <a:latin typeface="+mj-lt"/>
            </a:endParaRPr>
          </a:p>
          <a:p>
            <a:pPr algn="l"/>
            <a:endParaRPr lang="es-MX" sz="1600" b="1" i="0" dirty="0">
              <a:solidFill>
                <a:srgbClr val="374151"/>
              </a:solidFill>
              <a:effectLst/>
              <a:latin typeface="+mj-lt"/>
            </a:endParaRPr>
          </a:p>
          <a:p>
            <a:pPr algn="l"/>
            <a:r>
              <a:rPr lang="es-MX" sz="1600" b="1" i="0" dirty="0">
                <a:solidFill>
                  <a:srgbClr val="374151"/>
                </a:solidFill>
                <a:effectLst/>
                <a:latin typeface="+mj-lt"/>
              </a:rPr>
              <a:t>Descripción:</a:t>
            </a: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 La tienda de aplicaciones de Shopify ofrece una amplia variedad de aplicaciones y plugins que amplían las funcionalidades de tu tienda.</a:t>
            </a:r>
          </a:p>
          <a:p>
            <a:pPr algn="l"/>
            <a:endParaRPr lang="es-MX" sz="1600" b="0" i="0" dirty="0">
              <a:solidFill>
                <a:srgbClr val="374151"/>
              </a:solidFill>
              <a:effectLst/>
              <a:latin typeface="+mj-lt"/>
            </a:endParaRPr>
          </a:p>
          <a:p>
            <a:pPr algn="l"/>
            <a:r>
              <a:rPr lang="es-MX" sz="1600" b="1" i="0" dirty="0">
                <a:solidFill>
                  <a:srgbClr val="374151"/>
                </a:solidFill>
                <a:effectLst/>
                <a:latin typeface="+mj-lt"/>
              </a:rPr>
              <a:t>Ejemplo:</a:t>
            </a: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 Puedes agregar aplicaciones para marketing, administración de inventario, chat en vivo, y más para personalizar y mejorar la funcionalidad de tu tienda.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A5B09F6-16EA-4B13-C1DD-E1357E863976}"/>
              </a:ext>
            </a:extLst>
          </p:cNvPr>
          <p:cNvSpPr txBox="1"/>
          <p:nvPr/>
        </p:nvSpPr>
        <p:spPr>
          <a:xfrm>
            <a:off x="8578644" y="2400405"/>
            <a:ext cx="3367549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b="1" i="0" dirty="0">
                <a:solidFill>
                  <a:srgbClr val="374151"/>
                </a:solidFill>
                <a:effectLst/>
                <a:highlight>
                  <a:srgbClr val="FF00FF"/>
                </a:highlight>
                <a:latin typeface="+mj-lt"/>
              </a:rPr>
              <a:t>5. Gestión de Inventarios:</a:t>
            </a:r>
          </a:p>
          <a:p>
            <a:pPr algn="l"/>
            <a:endParaRPr lang="es-MX" sz="1600" b="0" i="0" dirty="0">
              <a:solidFill>
                <a:srgbClr val="374151"/>
              </a:solidFill>
              <a:effectLst/>
              <a:latin typeface="+mj-lt"/>
            </a:endParaRPr>
          </a:p>
          <a:p>
            <a:pPr algn="l"/>
            <a:endParaRPr lang="es-MX" sz="1600" b="1" i="0" dirty="0">
              <a:solidFill>
                <a:srgbClr val="374151"/>
              </a:solidFill>
              <a:effectLst/>
              <a:latin typeface="+mj-lt"/>
            </a:endParaRPr>
          </a:p>
          <a:p>
            <a:pPr algn="l"/>
            <a:r>
              <a:rPr lang="es-MX" sz="1600" b="1" i="0" dirty="0">
                <a:solidFill>
                  <a:srgbClr val="374151"/>
                </a:solidFill>
                <a:effectLst/>
                <a:latin typeface="+mj-lt"/>
              </a:rPr>
              <a:t>Descripción:</a:t>
            </a: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 Shopify facilita el seguimiento y la gestión de inventarios, incluida la gestión de variantes de productos, control de niveles de stock y configuración de alertas de inventario bajo.</a:t>
            </a:r>
          </a:p>
          <a:p>
            <a:pPr algn="l"/>
            <a:endParaRPr lang="es-MX" sz="1600" b="0" i="0" dirty="0">
              <a:solidFill>
                <a:srgbClr val="374151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1600" b="1" i="0" dirty="0">
                <a:solidFill>
                  <a:srgbClr val="374151"/>
                </a:solidFill>
                <a:effectLst/>
                <a:latin typeface="+mj-lt"/>
              </a:rPr>
              <a:t>Ejemplo:</a:t>
            </a: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 Puedes establecer umbrales de inventario y recibir notificaciones cuando los niveles de productos estén bajos.</a:t>
            </a:r>
          </a:p>
        </p:txBody>
      </p:sp>
      <p:pic>
        <p:nvPicPr>
          <p:cNvPr id="14" name="Imagen 13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C0065B95-94D0-27E1-77E8-CA1DA1643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159" y="1094423"/>
            <a:ext cx="2797941" cy="788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6E857FC2-3BA2-88F4-7C61-3CC7D7D5E5C6}"/>
              </a:ext>
            </a:extLst>
          </p:cNvPr>
          <p:cNvCxnSpPr>
            <a:cxnSpLocks/>
          </p:cNvCxnSpPr>
          <p:nvPr/>
        </p:nvCxnSpPr>
        <p:spPr>
          <a:xfrm>
            <a:off x="3893574" y="2484620"/>
            <a:ext cx="0" cy="3354765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4E07B078-95B1-9F77-F65A-6B4A295DE6C0}"/>
              </a:ext>
            </a:extLst>
          </p:cNvPr>
          <p:cNvCxnSpPr>
            <a:cxnSpLocks/>
          </p:cNvCxnSpPr>
          <p:nvPr/>
        </p:nvCxnSpPr>
        <p:spPr>
          <a:xfrm>
            <a:off x="8106697" y="2400405"/>
            <a:ext cx="0" cy="3354765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619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8D3E937-52B6-05BE-6910-3716D14914DF}"/>
              </a:ext>
            </a:extLst>
          </p:cNvPr>
          <p:cNvSpPr txBox="1"/>
          <p:nvPr/>
        </p:nvSpPr>
        <p:spPr>
          <a:xfrm>
            <a:off x="412954" y="2219151"/>
            <a:ext cx="3460955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b="1" i="0" dirty="0">
                <a:solidFill>
                  <a:srgbClr val="374151"/>
                </a:solidFill>
                <a:effectLst/>
                <a:highlight>
                  <a:srgbClr val="FF00FF"/>
                </a:highlight>
                <a:latin typeface="+mj-lt"/>
              </a:rPr>
              <a:t>6. Análisis y Reportes:</a:t>
            </a:r>
          </a:p>
          <a:p>
            <a:pPr algn="l"/>
            <a:endParaRPr lang="es-MX" sz="1600" b="0" i="0" dirty="0">
              <a:solidFill>
                <a:srgbClr val="374151"/>
              </a:solidFill>
              <a:effectLst/>
              <a:latin typeface="+mj-lt"/>
            </a:endParaRPr>
          </a:p>
          <a:p>
            <a:pPr algn="l"/>
            <a:r>
              <a:rPr lang="es-MX" sz="1600" b="1" i="0" dirty="0">
                <a:solidFill>
                  <a:srgbClr val="374151"/>
                </a:solidFill>
                <a:effectLst/>
                <a:latin typeface="+mj-lt"/>
              </a:rPr>
              <a:t>Descripción:</a:t>
            </a: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 Ofrece herramientas integradas para analizar el rendimiento de la tienda, como informes de ventas, informes de clientes y seguimiento del comportamiento del visitante.</a:t>
            </a:r>
          </a:p>
          <a:p>
            <a:pPr algn="l"/>
            <a:endParaRPr lang="es-MX" sz="1600" b="0" i="0" dirty="0">
              <a:solidFill>
                <a:srgbClr val="374151"/>
              </a:solidFill>
              <a:effectLst/>
              <a:latin typeface="+mj-lt"/>
            </a:endParaRPr>
          </a:p>
          <a:p>
            <a:pPr algn="l"/>
            <a:r>
              <a:rPr lang="es-MX" sz="1600" b="1" i="0" dirty="0">
                <a:solidFill>
                  <a:srgbClr val="374151"/>
                </a:solidFill>
                <a:effectLst/>
                <a:latin typeface="+mj-lt"/>
              </a:rPr>
              <a:t>Ejemplo:</a:t>
            </a: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 Puedes analizar las tendencias de ventas, identificar productos populares y entender el comportamiento del cliente para tomar decisiones informadas.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5527A93-1154-F679-7FD1-3021CBACCD7B}"/>
              </a:ext>
            </a:extLst>
          </p:cNvPr>
          <p:cNvSpPr txBox="1"/>
          <p:nvPr/>
        </p:nvSpPr>
        <p:spPr>
          <a:xfrm>
            <a:off x="4375352" y="2219151"/>
            <a:ext cx="358877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b="1" i="0" dirty="0">
                <a:solidFill>
                  <a:srgbClr val="374151"/>
                </a:solidFill>
                <a:effectLst/>
                <a:highlight>
                  <a:srgbClr val="FF00FF"/>
                </a:highlight>
                <a:latin typeface="+mj-lt"/>
              </a:rPr>
              <a:t>7. Seguridad y Confiabilidad:</a:t>
            </a:r>
          </a:p>
          <a:p>
            <a:pPr algn="l"/>
            <a:endParaRPr lang="es-MX" b="0" i="0" dirty="0">
              <a:solidFill>
                <a:srgbClr val="374151"/>
              </a:solidFill>
              <a:effectLst/>
              <a:latin typeface="+mj-lt"/>
            </a:endParaRPr>
          </a:p>
          <a:p>
            <a:pPr algn="l"/>
            <a:r>
              <a:rPr lang="es-MX" sz="1600" b="1" i="0" dirty="0">
                <a:solidFill>
                  <a:srgbClr val="374151"/>
                </a:solidFill>
                <a:effectLst/>
                <a:latin typeface="+mj-lt"/>
              </a:rPr>
              <a:t>Descripción:</a:t>
            </a: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 Shopify garantiza la seguridad de las transacciones con certificados SSL y cumple con los estándares de seguridad PCI.</a:t>
            </a:r>
          </a:p>
          <a:p>
            <a:pPr algn="l"/>
            <a:endParaRPr lang="es-MX" sz="1600" b="0" i="0" dirty="0">
              <a:solidFill>
                <a:srgbClr val="374151"/>
              </a:solidFill>
              <a:effectLst/>
              <a:latin typeface="+mj-lt"/>
            </a:endParaRPr>
          </a:p>
          <a:p>
            <a:pPr algn="l"/>
            <a:r>
              <a:rPr lang="es-MX" sz="1600" b="1" i="0" dirty="0">
                <a:solidFill>
                  <a:srgbClr val="374151"/>
                </a:solidFill>
                <a:effectLst/>
                <a:latin typeface="+mj-lt"/>
              </a:rPr>
              <a:t>Ejemplo:</a:t>
            </a: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 Los clientes pueden sentirse seguros al realizar transacciones en tu tienda, lo que contribuye a la confianza en tu marca.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D692545-E62D-8A05-114E-B03A2AA47D66}"/>
              </a:ext>
            </a:extLst>
          </p:cNvPr>
          <p:cNvSpPr txBox="1"/>
          <p:nvPr/>
        </p:nvSpPr>
        <p:spPr>
          <a:xfrm>
            <a:off x="8072282" y="2219151"/>
            <a:ext cx="3706762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b="1" i="0" dirty="0">
                <a:solidFill>
                  <a:srgbClr val="374151"/>
                </a:solidFill>
                <a:effectLst/>
                <a:highlight>
                  <a:srgbClr val="FF00FF"/>
                </a:highlight>
                <a:latin typeface="+mj-lt"/>
              </a:rPr>
              <a:t>8. Soporte Técnico:</a:t>
            </a:r>
          </a:p>
          <a:p>
            <a:pPr algn="l"/>
            <a:endParaRPr lang="es-MX" sz="1600" b="0" i="0" dirty="0">
              <a:solidFill>
                <a:srgbClr val="374151"/>
              </a:solidFill>
              <a:effectLst/>
              <a:latin typeface="+mj-lt"/>
            </a:endParaRPr>
          </a:p>
          <a:p>
            <a:pPr algn="l"/>
            <a:r>
              <a:rPr lang="es-MX" sz="1600" b="1" i="0" dirty="0">
                <a:solidFill>
                  <a:srgbClr val="374151"/>
                </a:solidFill>
                <a:effectLst/>
                <a:latin typeface="+mj-lt"/>
              </a:rPr>
              <a:t>Descripción:</a:t>
            </a: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 Ofrece un servicio de atención al cliente las 24 horas, los 7 días de la semana, a través de chat, correo electrónico o teléfono.</a:t>
            </a:r>
          </a:p>
          <a:p>
            <a:pPr algn="l"/>
            <a:endParaRPr lang="es-MX" sz="1600" b="0" i="0" dirty="0">
              <a:solidFill>
                <a:srgbClr val="374151"/>
              </a:solidFill>
              <a:effectLst/>
              <a:latin typeface="+mj-lt"/>
            </a:endParaRPr>
          </a:p>
          <a:p>
            <a:pPr algn="l"/>
            <a:r>
              <a:rPr lang="es-MX" sz="1600" b="1" i="0" dirty="0">
                <a:solidFill>
                  <a:srgbClr val="374151"/>
                </a:solidFill>
                <a:effectLst/>
                <a:latin typeface="+mj-lt"/>
              </a:rPr>
              <a:t>Ejemplo:</a:t>
            </a:r>
            <a:r>
              <a:rPr lang="es-MX" sz="1600" b="0" i="0" dirty="0">
                <a:solidFill>
                  <a:srgbClr val="374151"/>
                </a:solidFill>
                <a:effectLst/>
                <a:latin typeface="+mj-lt"/>
              </a:rPr>
              <a:t> Puedes recibir asistencia inmediata si encuentras problemas técnicos o tienes preguntas sobre la plataforma.</a:t>
            </a:r>
          </a:p>
        </p:txBody>
      </p:sp>
      <p:pic>
        <p:nvPicPr>
          <p:cNvPr id="10" name="Imagen 9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E5D96273-CF3C-E220-E5F8-986113831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159" y="1094423"/>
            <a:ext cx="2797941" cy="788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0B2E55F0-C072-CC33-69F6-BDD0A6748D7F}"/>
              </a:ext>
            </a:extLst>
          </p:cNvPr>
          <p:cNvCxnSpPr>
            <a:cxnSpLocks/>
          </p:cNvCxnSpPr>
          <p:nvPr/>
        </p:nvCxnSpPr>
        <p:spPr>
          <a:xfrm>
            <a:off x="4054166" y="2219151"/>
            <a:ext cx="0" cy="3354765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ACD49E5B-4518-385B-FA61-DAD813B83869}"/>
              </a:ext>
            </a:extLst>
          </p:cNvPr>
          <p:cNvCxnSpPr>
            <a:cxnSpLocks/>
          </p:cNvCxnSpPr>
          <p:nvPr/>
        </p:nvCxnSpPr>
        <p:spPr>
          <a:xfrm>
            <a:off x="7816645" y="2219151"/>
            <a:ext cx="0" cy="3354765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5206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13648</TotalTime>
  <Words>1783</Words>
  <Application>Microsoft Office PowerPoint</Application>
  <PresentationFormat>Panorámica</PresentationFormat>
  <Paragraphs>207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Söhne</vt:lpstr>
      <vt:lpstr>Ubuntu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Bravo Lira</dc:creator>
  <cp:lastModifiedBy>Jose Miguel Henriquez</cp:lastModifiedBy>
  <cp:revision>73</cp:revision>
  <dcterms:created xsi:type="dcterms:W3CDTF">2022-09-01T16:31:15Z</dcterms:created>
  <dcterms:modified xsi:type="dcterms:W3CDTF">2023-11-28T21:39:23Z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f4e9a4a-eb20-4aad-9a64-8872817c1a6f_Enabled">
    <vt:lpwstr>true</vt:lpwstr>
  </property>
  <property fmtid="{D5CDD505-2E9C-101B-9397-08002B2CF9AE}" pid="3" name="MSIP_Label_9f4e9a4a-eb20-4aad-9a64-8872817c1a6f_SetDate">
    <vt:lpwstr>2023-06-01T20:59:02Z</vt:lpwstr>
  </property>
  <property fmtid="{D5CDD505-2E9C-101B-9397-08002B2CF9AE}" pid="4" name="MSIP_Label_9f4e9a4a-eb20-4aad-9a64-8872817c1a6f_Method">
    <vt:lpwstr>Standard</vt:lpwstr>
  </property>
  <property fmtid="{D5CDD505-2E9C-101B-9397-08002B2CF9AE}" pid="5" name="MSIP_Label_9f4e9a4a-eb20-4aad-9a64-8872817c1a6f_Name">
    <vt:lpwstr>defa4170-0d19-0005-0004-bc88714345d2</vt:lpwstr>
  </property>
  <property fmtid="{D5CDD505-2E9C-101B-9397-08002B2CF9AE}" pid="6" name="MSIP_Label_9f4e9a4a-eb20-4aad-9a64-8872817c1a6f_SiteId">
    <vt:lpwstr>7a599002-001c-432c-846e-1ddca9f6b299</vt:lpwstr>
  </property>
  <property fmtid="{D5CDD505-2E9C-101B-9397-08002B2CF9AE}" pid="7" name="MSIP_Label_9f4e9a4a-eb20-4aad-9a64-8872817c1a6f_ActionId">
    <vt:lpwstr>5d20c5c1-0c9f-4f9b-b6ba-da01d02ac76d</vt:lpwstr>
  </property>
  <property fmtid="{D5CDD505-2E9C-101B-9397-08002B2CF9AE}" pid="8" name="MSIP_Label_9f4e9a4a-eb20-4aad-9a64-8872817c1a6f_ContentBits">
    <vt:lpwstr>0</vt:lpwstr>
  </property>
</Properties>
</file>