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316" r:id="rId3"/>
    <p:sldId id="261" r:id="rId4"/>
    <p:sldId id="262" r:id="rId5"/>
    <p:sldId id="331" r:id="rId6"/>
    <p:sldId id="319" r:id="rId7"/>
    <p:sldId id="337" r:id="rId8"/>
    <p:sldId id="340" r:id="rId9"/>
    <p:sldId id="341" r:id="rId10"/>
    <p:sldId id="342" r:id="rId11"/>
    <p:sldId id="343" r:id="rId12"/>
    <p:sldId id="344" r:id="rId13"/>
    <p:sldId id="346" r:id="rId14"/>
    <p:sldId id="347" r:id="rId15"/>
    <p:sldId id="348" r:id="rId16"/>
    <p:sldId id="349" r:id="rId17"/>
    <p:sldId id="350" r:id="rId18"/>
    <p:sldId id="351" r:id="rId19"/>
    <p:sldId id="339" r:id="rId20"/>
    <p:sldId id="329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C26"/>
    <a:srgbClr val="009EA2"/>
    <a:srgbClr val="374151"/>
    <a:srgbClr val="AF1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4714"/>
  </p:normalViewPr>
  <p:slideViewPr>
    <p:cSldViewPr snapToGrid="0" showGuides="1">
      <p:cViewPr varScale="1">
        <p:scale>
          <a:sx n="68" d="100"/>
          <a:sy n="68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FB549-16F7-4C88-A229-048A0E76503F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9418-BE23-47D4-828E-8CEE373ECF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96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9418-BE23-47D4-828E-8CEE373ECFA8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642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9418-BE23-47D4-828E-8CEE373ECFA8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061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9418-BE23-47D4-828E-8CEE373ECFA8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94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9418-BE23-47D4-828E-8CEE373ECFA8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311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9418-BE23-47D4-828E-8CEE373ECFA8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267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9418-BE23-47D4-828E-8CEE373ECFA8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677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212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297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963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583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439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558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864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257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302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546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11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8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killshop.exceedlms.com/student/catalog/browse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business/learn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K0cMdQEeWE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F7F79C6-77EE-6A28-5A0A-B910B42109DE}"/>
              </a:ext>
            </a:extLst>
          </p:cNvPr>
          <p:cNvSpPr txBox="1"/>
          <p:nvPr/>
        </p:nvSpPr>
        <p:spPr>
          <a:xfrm>
            <a:off x="2548616" y="2351782"/>
            <a:ext cx="709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Digitalización de la Micro y Pequeña Empresa de Talcahuano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860ACD-68AE-DF0F-2451-BB820CD10F0E}"/>
              </a:ext>
            </a:extLst>
          </p:cNvPr>
          <p:cNvSpPr txBox="1"/>
          <p:nvPr/>
        </p:nvSpPr>
        <p:spPr>
          <a:xfrm>
            <a:off x="301159" y="4524471"/>
            <a:ext cx="872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Docente: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Contacto: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4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74151"/>
                </a:solidFill>
              </a:rPr>
              <a:t>Ejemplos de: Email</a:t>
            </a:r>
          </a:p>
          <a:p>
            <a:r>
              <a:rPr lang="es-ES" sz="3600" b="1" dirty="0">
                <a:solidFill>
                  <a:srgbClr val="374151"/>
                </a:solidFill>
              </a:rPr>
              <a:t>Marketing.</a:t>
            </a:r>
            <a:endParaRPr lang="es-CL" sz="4800" b="1" dirty="0">
              <a:solidFill>
                <a:srgbClr val="374151"/>
              </a:solidFill>
            </a:endParaRPr>
          </a:p>
        </p:txBody>
      </p:sp>
      <p:pic>
        <p:nvPicPr>
          <p:cNvPr id="5" name="Imagen 4" descr="Imagen de la pantalla de un emparedado&#10;&#10;Descripción generada automáticamente con confianza media">
            <a:extLst>
              <a:ext uri="{FF2B5EF4-FFF2-40B4-BE49-F238E27FC236}">
                <a16:creationId xmlns:a16="http://schemas.microsoft.com/office/drawing/2014/main" id="{DB06BD67-595B-EFDA-EAA8-A1ED4BF4E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52" y="618564"/>
            <a:ext cx="4005715" cy="585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6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74151"/>
                </a:solidFill>
              </a:rPr>
              <a:t>Ejemplos de: Email</a:t>
            </a:r>
          </a:p>
          <a:p>
            <a:r>
              <a:rPr lang="es-ES" sz="3600" b="1" dirty="0">
                <a:solidFill>
                  <a:srgbClr val="374151"/>
                </a:solidFill>
              </a:rPr>
              <a:t>Marketing.</a:t>
            </a:r>
            <a:endParaRPr lang="es-CL" sz="4800" b="1" dirty="0">
              <a:solidFill>
                <a:srgbClr val="374151"/>
              </a:solidFill>
            </a:endParaRPr>
          </a:p>
        </p:txBody>
      </p:sp>
      <p:pic>
        <p:nvPicPr>
          <p:cNvPr id="4" name="Imagen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A436C7A9-7121-3EAA-84FD-0FB1D0256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35" y="591671"/>
            <a:ext cx="4479933" cy="54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0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74151"/>
                </a:solidFill>
              </a:rPr>
              <a:t>Posicionamiento </a:t>
            </a:r>
          </a:p>
          <a:p>
            <a:r>
              <a:rPr lang="es-ES" sz="3600" b="1" dirty="0">
                <a:solidFill>
                  <a:srgbClr val="374151"/>
                </a:solidFill>
              </a:rPr>
              <a:t>Web - SEO</a:t>
            </a:r>
            <a:endParaRPr lang="es-CL" sz="3600" b="1" dirty="0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6D9AB0-D63C-5400-B6C9-C940BD988305}"/>
              </a:ext>
            </a:extLst>
          </p:cNvPr>
          <p:cNvSpPr txBox="1"/>
          <p:nvPr/>
        </p:nvSpPr>
        <p:spPr>
          <a:xfrm>
            <a:off x="4149560" y="1582420"/>
            <a:ext cx="724936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74151"/>
                </a:solidFill>
              </a:rPr>
              <a:t>El SEO es el proceso de mejorar la visibilidad de un sitio web en los resultados orgánicos de motores de búsqueda como Google.</a:t>
            </a:r>
          </a:p>
          <a:p>
            <a:endParaRPr lang="es-ES" dirty="0">
              <a:solidFill>
                <a:srgbClr val="374151"/>
              </a:solidFill>
            </a:endParaRPr>
          </a:p>
          <a:p>
            <a:r>
              <a:rPr lang="es-ES" dirty="0">
                <a:solidFill>
                  <a:srgbClr val="374151"/>
                </a:solidFill>
              </a:rPr>
              <a:t>Una buena estrategia de SEO puede ser muy rentable en el largo plazo, dado que trae visitas orgánicas al sitio, es decir sin pagar.</a:t>
            </a:r>
          </a:p>
          <a:p>
            <a:endParaRPr lang="es-ES" dirty="0">
              <a:solidFill>
                <a:srgbClr val="374151"/>
              </a:solidFill>
            </a:endParaRPr>
          </a:p>
          <a:p>
            <a:r>
              <a:rPr lang="es-ES" b="1" dirty="0">
                <a:solidFill>
                  <a:srgbClr val="374151"/>
                </a:solidFill>
              </a:rPr>
              <a:t>Algunos consejos y consideraciones:</a:t>
            </a:r>
          </a:p>
          <a:p>
            <a:endParaRPr lang="es-ES" dirty="0">
              <a:solidFill>
                <a:srgbClr val="37415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A pesar de que es bueno tenerlo presente siempre, no debe ser la primera preocupación de un nuevo negocio.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Enfoca tus esfuerzos de seo en aquellas palabras que tendrán mayor rentabilidad.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El posicionamiento se va trabajando por palabra o frase.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Evita competir con marcas muy grandes o sitios que tienen mucho tráfico. Quizás “venta de refrigeradores” es muy competitivo, pero “cómo elegir el refrigerador correcto” tiene más espacio para aparecer en los primeros lugares.</a:t>
            </a:r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E28E730D-AF50-8DA6-2847-DEF0E0FFE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94" y="4118315"/>
            <a:ext cx="3160031" cy="42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5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74151"/>
                </a:solidFill>
              </a:rPr>
              <a:t>Publicidad en Buscadores </a:t>
            </a:r>
          </a:p>
          <a:p>
            <a:r>
              <a:rPr lang="es-ES" sz="3600" b="1" dirty="0">
                <a:solidFill>
                  <a:srgbClr val="374151"/>
                </a:solidFill>
              </a:rPr>
              <a:t>SEM</a:t>
            </a:r>
            <a:endParaRPr lang="es-CL" sz="3600" b="1" dirty="0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6D9AB0-D63C-5400-B6C9-C940BD988305}"/>
              </a:ext>
            </a:extLst>
          </p:cNvPr>
          <p:cNvSpPr txBox="1"/>
          <p:nvPr/>
        </p:nvSpPr>
        <p:spPr>
          <a:xfrm>
            <a:off x="4149560" y="1928649"/>
            <a:ext cx="72493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74151"/>
                </a:solidFill>
              </a:rPr>
              <a:t>El SEM implica la publicidad en motores de búsqueda, generalmente a través de anuncios pagados en plataformas como Google </a:t>
            </a:r>
            <a:r>
              <a:rPr lang="es-ES" dirty="0" err="1">
                <a:solidFill>
                  <a:srgbClr val="374151"/>
                </a:solidFill>
              </a:rPr>
              <a:t>Ads</a:t>
            </a:r>
            <a:r>
              <a:rPr lang="es-ES" dirty="0">
                <a:solidFill>
                  <a:srgbClr val="374151"/>
                </a:solidFill>
              </a:rPr>
              <a:t>.</a:t>
            </a:r>
          </a:p>
          <a:p>
            <a:endParaRPr lang="es-ES" dirty="0">
              <a:solidFill>
                <a:srgbClr val="374151"/>
              </a:solidFill>
            </a:endParaRPr>
          </a:p>
          <a:p>
            <a:r>
              <a:rPr lang="es-ES" dirty="0">
                <a:solidFill>
                  <a:srgbClr val="374151"/>
                </a:solidFill>
              </a:rPr>
              <a:t>Ventajas: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Resultados inmediatos.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Control de presupuesto.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Segmentación precisa.</a:t>
            </a:r>
          </a:p>
          <a:p>
            <a:endParaRPr lang="es-ES" dirty="0">
              <a:solidFill>
                <a:srgbClr val="374151"/>
              </a:solidFill>
            </a:endParaRPr>
          </a:p>
          <a:p>
            <a:r>
              <a:rPr lang="es-ES" dirty="0">
                <a:solidFill>
                  <a:srgbClr val="374151"/>
                </a:solidFill>
              </a:rPr>
              <a:t>Ejemplo: Google </a:t>
            </a:r>
            <a:r>
              <a:rPr lang="es-ES" dirty="0" err="1">
                <a:solidFill>
                  <a:srgbClr val="374151"/>
                </a:solidFill>
              </a:rPr>
              <a:t>Ads</a:t>
            </a:r>
            <a:r>
              <a:rPr lang="es-ES" dirty="0">
                <a:solidFill>
                  <a:srgbClr val="374151"/>
                </a:solidFill>
              </a:rPr>
              <a:t> y Bing </a:t>
            </a:r>
            <a:r>
              <a:rPr lang="es-ES" dirty="0" err="1">
                <a:solidFill>
                  <a:srgbClr val="374151"/>
                </a:solidFill>
              </a:rPr>
              <a:t>Ads</a:t>
            </a:r>
            <a:r>
              <a:rPr lang="es-ES" dirty="0">
                <a:solidFill>
                  <a:srgbClr val="374151"/>
                </a:solidFill>
              </a:rPr>
              <a:t>.</a:t>
            </a: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1BCD3E5D-EC9D-B5C7-38DE-FB3C4E567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244" y="4039340"/>
            <a:ext cx="3787505" cy="22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5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5A1AA9A-BA36-92D2-1E82-800E8FBA9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99" y="1299882"/>
            <a:ext cx="9416623" cy="542364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328838" y="507334"/>
            <a:ext cx="270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74151"/>
                </a:solidFill>
              </a:rPr>
              <a:t>SEO Y SEM</a:t>
            </a:r>
            <a:endParaRPr lang="es-CL" sz="3600" b="1" dirty="0">
              <a:solidFill>
                <a:srgbClr val="37415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BDCA9D5-974F-65BE-BEA8-FA5B39A86A5D}"/>
              </a:ext>
            </a:extLst>
          </p:cNvPr>
          <p:cNvSpPr txBox="1"/>
          <p:nvPr/>
        </p:nvSpPr>
        <p:spPr>
          <a:xfrm>
            <a:off x="5743741" y="5569202"/>
            <a:ext cx="270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9EA2"/>
                </a:solidFill>
              </a:rPr>
              <a:t>SEO</a:t>
            </a:r>
            <a:endParaRPr lang="es-CL" sz="3600" b="1" dirty="0">
              <a:solidFill>
                <a:srgbClr val="009EA2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EC41138-98C3-470E-0E10-AD307729450D}"/>
              </a:ext>
            </a:extLst>
          </p:cNvPr>
          <p:cNvSpPr txBox="1"/>
          <p:nvPr/>
        </p:nvSpPr>
        <p:spPr>
          <a:xfrm>
            <a:off x="5835951" y="3274858"/>
            <a:ext cx="270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EE6C26"/>
                </a:solidFill>
              </a:rPr>
              <a:t>SEM</a:t>
            </a:r>
            <a:endParaRPr lang="es-CL" sz="3600" b="1" dirty="0">
              <a:solidFill>
                <a:srgbClr val="EE6C26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EEE3B18-F137-6805-6B24-F6FE6C0FE167}"/>
              </a:ext>
            </a:extLst>
          </p:cNvPr>
          <p:cNvSpPr/>
          <p:nvPr/>
        </p:nvSpPr>
        <p:spPr>
          <a:xfrm>
            <a:off x="1873188" y="4962617"/>
            <a:ext cx="3781888" cy="1760912"/>
          </a:xfrm>
          <a:prstGeom prst="roundRect">
            <a:avLst/>
          </a:prstGeom>
          <a:noFill/>
          <a:ln w="28575">
            <a:solidFill>
              <a:srgbClr val="009E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628DD7F-8AC3-C53D-6E57-62F33DC4E8D7}"/>
              </a:ext>
            </a:extLst>
          </p:cNvPr>
          <p:cNvSpPr/>
          <p:nvPr/>
        </p:nvSpPr>
        <p:spPr>
          <a:xfrm>
            <a:off x="1873188" y="2389572"/>
            <a:ext cx="3781888" cy="2486967"/>
          </a:xfrm>
          <a:prstGeom prst="roundRect">
            <a:avLst/>
          </a:prstGeom>
          <a:noFill/>
          <a:ln w="28575">
            <a:solidFill>
              <a:srgbClr val="EE6C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771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74151"/>
                </a:solidFill>
              </a:rPr>
              <a:t>Marketing en </a:t>
            </a:r>
          </a:p>
          <a:p>
            <a:r>
              <a:rPr lang="es-ES" sz="3600" b="1" dirty="0">
                <a:solidFill>
                  <a:srgbClr val="374151"/>
                </a:solidFill>
              </a:rPr>
              <a:t>Redes Sociales</a:t>
            </a:r>
            <a:endParaRPr lang="es-CL" sz="3600" b="1" dirty="0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6D9AB0-D63C-5400-B6C9-C940BD988305}"/>
              </a:ext>
            </a:extLst>
          </p:cNvPr>
          <p:cNvSpPr txBox="1"/>
          <p:nvPr/>
        </p:nvSpPr>
        <p:spPr>
          <a:xfrm>
            <a:off x="4149560" y="1502521"/>
            <a:ext cx="724936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74151"/>
                </a:solidFill>
              </a:rPr>
              <a:t>El marketing en redes sociales implica el uso de plataformas como Facebook, Instagram, Twitter y LinkedIn para promocionar productos, interactuar con la audiencia y aumentar la visibilidad de la marca.</a:t>
            </a:r>
          </a:p>
          <a:p>
            <a:endParaRPr lang="es-ES" b="1" dirty="0">
              <a:solidFill>
                <a:srgbClr val="374151"/>
              </a:solidFill>
            </a:endParaRPr>
          </a:p>
          <a:p>
            <a:r>
              <a:rPr lang="es-ES" b="1" dirty="0">
                <a:solidFill>
                  <a:srgbClr val="374151"/>
                </a:solidFill>
              </a:rPr>
              <a:t>Ventajas: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Amplio alcance.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Interacción en tiempo real.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Segmentación demográfica.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374151"/>
              </a:solidFill>
            </a:endParaRPr>
          </a:p>
          <a:p>
            <a:r>
              <a:rPr lang="es-ES" b="1" dirty="0">
                <a:solidFill>
                  <a:srgbClr val="374151"/>
                </a:solidFill>
              </a:rPr>
              <a:t>Algunos consejos y consideraciones: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Elige la red social correcta para tu segmento. Es mejor no tener una red social que tener una mal atendida. Parte con una, luego vas agregando otras a medida que vayas dominando la anterior, no es necesario tenerlas todas.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La publicidad en redes sociales te permite segmentar muy bien a tu público según intereses, funciona muy bien para “crear necesidad”, es decir para ofrecer productos o servicios que no necesariamente estoy buscando.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6E44D3F0-8AD6-4CBB-0083-D90B5FE9B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72" y="4749460"/>
            <a:ext cx="1125468" cy="1125468"/>
          </a:xfrm>
          <a:prstGeom prst="rect">
            <a:avLst/>
          </a:prstGeom>
        </p:spPr>
      </p:pic>
      <p:pic>
        <p:nvPicPr>
          <p:cNvPr id="8" name="Imagen 7" descr="Imagen que contiene dibujo, monitor, reloj&#10;&#10;Descripción generada automáticamente">
            <a:extLst>
              <a:ext uri="{FF2B5EF4-FFF2-40B4-BE49-F238E27FC236}">
                <a16:creationId xmlns:a16="http://schemas.microsoft.com/office/drawing/2014/main" id="{CBFED4E0-C5CF-2215-13B6-3064B2771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672" y="3526496"/>
            <a:ext cx="1125468" cy="1125468"/>
          </a:xfrm>
          <a:prstGeom prst="rect">
            <a:avLst/>
          </a:prstGeom>
        </p:spPr>
      </p:pic>
      <p:pic>
        <p:nvPicPr>
          <p:cNvPr id="10" name="Imagen 9" descr="Logotipo, Icono&#10;&#10;Descripción generada automáticamente">
            <a:extLst>
              <a:ext uri="{FF2B5EF4-FFF2-40B4-BE49-F238E27FC236}">
                <a16:creationId xmlns:a16="http://schemas.microsoft.com/office/drawing/2014/main" id="{7886794B-46E9-9C4B-311A-344C92194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672" y="2303532"/>
            <a:ext cx="1125468" cy="112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8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74151"/>
                </a:solidFill>
              </a:rPr>
              <a:t>Dónde podemos</a:t>
            </a:r>
          </a:p>
          <a:p>
            <a:r>
              <a:rPr lang="es-ES" sz="3600" b="1" dirty="0">
                <a:solidFill>
                  <a:srgbClr val="374151"/>
                </a:solidFill>
              </a:rPr>
              <a:t>aprender más?</a:t>
            </a:r>
            <a:endParaRPr lang="es-CL" sz="3600" b="1" dirty="0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6D9AB0-D63C-5400-B6C9-C940BD988305}"/>
              </a:ext>
            </a:extLst>
          </p:cNvPr>
          <p:cNvSpPr txBox="1"/>
          <p:nvPr/>
        </p:nvSpPr>
        <p:spPr>
          <a:xfrm>
            <a:off x="4149560" y="1737643"/>
            <a:ext cx="72493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 err="1">
                <a:solidFill>
                  <a:srgbClr val="374151"/>
                </a:solidFill>
              </a:rPr>
              <a:t>SkillShop</a:t>
            </a:r>
            <a:r>
              <a:rPr lang="es-ES" sz="2000" dirty="0">
                <a:solidFill>
                  <a:srgbClr val="374151"/>
                </a:solidFill>
              </a:rPr>
              <a:t> de Google</a:t>
            </a:r>
          </a:p>
          <a:p>
            <a:endParaRPr lang="es-ES" sz="2000" dirty="0">
              <a:solidFill>
                <a:srgbClr val="374151"/>
              </a:solidFill>
            </a:endParaRPr>
          </a:p>
          <a:p>
            <a:r>
              <a:rPr lang="es-ES" sz="2000" dirty="0">
                <a:solidFill>
                  <a:srgbClr val="374151"/>
                </a:solidFill>
              </a:rPr>
              <a:t>Es una página con todos los cursos y certificaciones que puedes necesitar para aprender a manejar herramientas como Google </a:t>
            </a:r>
            <a:r>
              <a:rPr lang="es-ES" sz="2000" dirty="0" err="1">
                <a:solidFill>
                  <a:srgbClr val="374151"/>
                </a:solidFill>
              </a:rPr>
              <a:t>Ads</a:t>
            </a:r>
            <a:r>
              <a:rPr lang="es-ES" sz="2000" dirty="0">
                <a:solidFill>
                  <a:srgbClr val="374151"/>
                </a:solidFill>
              </a:rPr>
              <a:t>, SEO y SEM. Sus cursos son gratuitos y están en español y en inglés.</a:t>
            </a:r>
          </a:p>
          <a:p>
            <a:r>
              <a:rPr lang="es-ES" sz="2000" dirty="0">
                <a:solidFill>
                  <a:srgbClr val="374151"/>
                </a:solidFill>
              </a:rPr>
              <a:t>Para acceder a </a:t>
            </a:r>
            <a:r>
              <a:rPr lang="es-ES" sz="2000" dirty="0" err="1">
                <a:solidFill>
                  <a:srgbClr val="374151"/>
                </a:solidFill>
              </a:rPr>
              <a:t>skill</a:t>
            </a:r>
            <a:r>
              <a:rPr lang="es-ES" sz="2000" dirty="0">
                <a:solidFill>
                  <a:srgbClr val="374151"/>
                </a:solidFill>
              </a:rPr>
              <a:t> shops, tienes que iniciar sesión con tu cuenta </a:t>
            </a:r>
            <a:r>
              <a:rPr lang="es-ES" sz="2000" dirty="0" err="1">
                <a:solidFill>
                  <a:srgbClr val="374151"/>
                </a:solidFill>
              </a:rPr>
              <a:t>gmail</a:t>
            </a:r>
            <a:r>
              <a:rPr lang="es-ES" sz="2000" dirty="0">
                <a:solidFill>
                  <a:srgbClr val="374151"/>
                </a:solidFill>
              </a:rPr>
              <a:t>.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6E44D3F0-8AD6-4CBB-0083-D90B5FE9B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72" y="4749460"/>
            <a:ext cx="1125468" cy="1125468"/>
          </a:xfrm>
          <a:prstGeom prst="rect">
            <a:avLst/>
          </a:prstGeom>
        </p:spPr>
      </p:pic>
      <p:pic>
        <p:nvPicPr>
          <p:cNvPr id="8" name="Imagen 7" descr="Imagen que contiene dibujo, monitor, reloj&#10;&#10;Descripción generada automáticamente">
            <a:extLst>
              <a:ext uri="{FF2B5EF4-FFF2-40B4-BE49-F238E27FC236}">
                <a16:creationId xmlns:a16="http://schemas.microsoft.com/office/drawing/2014/main" id="{CBFED4E0-C5CF-2215-13B6-3064B2771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672" y="3526496"/>
            <a:ext cx="1125468" cy="1125468"/>
          </a:xfrm>
          <a:prstGeom prst="rect">
            <a:avLst/>
          </a:prstGeom>
        </p:spPr>
      </p:pic>
      <p:pic>
        <p:nvPicPr>
          <p:cNvPr id="10" name="Imagen 9" descr="Logotipo, Icono&#10;&#10;Descripción generada automáticamente">
            <a:extLst>
              <a:ext uri="{FF2B5EF4-FFF2-40B4-BE49-F238E27FC236}">
                <a16:creationId xmlns:a16="http://schemas.microsoft.com/office/drawing/2014/main" id="{7886794B-46E9-9C4B-311A-344C92194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672" y="2303532"/>
            <a:ext cx="1125468" cy="11254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39A197E-AA8B-B09A-3C5D-77FE4A45BEAE}"/>
              </a:ext>
            </a:extLst>
          </p:cNvPr>
          <p:cNvSpPr txBox="1"/>
          <p:nvPr/>
        </p:nvSpPr>
        <p:spPr>
          <a:xfrm>
            <a:off x="4484076" y="410312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6"/>
              </a:rPr>
              <a:t>https://skillshop.exceedlms.com/student/catalog/browse</a:t>
            </a:r>
            <a:endParaRPr lang="es-CL" dirty="0"/>
          </a:p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E99C6B-1C74-4773-623B-FA23E598D69D}"/>
              </a:ext>
            </a:extLst>
          </p:cNvPr>
          <p:cNvSpPr txBox="1"/>
          <p:nvPr/>
        </p:nvSpPr>
        <p:spPr>
          <a:xfrm>
            <a:off x="4484076" y="5000075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EE6C26"/>
                </a:solidFill>
              </a:rPr>
              <a:t>Nota: el contenido de esta academia es mejor en ingles ya que muchos términos al ser traducidos al español pierden coherencia y contexto.</a:t>
            </a:r>
            <a:endParaRPr lang="es-CL" dirty="0">
              <a:solidFill>
                <a:srgbClr val="EE6C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17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74151"/>
                </a:solidFill>
              </a:rPr>
              <a:t>Dónde podemos</a:t>
            </a:r>
          </a:p>
          <a:p>
            <a:r>
              <a:rPr lang="es-ES" sz="3600" b="1" dirty="0">
                <a:solidFill>
                  <a:srgbClr val="374151"/>
                </a:solidFill>
              </a:rPr>
              <a:t>aprender más?</a:t>
            </a:r>
            <a:endParaRPr lang="es-CL" sz="3600" b="1" dirty="0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6D9AB0-D63C-5400-B6C9-C940BD988305}"/>
              </a:ext>
            </a:extLst>
          </p:cNvPr>
          <p:cNvSpPr txBox="1"/>
          <p:nvPr/>
        </p:nvSpPr>
        <p:spPr>
          <a:xfrm>
            <a:off x="4149560" y="1737643"/>
            <a:ext cx="72493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rgbClr val="374151"/>
                </a:solidFill>
              </a:rPr>
              <a:t>BluePrint</a:t>
            </a:r>
            <a:r>
              <a:rPr lang="es-ES" sz="2000" b="1" dirty="0">
                <a:solidFill>
                  <a:srgbClr val="374151"/>
                </a:solidFill>
              </a:rPr>
              <a:t> de Facebook</a:t>
            </a:r>
          </a:p>
          <a:p>
            <a:endParaRPr lang="es-ES" sz="2000" dirty="0">
              <a:solidFill>
                <a:srgbClr val="374151"/>
              </a:solidFill>
            </a:endParaRPr>
          </a:p>
          <a:p>
            <a:r>
              <a:rPr lang="es-ES" sz="2000" dirty="0">
                <a:solidFill>
                  <a:srgbClr val="374151"/>
                </a:solidFill>
              </a:rPr>
              <a:t>Crear contenido, campañas, manejar tu tienda y ver nuevas funciones de </a:t>
            </a:r>
            <a:r>
              <a:rPr lang="es-ES" sz="2000" dirty="0" err="1">
                <a:solidFill>
                  <a:srgbClr val="374151"/>
                </a:solidFill>
              </a:rPr>
              <a:t>facebook</a:t>
            </a:r>
            <a:r>
              <a:rPr lang="es-ES" sz="2000" dirty="0">
                <a:solidFill>
                  <a:srgbClr val="374151"/>
                </a:solidFill>
              </a:rPr>
              <a:t> es posible en </a:t>
            </a:r>
            <a:r>
              <a:rPr lang="es-ES" sz="2000" dirty="0" err="1">
                <a:solidFill>
                  <a:srgbClr val="374151"/>
                </a:solidFill>
              </a:rPr>
              <a:t>BluePrint</a:t>
            </a:r>
            <a:r>
              <a:rPr lang="es-ES" sz="2000" dirty="0">
                <a:solidFill>
                  <a:srgbClr val="374151"/>
                </a:solidFill>
              </a:rPr>
              <a:t> de </a:t>
            </a:r>
            <a:r>
              <a:rPr lang="es-ES" sz="2000" dirty="0" err="1">
                <a:solidFill>
                  <a:srgbClr val="374151"/>
                </a:solidFill>
              </a:rPr>
              <a:t>facebook</a:t>
            </a:r>
            <a:r>
              <a:rPr lang="es-ES" sz="2000" dirty="0">
                <a:solidFill>
                  <a:srgbClr val="374151"/>
                </a:solidFill>
              </a:rPr>
              <a:t>. Es la academia en línea con cursos gratuitos para aprender y practicar con sus herramientas publicitarias. </a:t>
            </a:r>
            <a:r>
              <a:rPr lang="es-ES" sz="2000" dirty="0" err="1">
                <a:solidFill>
                  <a:srgbClr val="374151"/>
                </a:solidFill>
              </a:rPr>
              <a:t>Blueprint</a:t>
            </a:r>
            <a:r>
              <a:rPr lang="es-ES" sz="2000" dirty="0">
                <a:solidFill>
                  <a:srgbClr val="374151"/>
                </a:solidFill>
              </a:rPr>
              <a:t> está orientado a marcas y personas que no tienen experiencia manejando herramientas de marketing de Facebook.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6E44D3F0-8AD6-4CBB-0083-D90B5FE9B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72" y="4749460"/>
            <a:ext cx="1125468" cy="1125468"/>
          </a:xfrm>
          <a:prstGeom prst="rect">
            <a:avLst/>
          </a:prstGeom>
        </p:spPr>
      </p:pic>
      <p:pic>
        <p:nvPicPr>
          <p:cNvPr id="8" name="Imagen 7" descr="Imagen que contiene dibujo, monitor, reloj&#10;&#10;Descripción generada automáticamente">
            <a:extLst>
              <a:ext uri="{FF2B5EF4-FFF2-40B4-BE49-F238E27FC236}">
                <a16:creationId xmlns:a16="http://schemas.microsoft.com/office/drawing/2014/main" id="{CBFED4E0-C5CF-2215-13B6-3064B2771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672" y="3526496"/>
            <a:ext cx="1125468" cy="1125468"/>
          </a:xfrm>
          <a:prstGeom prst="rect">
            <a:avLst/>
          </a:prstGeom>
        </p:spPr>
      </p:pic>
      <p:pic>
        <p:nvPicPr>
          <p:cNvPr id="10" name="Imagen 9" descr="Logotipo, Icono&#10;&#10;Descripción generada automáticamente">
            <a:extLst>
              <a:ext uri="{FF2B5EF4-FFF2-40B4-BE49-F238E27FC236}">
                <a16:creationId xmlns:a16="http://schemas.microsoft.com/office/drawing/2014/main" id="{7886794B-46E9-9C4B-311A-344C92194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672" y="2303532"/>
            <a:ext cx="1125468" cy="11254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39A197E-AA8B-B09A-3C5D-77FE4A45BEAE}"/>
              </a:ext>
            </a:extLst>
          </p:cNvPr>
          <p:cNvSpPr txBox="1"/>
          <p:nvPr/>
        </p:nvSpPr>
        <p:spPr>
          <a:xfrm>
            <a:off x="4149560" y="4426294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6"/>
              </a:rPr>
              <a:t>https://www.facebook.com/business/learn</a:t>
            </a:r>
            <a:endParaRPr lang="es-CL" dirty="0"/>
          </a:p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E99C6B-1C74-4773-623B-FA23E598D69D}"/>
              </a:ext>
            </a:extLst>
          </p:cNvPr>
          <p:cNvSpPr txBox="1"/>
          <p:nvPr/>
        </p:nvSpPr>
        <p:spPr>
          <a:xfrm>
            <a:off x="4149560" y="520673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EE6C26"/>
                </a:solidFill>
              </a:rPr>
              <a:t>Nota: Algunas de las certificaciones de </a:t>
            </a:r>
            <a:r>
              <a:rPr lang="es-ES" dirty="0" err="1">
                <a:solidFill>
                  <a:srgbClr val="EE6C26"/>
                </a:solidFill>
              </a:rPr>
              <a:t>blueprint</a:t>
            </a:r>
            <a:r>
              <a:rPr lang="es-ES" dirty="0">
                <a:solidFill>
                  <a:srgbClr val="EE6C26"/>
                </a:solidFill>
              </a:rPr>
              <a:t>, requieren ser pagadas, aunque aprobarás el curso, no obtienes el certificado.</a:t>
            </a:r>
            <a:endParaRPr lang="es-CL" dirty="0">
              <a:solidFill>
                <a:srgbClr val="EE6C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1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837761" y="770193"/>
            <a:ext cx="9353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374151"/>
                </a:solidFill>
              </a:rPr>
              <a:t>Ejercicio práctico </a:t>
            </a:r>
          </a:p>
          <a:p>
            <a:r>
              <a:rPr lang="es-ES" sz="2400" dirty="0">
                <a:solidFill>
                  <a:srgbClr val="374151"/>
                </a:solidFill>
              </a:rPr>
              <a:t>Diseñemos y desarrollemos, en conjunto, una publicidad pensada para enviar por E-mail.</a:t>
            </a:r>
          </a:p>
        </p:txBody>
      </p:sp>
      <p:pic>
        <p:nvPicPr>
          <p:cNvPr id="3" name="Elementos multimedia en línea 2" title="COMO HACER UN FLYER EN POWER POINT CON  DISEÑO PROFESIONAL 2023👍">
            <a:hlinkClick r:id="" action="ppaction://media"/>
            <a:extLst>
              <a:ext uri="{FF2B5EF4-FFF2-40B4-BE49-F238E27FC236}">
                <a16:creationId xmlns:a16="http://schemas.microsoft.com/office/drawing/2014/main" id="{32790D90-1F00-B1FB-21B7-069575BF69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12688" y="2041864"/>
            <a:ext cx="8010370" cy="45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F7F79C6-77EE-6A28-5A0A-B910B42109DE}"/>
              </a:ext>
            </a:extLst>
          </p:cNvPr>
          <p:cNvSpPr txBox="1"/>
          <p:nvPr/>
        </p:nvSpPr>
        <p:spPr>
          <a:xfrm>
            <a:off x="2548616" y="2351782"/>
            <a:ext cx="709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Digitalización de la Micro y Pequeña Empresa de Talcahuano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860ACD-68AE-DF0F-2451-BB820CD10F0E}"/>
              </a:ext>
            </a:extLst>
          </p:cNvPr>
          <p:cNvSpPr txBox="1"/>
          <p:nvPr/>
        </p:nvSpPr>
        <p:spPr>
          <a:xfrm>
            <a:off x="301159" y="4524471"/>
            <a:ext cx="872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Docente: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Contacto: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12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775F1D-4596-F07C-9ACD-3BCB453130A3}"/>
              </a:ext>
            </a:extLst>
          </p:cNvPr>
          <p:cNvSpPr txBox="1"/>
          <p:nvPr/>
        </p:nvSpPr>
        <p:spPr>
          <a:xfrm>
            <a:off x="1735015" y="2905780"/>
            <a:ext cx="8721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374151"/>
                </a:solidFill>
                <a:latin typeface="Söhne"/>
              </a:rPr>
              <a:t>Módulo:</a:t>
            </a:r>
            <a:r>
              <a:rPr lang="es-ES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“ELABORACIÓN DE UNA CAMPAÑA DE MARKETING DIGITAL” </a:t>
            </a:r>
          </a:p>
        </p:txBody>
      </p:sp>
    </p:spTree>
    <p:extLst>
      <p:ext uri="{BB962C8B-B14F-4D97-AF65-F5344CB8AC3E}">
        <p14:creationId xmlns:p14="http://schemas.microsoft.com/office/powerpoint/2010/main" val="300258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DEF4FEB-EB3C-A587-EEB6-A9821F0E6416}"/>
              </a:ext>
            </a:extLst>
          </p:cNvPr>
          <p:cNvSpPr txBox="1"/>
          <p:nvPr/>
        </p:nvSpPr>
        <p:spPr>
          <a:xfrm>
            <a:off x="3177066" y="2006731"/>
            <a:ext cx="62066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Introducción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Investigación de Mercado y Audiencia Objetivo.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Estrategia de Contenido.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Análisis de Competencia.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Estableciendo Objetivos.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74151"/>
                </a:solidFill>
                <a:latin typeface="Söhne"/>
              </a:rPr>
              <a:t>Herramientas digitales.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Marketing de Contenido, como herramienta principal.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Google </a:t>
            </a:r>
            <a:r>
              <a:rPr lang="es-ES" sz="2000" dirty="0" err="1">
                <a:solidFill>
                  <a:srgbClr val="374151"/>
                </a:solidFill>
                <a:latin typeface="Söhne"/>
              </a:rPr>
              <a:t>Ads</a:t>
            </a:r>
            <a:r>
              <a:rPr lang="es-ES" sz="2000" dirty="0">
                <a:solidFill>
                  <a:srgbClr val="374151"/>
                </a:solidFill>
                <a:latin typeface="Söhne"/>
              </a:rPr>
              <a:t>, Facebook Business, </a:t>
            </a:r>
            <a:r>
              <a:rPr lang="es-ES" sz="2000" dirty="0" err="1">
                <a:solidFill>
                  <a:srgbClr val="374151"/>
                </a:solidFill>
                <a:latin typeface="Söhne"/>
              </a:rPr>
              <a:t>Whatsapp</a:t>
            </a:r>
            <a:r>
              <a:rPr lang="es-ES" sz="2000" dirty="0">
                <a:solidFill>
                  <a:srgbClr val="374151"/>
                </a:solidFill>
                <a:latin typeface="Söhne"/>
              </a:rPr>
              <a:t> Business, Canva.com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Complementos prácticos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C16FCC1-8CBC-0F33-6E84-A1EE7947193C}"/>
              </a:ext>
            </a:extLst>
          </p:cNvPr>
          <p:cNvSpPr/>
          <p:nvPr/>
        </p:nvSpPr>
        <p:spPr>
          <a:xfrm>
            <a:off x="3177066" y="1522564"/>
            <a:ext cx="6206630" cy="408373"/>
          </a:xfrm>
          <a:prstGeom prst="roundRect">
            <a:avLst/>
          </a:prstGeom>
          <a:solidFill>
            <a:srgbClr val="00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DF5348-0B11-6ACC-F66F-D2421BE136F1}"/>
              </a:ext>
            </a:extLst>
          </p:cNvPr>
          <p:cNvSpPr txBox="1"/>
          <p:nvPr/>
        </p:nvSpPr>
        <p:spPr>
          <a:xfrm>
            <a:off x="3177066" y="1465141"/>
            <a:ext cx="1874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bg1"/>
                </a:solidFill>
                <a:latin typeface="Söhne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08929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1254875" y="1587832"/>
            <a:ext cx="935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74151"/>
                </a:solidFill>
              </a:rPr>
              <a:t>Objetivos de esta clase</a:t>
            </a:r>
            <a:endParaRPr lang="es-CL" sz="4000" b="1" dirty="0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682A22-AC13-D120-15ED-6888AAA04886}"/>
              </a:ext>
            </a:extLst>
          </p:cNvPr>
          <p:cNvSpPr txBox="1"/>
          <p:nvPr/>
        </p:nvSpPr>
        <p:spPr>
          <a:xfrm>
            <a:off x="4128116" y="2644170"/>
            <a:ext cx="66404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Söhne"/>
              </a:rPr>
              <a:t>Conocer e identificar herramientas de Marketing digital.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Söhne"/>
              </a:rPr>
              <a:t>Diseñar y desarrollar una publicidad de E-mail marketing en formato PowerPoint.</a:t>
            </a:r>
          </a:p>
        </p:txBody>
      </p:sp>
    </p:spTree>
    <p:extLst>
      <p:ext uri="{BB962C8B-B14F-4D97-AF65-F5344CB8AC3E}">
        <p14:creationId xmlns:p14="http://schemas.microsoft.com/office/powerpoint/2010/main" val="77374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2781751" y="3105834"/>
            <a:ext cx="6628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374151"/>
                </a:solidFill>
                <a:latin typeface="Söhne"/>
              </a:rPr>
              <a:t>Herramientas digitales</a:t>
            </a:r>
          </a:p>
        </p:txBody>
      </p:sp>
    </p:spTree>
    <p:extLst>
      <p:ext uri="{BB962C8B-B14F-4D97-AF65-F5344CB8AC3E}">
        <p14:creationId xmlns:p14="http://schemas.microsoft.com/office/powerpoint/2010/main" val="223703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682A22-AC13-D120-15ED-6888AAA04886}"/>
              </a:ext>
            </a:extLst>
          </p:cNvPr>
          <p:cNvSpPr txBox="1"/>
          <p:nvPr/>
        </p:nvSpPr>
        <p:spPr>
          <a:xfrm>
            <a:off x="4284988" y="1757081"/>
            <a:ext cx="52803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74151"/>
                </a:solidFill>
              </a:rPr>
              <a:t>El Marketing Digital es un gran universo con muchas especialidades y muy cambiante en el tiempo. Es un tema que hay que tener en cuenta si uno quiere desarrollar habilidades en esta área, dado que hay que estar constantemente estudiando y revisando las actualizaciones del contenido.</a:t>
            </a:r>
          </a:p>
          <a:p>
            <a:endParaRPr lang="es-ES" dirty="0">
              <a:solidFill>
                <a:srgbClr val="374151"/>
              </a:solidFill>
            </a:endParaRPr>
          </a:p>
          <a:p>
            <a:r>
              <a:rPr lang="es-ES" dirty="0">
                <a:solidFill>
                  <a:srgbClr val="374151"/>
                </a:solidFill>
              </a:rPr>
              <a:t>Ya vimos los objetivos y hoy trabajaremos en algunas herramientas.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561029"/>
            <a:ext cx="5101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0" i="0" dirty="0">
                <a:solidFill>
                  <a:srgbClr val="374151"/>
                </a:solidFill>
                <a:effectLst/>
              </a:rPr>
              <a:t>Potencie su estrategia de </a:t>
            </a:r>
          </a:p>
          <a:p>
            <a:r>
              <a:rPr lang="es-ES" sz="2400" b="0" i="0" dirty="0">
                <a:solidFill>
                  <a:srgbClr val="374151"/>
                </a:solidFill>
                <a:effectLst/>
              </a:rPr>
              <a:t>marketing en línea</a:t>
            </a:r>
            <a:endParaRPr lang="es-CL" sz="4800" b="1" dirty="0">
              <a:solidFill>
                <a:srgbClr val="374151"/>
              </a:solidFill>
            </a:endParaRPr>
          </a:p>
        </p:txBody>
      </p:sp>
      <p:pic>
        <p:nvPicPr>
          <p:cNvPr id="6" name="Imagen 5" descr="Alumno con la mano a un lado de la barbilla">
            <a:extLst>
              <a:ext uri="{FF2B5EF4-FFF2-40B4-BE49-F238E27FC236}">
                <a16:creationId xmlns:a16="http://schemas.microsoft.com/office/drawing/2014/main" id="{8DAA4583-36DC-C736-7840-B30E4D616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85" y="1757081"/>
            <a:ext cx="1529651" cy="501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9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74151"/>
                </a:solidFill>
              </a:rPr>
              <a:t>Email</a:t>
            </a:r>
          </a:p>
          <a:p>
            <a:r>
              <a:rPr lang="es-ES" sz="3600" b="1" dirty="0">
                <a:solidFill>
                  <a:srgbClr val="374151"/>
                </a:solidFill>
              </a:rPr>
              <a:t>Marketing.</a:t>
            </a:r>
            <a:endParaRPr lang="es-CL" sz="4800" b="1" dirty="0">
              <a:solidFill>
                <a:srgbClr val="37415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0678B9-101D-D395-3FCE-339E9DB0DD17}"/>
              </a:ext>
            </a:extLst>
          </p:cNvPr>
          <p:cNvSpPr txBox="1"/>
          <p:nvPr/>
        </p:nvSpPr>
        <p:spPr>
          <a:xfrm>
            <a:off x="4158438" y="1737643"/>
            <a:ext cx="5970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74151"/>
                </a:solidFill>
              </a:rPr>
              <a:t>El email marketing es una estrategia que utiliza el correo electrónico para llegar a la audiencia, promocionar productos o servicios y mantener la comunicación con los clientes.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6D9AB0-D63C-5400-B6C9-C940BD988305}"/>
              </a:ext>
            </a:extLst>
          </p:cNvPr>
          <p:cNvSpPr txBox="1"/>
          <p:nvPr/>
        </p:nvSpPr>
        <p:spPr>
          <a:xfrm>
            <a:off x="4158438" y="2976213"/>
            <a:ext cx="59709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374151"/>
                </a:solidFill>
              </a:rPr>
              <a:t>Ventajas: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Comunicación directa.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Personalización de mensajes.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Automatización de campañas.</a:t>
            </a:r>
          </a:p>
          <a:p>
            <a:endParaRPr lang="es-ES" dirty="0">
              <a:solidFill>
                <a:srgbClr val="374151"/>
              </a:solidFill>
            </a:endParaRPr>
          </a:p>
          <a:p>
            <a:r>
              <a:rPr lang="es-ES" dirty="0">
                <a:solidFill>
                  <a:srgbClr val="374151"/>
                </a:solidFill>
              </a:rPr>
              <a:t>Ejemplos: Plataformas de email marketing como MailChimp, </a:t>
            </a:r>
            <a:r>
              <a:rPr lang="es-ES" dirty="0" err="1">
                <a:solidFill>
                  <a:srgbClr val="374151"/>
                </a:solidFill>
              </a:rPr>
              <a:t>Constant</a:t>
            </a:r>
            <a:r>
              <a:rPr lang="es-ES" dirty="0">
                <a:solidFill>
                  <a:srgbClr val="374151"/>
                </a:solidFill>
              </a:rPr>
              <a:t> </a:t>
            </a:r>
            <a:r>
              <a:rPr lang="es-ES" dirty="0" err="1">
                <a:solidFill>
                  <a:srgbClr val="374151"/>
                </a:solidFill>
              </a:rPr>
              <a:t>Contact</a:t>
            </a:r>
            <a:r>
              <a:rPr lang="es-ES" dirty="0">
                <a:solidFill>
                  <a:srgbClr val="374151"/>
                </a:solidFill>
              </a:rPr>
              <a:t>, y </a:t>
            </a:r>
            <a:r>
              <a:rPr lang="es-ES" dirty="0" err="1">
                <a:solidFill>
                  <a:srgbClr val="374151"/>
                </a:solidFill>
              </a:rPr>
              <a:t>SendinBlue</a:t>
            </a:r>
            <a:r>
              <a:rPr lang="es-ES" dirty="0">
                <a:solidFill>
                  <a:srgbClr val="374151"/>
                </a:solidFill>
              </a:rPr>
              <a:t>.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4F4D30DE-9514-4301-C083-C003F19E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651" y="5007538"/>
            <a:ext cx="3038135" cy="17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9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74151"/>
                </a:solidFill>
              </a:rPr>
              <a:t>Ejemplos de: Email</a:t>
            </a:r>
          </a:p>
          <a:p>
            <a:r>
              <a:rPr lang="es-ES" sz="3600" b="1" dirty="0">
                <a:solidFill>
                  <a:srgbClr val="374151"/>
                </a:solidFill>
              </a:rPr>
              <a:t>Marketing.</a:t>
            </a:r>
            <a:endParaRPr lang="es-CL" sz="4800" b="1" dirty="0">
              <a:solidFill>
                <a:srgbClr val="374151"/>
              </a:solidFill>
            </a:endParaRPr>
          </a:p>
        </p:txBody>
      </p:sp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CEA1427-5AEC-B905-C48C-17C92F4ED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777" y="360990"/>
            <a:ext cx="3975562" cy="61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74151"/>
                </a:solidFill>
              </a:rPr>
              <a:t>Ejemplos de: Email</a:t>
            </a:r>
          </a:p>
          <a:p>
            <a:r>
              <a:rPr lang="es-ES" sz="3600" b="1" dirty="0">
                <a:solidFill>
                  <a:srgbClr val="374151"/>
                </a:solidFill>
              </a:rPr>
              <a:t>Marketing.</a:t>
            </a:r>
            <a:endParaRPr lang="es-CL" sz="4800" b="1" dirty="0">
              <a:solidFill>
                <a:srgbClr val="374151"/>
              </a:solidFill>
            </a:endParaRPr>
          </a:p>
        </p:txBody>
      </p:sp>
      <p:pic>
        <p:nvPicPr>
          <p:cNvPr id="4" name="Imagen 3" descr="Avión volando en el cielo color azul con letras blancas&#10;&#10;Descripción generada automáticamente con confianza baja">
            <a:extLst>
              <a:ext uri="{FF2B5EF4-FFF2-40B4-BE49-F238E27FC236}">
                <a16:creationId xmlns:a16="http://schemas.microsoft.com/office/drawing/2014/main" id="{69ED5647-A8B7-934C-2000-141A48B1C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0" y="1649507"/>
            <a:ext cx="5329923" cy="42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3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3547</TotalTime>
  <Words>811</Words>
  <Application>Microsoft Office PowerPoint</Application>
  <PresentationFormat>Panorámica</PresentationFormat>
  <Paragraphs>103</Paragraphs>
  <Slides>19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Söhne</vt:lpstr>
      <vt:lpstr>Ubuntu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MARCOS LEIVA URRA</cp:lastModifiedBy>
  <cp:revision>124</cp:revision>
  <dcterms:created xsi:type="dcterms:W3CDTF">2022-09-01T16:31:15Z</dcterms:created>
  <dcterms:modified xsi:type="dcterms:W3CDTF">2023-10-11T15:01:51Z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2023-06-01T20:59:02Z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5d20c5c1-0c9f-4f9b-b6ba-da01d02ac76d</vt:lpwstr>
  </property>
  <property fmtid="{D5CDD505-2E9C-101B-9397-08002B2CF9AE}" pid="8" name="MSIP_Label_9f4e9a4a-eb20-4aad-9a64-8872817c1a6f_ContentBits">
    <vt:lpwstr>0</vt:lpwstr>
  </property>
</Properties>
</file>