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8"/>
  </p:notesMasterIdLst>
  <p:sldIdLst>
    <p:sldId id="316" r:id="rId3"/>
    <p:sldId id="261" r:id="rId4"/>
    <p:sldId id="262" r:id="rId5"/>
    <p:sldId id="331" r:id="rId6"/>
    <p:sldId id="319" r:id="rId7"/>
    <p:sldId id="337" r:id="rId8"/>
    <p:sldId id="340" r:id="rId9"/>
    <p:sldId id="341" r:id="rId10"/>
    <p:sldId id="342" r:id="rId11"/>
    <p:sldId id="339" r:id="rId12"/>
    <p:sldId id="343" r:id="rId13"/>
    <p:sldId id="345" r:id="rId14"/>
    <p:sldId id="346" r:id="rId15"/>
    <p:sldId id="344" r:id="rId16"/>
    <p:sldId id="329" r:id="rId17"/>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A2"/>
    <a:srgbClr val="EE6C26"/>
    <a:srgbClr val="374151"/>
    <a:srgbClr val="AF111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05" autoAdjust="0"/>
    <p:restoredTop sz="94714"/>
  </p:normalViewPr>
  <p:slideViewPr>
    <p:cSldViewPr snapToGrid="0" showGuides="1">
      <p:cViewPr varScale="1">
        <p:scale>
          <a:sx n="68" d="100"/>
          <a:sy n="68" d="100"/>
        </p:scale>
        <p:origin x="900"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2FB549-16F7-4C88-A229-048A0E76503F}" type="datetimeFigureOut">
              <a:rPr lang="es-CL" smtClean="0"/>
              <a:t>11-10-2023</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2A9418-BE23-47D4-828E-8CEE373ECFA8}" type="slidenum">
              <a:rPr lang="es-CL" smtClean="0"/>
              <a:t>‹Nº›</a:t>
            </a:fld>
            <a:endParaRPr lang="es-CL"/>
          </a:p>
        </p:txBody>
      </p:sp>
    </p:spTree>
    <p:extLst>
      <p:ext uri="{BB962C8B-B14F-4D97-AF65-F5344CB8AC3E}">
        <p14:creationId xmlns:p14="http://schemas.microsoft.com/office/powerpoint/2010/main" val="4148961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417AE7-1C01-29D1-CBE0-6948AA68FA0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9A1C5A69-045D-8A64-53B0-B1EEAB1C17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20973AC0-B4E8-8BFC-0BE6-E18E1B30AB4F}"/>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5" name="Marcador de pie de página 4">
            <a:extLst>
              <a:ext uri="{FF2B5EF4-FFF2-40B4-BE49-F238E27FC236}">
                <a16:creationId xmlns:a16="http://schemas.microsoft.com/office/drawing/2014/main" id="{0C4043C8-E868-DFBC-4E47-3A97F4C9404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973E86F-1D5B-7F19-9264-FF59A0FD4579}"/>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2890935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DAAD2-2628-3F49-68D2-89268B31936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DFF6B71-2277-80ED-C8B6-7768A9789B8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005F3A6-B0A5-E60E-A3FF-04F25B5B49DA}"/>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5" name="Marcador de pie de página 4">
            <a:extLst>
              <a:ext uri="{FF2B5EF4-FFF2-40B4-BE49-F238E27FC236}">
                <a16:creationId xmlns:a16="http://schemas.microsoft.com/office/drawing/2014/main" id="{C8F480FF-BB83-61FC-29A8-9C9D69E8826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04212DF-0583-7408-3FE5-4727999CB589}"/>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484052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070EA91-B75F-DA84-11DB-B836107FDBC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3CD2D49-6B7E-8420-3CCF-9BD2BF49D5C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91041AE-A87E-356A-045A-4699ED49F5C3}"/>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5" name="Marcador de pie de página 4">
            <a:extLst>
              <a:ext uri="{FF2B5EF4-FFF2-40B4-BE49-F238E27FC236}">
                <a16:creationId xmlns:a16="http://schemas.microsoft.com/office/drawing/2014/main" id="{92FFEB36-FD8B-A0EF-8AE4-47A3BCC66DA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00208EE-5755-DAA8-2E37-DED7A4A2945A}"/>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002199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417AE7-1C01-29D1-CBE0-6948AA68FA04}"/>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9A1C5A69-045D-8A64-53B0-B1EEAB1C176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20973AC0-B4E8-8BFC-0BE6-E18E1B30AB4F}"/>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5" name="Marcador de pie de página 4">
            <a:extLst>
              <a:ext uri="{FF2B5EF4-FFF2-40B4-BE49-F238E27FC236}">
                <a16:creationId xmlns:a16="http://schemas.microsoft.com/office/drawing/2014/main" id="{0C4043C8-E868-DFBC-4E47-3A97F4C9404A}"/>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973E86F-1D5B-7F19-9264-FF59A0FD4579}"/>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922121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29FA8-645B-C1FC-F7DE-39B32B78986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1F2266D-507F-434B-85B3-6FF6E04399B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59B705F-329C-113F-EF9C-5E470CD0DECE}"/>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5" name="Marcador de pie de página 4">
            <a:extLst>
              <a:ext uri="{FF2B5EF4-FFF2-40B4-BE49-F238E27FC236}">
                <a16:creationId xmlns:a16="http://schemas.microsoft.com/office/drawing/2014/main" id="{7862D655-4175-69C7-36D7-85AC39646E7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4F2BAB6-9ABB-841D-85FD-710A336689B1}"/>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622970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0E5FA9-F8F8-8DFE-C969-D1EEEE0FD29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8335ABD-2E86-C499-5A70-C979E57ADC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EDEE39A-17BE-9AEE-6F49-E2627E78FAA9}"/>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5" name="Marcador de pie de página 4">
            <a:extLst>
              <a:ext uri="{FF2B5EF4-FFF2-40B4-BE49-F238E27FC236}">
                <a16:creationId xmlns:a16="http://schemas.microsoft.com/office/drawing/2014/main" id="{32CEADF9-3D82-74F5-7D34-C00AA08FB34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1FFAA51-2CE0-6685-99E0-6DB9D799CC54}"/>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789635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58FE8E-DFB4-EC3A-2787-37267C568C2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30CEDA6-74F5-E400-4CB8-2AC2A4B5718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C0380221-B01D-DF89-CD52-8FFE83B29E8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6C200525-21EC-5E67-3488-B1BCA6D45E72}"/>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6" name="Marcador de pie de página 5">
            <a:extLst>
              <a:ext uri="{FF2B5EF4-FFF2-40B4-BE49-F238E27FC236}">
                <a16:creationId xmlns:a16="http://schemas.microsoft.com/office/drawing/2014/main" id="{9AF59ABC-661D-68A7-3F21-20F2D872CEC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2A7A15C-2E5D-4D01-D77C-7AF6DDCBAE1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965837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854D3C-56CD-F2EC-D624-B834FB4CB2F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D3620192-6865-FFC9-A64A-821263163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674BBAC-9B1C-7FF3-1164-D8E05FCF2F2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DF8ABF10-0B76-C7B6-F452-60497388FC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DF206B-F948-AB8D-0188-096B2BA3B4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EA694C52-3001-D061-07E6-BEE60BD593D6}"/>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8" name="Marcador de pie de página 7">
            <a:extLst>
              <a:ext uri="{FF2B5EF4-FFF2-40B4-BE49-F238E27FC236}">
                <a16:creationId xmlns:a16="http://schemas.microsoft.com/office/drawing/2014/main" id="{A1381180-FD2D-83F7-E295-2B99BC9D0DC9}"/>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B6194A88-ABF4-E58D-8A5A-31ED89F8658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614391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FC35D-D334-A6DE-D967-064A223DB0F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54DFFDE4-76C4-186B-87E7-B39DF0EBED71}"/>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4" name="Marcador de pie de página 3">
            <a:extLst>
              <a:ext uri="{FF2B5EF4-FFF2-40B4-BE49-F238E27FC236}">
                <a16:creationId xmlns:a16="http://schemas.microsoft.com/office/drawing/2014/main" id="{56B8C959-E88A-7B4C-E48B-028E0CD2D663}"/>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8974ABD5-987F-C573-58D0-90667807C8B3}"/>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91558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2B54F4-56FA-DC1F-2AED-0E0ACA55B488}"/>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3" name="Marcador de pie de página 2">
            <a:extLst>
              <a:ext uri="{FF2B5EF4-FFF2-40B4-BE49-F238E27FC236}">
                <a16:creationId xmlns:a16="http://schemas.microsoft.com/office/drawing/2014/main" id="{71EFC61F-9D1B-86A3-2444-1B5B0BEB3379}"/>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2F930379-10F9-03CC-5549-978938287174}"/>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5286406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A1F089-1EFE-3F3D-72FD-2AF9F1D2BA9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786B97A-5222-2200-3782-EB1D45BE78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AD018C33-0563-6BBC-215B-988D06EDB2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6B6F822-9520-F1B8-1FA8-918690C1AFB6}"/>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6" name="Marcador de pie de página 5">
            <a:extLst>
              <a:ext uri="{FF2B5EF4-FFF2-40B4-BE49-F238E27FC236}">
                <a16:creationId xmlns:a16="http://schemas.microsoft.com/office/drawing/2014/main" id="{DF0ADA80-91D3-A8A8-A849-D7B796CBA48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44C717F-BB5C-EFFE-AA5A-773086E668F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2902574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229FA8-645B-C1FC-F7DE-39B32B78986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1F2266D-507F-434B-85B3-6FF6E04399B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959B705F-329C-113F-EF9C-5E470CD0DECE}"/>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5" name="Marcador de pie de página 4">
            <a:extLst>
              <a:ext uri="{FF2B5EF4-FFF2-40B4-BE49-F238E27FC236}">
                <a16:creationId xmlns:a16="http://schemas.microsoft.com/office/drawing/2014/main" id="{7862D655-4175-69C7-36D7-85AC39646E7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E4F2BAB6-9ABB-841D-85FD-710A336689B1}"/>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2462461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F77CAE-4F7C-BFDE-1F65-D5109D7DC07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BF5AD70D-BBA8-F4E2-EC28-ED28C61C5B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C7D8F6B-B43F-6789-D782-3CECCCCA5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04FED25-AB30-880E-CAC3-1D75CF2C48F0}"/>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6" name="Marcador de pie de página 5">
            <a:extLst>
              <a:ext uri="{FF2B5EF4-FFF2-40B4-BE49-F238E27FC236}">
                <a16:creationId xmlns:a16="http://schemas.microsoft.com/office/drawing/2014/main" id="{4D5B67E5-B14B-280C-553B-F584C43A775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5BE6592-FE9F-F96C-5DB0-B52F575948AD}"/>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23430276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36DAAD2-2628-3F49-68D2-89268B319362}"/>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9DFF6B71-2277-80ED-C8B6-7768A9789B82}"/>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A005F3A6-B0A5-E60E-A3FF-04F25B5B49DA}"/>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5" name="Marcador de pie de página 4">
            <a:extLst>
              <a:ext uri="{FF2B5EF4-FFF2-40B4-BE49-F238E27FC236}">
                <a16:creationId xmlns:a16="http://schemas.microsoft.com/office/drawing/2014/main" id="{C8F480FF-BB83-61FC-29A8-9C9D69E8826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004212DF-0583-7408-3FE5-4727999CB589}"/>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9354686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3070EA91-B75F-DA84-11DB-B836107FDBC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63CD2D49-6B7E-8420-3CCF-9BD2BF49D5C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C91041AE-A87E-356A-045A-4699ED49F5C3}"/>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5" name="Marcador de pie de página 4">
            <a:extLst>
              <a:ext uri="{FF2B5EF4-FFF2-40B4-BE49-F238E27FC236}">
                <a16:creationId xmlns:a16="http://schemas.microsoft.com/office/drawing/2014/main" id="{92FFEB36-FD8B-A0EF-8AE4-47A3BCC66DA2}"/>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600208EE-5755-DAA8-2E37-DED7A4A2945A}"/>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981178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F0E5FA9-F8F8-8DFE-C969-D1EEEE0FD29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28335ABD-2E86-C499-5A70-C979E57ADC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FEDEE39A-17BE-9AEE-6F49-E2627E78FAA9}"/>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5" name="Marcador de pie de página 4">
            <a:extLst>
              <a:ext uri="{FF2B5EF4-FFF2-40B4-BE49-F238E27FC236}">
                <a16:creationId xmlns:a16="http://schemas.microsoft.com/office/drawing/2014/main" id="{32CEADF9-3D82-74F5-7D34-C00AA08FB349}"/>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41FFAA51-2CE0-6685-99E0-6DB9D799CC54}"/>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101569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E58FE8E-DFB4-EC3A-2787-37267C568C25}"/>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E30CEDA6-74F5-E400-4CB8-2AC2A4B57187}"/>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a:extLst>
              <a:ext uri="{FF2B5EF4-FFF2-40B4-BE49-F238E27FC236}">
                <a16:creationId xmlns:a16="http://schemas.microsoft.com/office/drawing/2014/main" id="{C0380221-B01D-DF89-CD52-8FFE83B29E8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a:extLst>
              <a:ext uri="{FF2B5EF4-FFF2-40B4-BE49-F238E27FC236}">
                <a16:creationId xmlns:a16="http://schemas.microsoft.com/office/drawing/2014/main" id="{6C200525-21EC-5E67-3488-B1BCA6D45E72}"/>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6" name="Marcador de pie de página 5">
            <a:extLst>
              <a:ext uri="{FF2B5EF4-FFF2-40B4-BE49-F238E27FC236}">
                <a16:creationId xmlns:a16="http://schemas.microsoft.com/office/drawing/2014/main" id="{9AF59ABC-661D-68A7-3F21-20F2D872CEC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2A7A15C-2E5D-4D01-D77C-7AF6DDCBAE1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1248167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854D3C-56CD-F2EC-D624-B834FB4CB2FC}"/>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D3620192-6865-FFC9-A64A-8212631638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4674BBAC-9B1C-7FF3-1164-D8E05FCF2F2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a:extLst>
              <a:ext uri="{FF2B5EF4-FFF2-40B4-BE49-F238E27FC236}">
                <a16:creationId xmlns:a16="http://schemas.microsoft.com/office/drawing/2014/main" id="{DF8ABF10-0B76-C7B6-F452-60497388FC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CDDF206B-F948-AB8D-0188-096B2BA3B40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a:extLst>
              <a:ext uri="{FF2B5EF4-FFF2-40B4-BE49-F238E27FC236}">
                <a16:creationId xmlns:a16="http://schemas.microsoft.com/office/drawing/2014/main" id="{EA694C52-3001-D061-07E6-BEE60BD593D6}"/>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8" name="Marcador de pie de página 7">
            <a:extLst>
              <a:ext uri="{FF2B5EF4-FFF2-40B4-BE49-F238E27FC236}">
                <a16:creationId xmlns:a16="http://schemas.microsoft.com/office/drawing/2014/main" id="{A1381180-FD2D-83F7-E295-2B99BC9D0DC9}"/>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B6194A88-ABF4-E58D-8A5A-31ED89F8658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50354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BFC35D-D334-A6DE-D967-064A223DB0FC}"/>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54DFFDE4-76C4-186B-87E7-B39DF0EBED71}"/>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4" name="Marcador de pie de página 3">
            <a:extLst>
              <a:ext uri="{FF2B5EF4-FFF2-40B4-BE49-F238E27FC236}">
                <a16:creationId xmlns:a16="http://schemas.microsoft.com/office/drawing/2014/main" id="{56B8C959-E88A-7B4C-E48B-028E0CD2D663}"/>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8974ABD5-987F-C573-58D0-90667807C8B3}"/>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472465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92B54F4-56FA-DC1F-2AED-0E0ACA55B488}"/>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3" name="Marcador de pie de página 2">
            <a:extLst>
              <a:ext uri="{FF2B5EF4-FFF2-40B4-BE49-F238E27FC236}">
                <a16:creationId xmlns:a16="http://schemas.microsoft.com/office/drawing/2014/main" id="{71EFC61F-9D1B-86A3-2444-1B5B0BEB3379}"/>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2F930379-10F9-03CC-5549-978938287174}"/>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2021461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A1F089-1EFE-3F3D-72FD-2AF9F1D2BA9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A786B97A-5222-2200-3782-EB1D45BE78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a:extLst>
              <a:ext uri="{FF2B5EF4-FFF2-40B4-BE49-F238E27FC236}">
                <a16:creationId xmlns:a16="http://schemas.microsoft.com/office/drawing/2014/main" id="{AD018C33-0563-6BBC-215B-988D06EDB2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6B6F822-9520-F1B8-1FA8-918690C1AFB6}"/>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6" name="Marcador de pie de página 5">
            <a:extLst>
              <a:ext uri="{FF2B5EF4-FFF2-40B4-BE49-F238E27FC236}">
                <a16:creationId xmlns:a16="http://schemas.microsoft.com/office/drawing/2014/main" id="{DF0ADA80-91D3-A8A8-A849-D7B796CBA488}"/>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944C717F-BB5C-EFFE-AA5A-773086E668FF}"/>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49330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F77CAE-4F7C-BFDE-1F65-D5109D7DC07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BF5AD70D-BBA8-F4E2-EC28-ED28C61C5B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4C7D8F6B-B43F-6789-D782-3CECCCCA5D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04FED25-AB30-880E-CAC3-1D75CF2C48F0}"/>
              </a:ext>
            </a:extLst>
          </p:cNvPr>
          <p:cNvSpPr>
            <a:spLocks noGrp="1"/>
          </p:cNvSpPr>
          <p:nvPr>
            <p:ph type="dt" sz="half" idx="10"/>
          </p:nvPr>
        </p:nvSpPr>
        <p:spPr/>
        <p:txBody>
          <a:bodyPr/>
          <a:lstStyle/>
          <a:p>
            <a:fld id="{149FC852-BD28-D649-8535-15E2BCD0059B}" type="datetimeFigureOut">
              <a:rPr lang="es-CL" smtClean="0"/>
              <a:t>11-10-2023</a:t>
            </a:fld>
            <a:endParaRPr lang="es-CL"/>
          </a:p>
        </p:txBody>
      </p:sp>
      <p:sp>
        <p:nvSpPr>
          <p:cNvPr id="6" name="Marcador de pie de página 5">
            <a:extLst>
              <a:ext uri="{FF2B5EF4-FFF2-40B4-BE49-F238E27FC236}">
                <a16:creationId xmlns:a16="http://schemas.microsoft.com/office/drawing/2014/main" id="{4D5B67E5-B14B-280C-553B-F584C43A7759}"/>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5BE6592-FE9F-F96C-5DB0-B52F575948AD}"/>
              </a:ext>
            </a:extLst>
          </p:cNvPr>
          <p:cNvSpPr>
            <a:spLocks noGrp="1"/>
          </p:cNvSpPr>
          <p:nvPr>
            <p:ph type="sldNum" sz="quarter" idx="12"/>
          </p:nvPr>
        </p:nvSpPr>
        <p:spPr/>
        <p:txBody>
          <a:bodyPr/>
          <a:lstStyle/>
          <a:p>
            <a:fld id="{294CC5D7-34EB-5D4D-B74B-332F11597AC6}" type="slidenum">
              <a:rPr lang="es-CL" smtClean="0"/>
              <a:t>‹Nº›</a:t>
            </a:fld>
            <a:endParaRPr lang="es-CL"/>
          </a:p>
        </p:txBody>
      </p:sp>
    </p:spTree>
    <p:extLst>
      <p:ext uri="{BB962C8B-B14F-4D97-AF65-F5344CB8AC3E}">
        <p14:creationId xmlns:p14="http://schemas.microsoft.com/office/powerpoint/2010/main" val="3061122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C985DE8-9CBB-417A-E847-F80316D4FA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251322B-92BC-972C-6735-513C13998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E984ED2-68D6-FB81-0376-6D38048201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FC852-BD28-D649-8535-15E2BCD0059B}" type="datetimeFigureOut">
              <a:rPr lang="es-CL" smtClean="0"/>
              <a:t>11-10-2023</a:t>
            </a:fld>
            <a:endParaRPr lang="es-CL"/>
          </a:p>
        </p:txBody>
      </p:sp>
      <p:sp>
        <p:nvSpPr>
          <p:cNvPr id="5" name="Marcador de pie de página 4">
            <a:extLst>
              <a:ext uri="{FF2B5EF4-FFF2-40B4-BE49-F238E27FC236}">
                <a16:creationId xmlns:a16="http://schemas.microsoft.com/office/drawing/2014/main" id="{80766946-1E5A-DDA8-07F4-ED85B3D0FB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14CE3075-A221-D453-D097-4175F38C41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CC5D7-34EB-5D4D-B74B-332F11597AC6}" type="slidenum">
              <a:rPr lang="es-CL" smtClean="0"/>
              <a:t>‹Nº›</a:t>
            </a:fld>
            <a:endParaRPr lang="es-CL"/>
          </a:p>
        </p:txBody>
      </p:sp>
    </p:spTree>
    <p:extLst>
      <p:ext uri="{BB962C8B-B14F-4D97-AF65-F5344CB8AC3E}">
        <p14:creationId xmlns:p14="http://schemas.microsoft.com/office/powerpoint/2010/main" val="3267686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C985DE8-9CBB-417A-E847-F80316D4FA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6251322B-92BC-972C-6735-513C139983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a:extLst>
              <a:ext uri="{FF2B5EF4-FFF2-40B4-BE49-F238E27FC236}">
                <a16:creationId xmlns:a16="http://schemas.microsoft.com/office/drawing/2014/main" id="{DE984ED2-68D6-FB81-0376-6D38048201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9FC852-BD28-D649-8535-15E2BCD0059B}" type="datetimeFigureOut">
              <a:rPr lang="es-CL" smtClean="0"/>
              <a:t>11-10-2023</a:t>
            </a:fld>
            <a:endParaRPr lang="es-CL"/>
          </a:p>
        </p:txBody>
      </p:sp>
      <p:sp>
        <p:nvSpPr>
          <p:cNvPr id="5" name="Marcador de pie de página 4">
            <a:extLst>
              <a:ext uri="{FF2B5EF4-FFF2-40B4-BE49-F238E27FC236}">
                <a16:creationId xmlns:a16="http://schemas.microsoft.com/office/drawing/2014/main" id="{80766946-1E5A-DDA8-07F4-ED85B3D0FB8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14CE3075-A221-D453-D097-4175F38C41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4CC5D7-34EB-5D4D-B74B-332F11597AC6}" type="slidenum">
              <a:rPr lang="es-CL" smtClean="0"/>
              <a:t>‹Nº›</a:t>
            </a:fld>
            <a:endParaRPr lang="es-CL"/>
          </a:p>
        </p:txBody>
      </p:sp>
    </p:spTree>
    <p:extLst>
      <p:ext uri="{BB962C8B-B14F-4D97-AF65-F5344CB8AC3E}">
        <p14:creationId xmlns:p14="http://schemas.microsoft.com/office/powerpoint/2010/main" val="36898832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video" Target="https://www.youtube.com/embed/2oL192kJ8xw?feature=oembed" TargetMode="External"/><Relationship Id="rId7" Type="http://schemas.openxmlformats.org/officeDocument/2006/relationships/image" Target="../media/image9.jpeg"/><Relationship Id="rId2" Type="http://schemas.openxmlformats.org/officeDocument/2006/relationships/video" Target="https://www.youtube.com/embed/hbIq4UsRf7I?feature=oembed" TargetMode="External"/><Relationship Id="rId1" Type="http://schemas.openxmlformats.org/officeDocument/2006/relationships/video" Target="https://www.youtube.com/embed/xtF-xmfAf2I?feature=oembed" TargetMode="Externa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3.sv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7.xml"/><Relationship Id="rId1" Type="http://schemas.openxmlformats.org/officeDocument/2006/relationships/video" Target="https://www.youtube.com/embed/xhONJVyb9FQ?feature=oembed"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pngall.com/digital-marketing-png/download/45523" TargetMode="External"/><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hyperlink" Target="https://creativecommons.org/licenses/by-nc/3.0/"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F7F79C6-77EE-6A28-5A0A-B910B42109DE}"/>
              </a:ext>
            </a:extLst>
          </p:cNvPr>
          <p:cNvSpPr txBox="1"/>
          <p:nvPr/>
        </p:nvSpPr>
        <p:spPr>
          <a:xfrm>
            <a:off x="2548616" y="2351782"/>
            <a:ext cx="709476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374151"/>
                </a:solidFill>
                <a:effectLst>
                  <a:outerShdw blurRad="38100" dist="38100" dir="2700000" algn="tl">
                    <a:srgbClr val="000000">
                      <a:alpha val="43137"/>
                    </a:srgbClr>
                  </a:outerShdw>
                </a:effectLst>
                <a:uLnTx/>
                <a:uFillTx/>
                <a:latin typeface="Ubuntu" panose="020B0504030602030204" pitchFamily="34" charset="0"/>
                <a:ea typeface="+mn-ea"/>
                <a:cs typeface="+mn-cs"/>
              </a:rPr>
              <a:t>Digitalización de la Micro y Pequeña Empresa de Talcahuano</a:t>
            </a:r>
            <a:endParaRPr kumimoji="0" lang="es-CL" sz="3200" b="1" i="0" u="none" strike="noStrike" kern="1200" cap="none" spc="0" normalizeH="0" baseline="0" noProof="0" dirty="0">
              <a:ln>
                <a:noFill/>
              </a:ln>
              <a:solidFill>
                <a:srgbClr val="374151"/>
              </a:solidFill>
              <a:effectLst>
                <a:outerShdw blurRad="38100" dist="38100" dir="2700000" algn="tl">
                  <a:srgbClr val="000000">
                    <a:alpha val="43137"/>
                  </a:srgbClr>
                </a:outerShdw>
              </a:effectLst>
              <a:uLnTx/>
              <a:uFillTx/>
              <a:latin typeface="Ubuntu" panose="020B0504030602030204" pitchFamily="34" charset="0"/>
              <a:ea typeface="+mn-ea"/>
              <a:cs typeface="+mn-cs"/>
            </a:endParaRPr>
          </a:p>
        </p:txBody>
      </p:sp>
      <p:sp>
        <p:nvSpPr>
          <p:cNvPr id="4" name="CuadroTexto 3">
            <a:extLst>
              <a:ext uri="{FF2B5EF4-FFF2-40B4-BE49-F238E27FC236}">
                <a16:creationId xmlns:a16="http://schemas.microsoft.com/office/drawing/2014/main" id="{BC860ACD-68AE-DF0F-2451-BB820CD10F0E}"/>
              </a:ext>
            </a:extLst>
          </p:cNvPr>
          <p:cNvSpPr txBox="1"/>
          <p:nvPr/>
        </p:nvSpPr>
        <p:spPr>
          <a:xfrm>
            <a:off x="301159" y="4524471"/>
            <a:ext cx="872197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374151"/>
                </a:solidFill>
                <a:effectLst/>
                <a:uLnTx/>
                <a:uFillTx/>
                <a:latin typeface="Söhne"/>
                <a:ea typeface="+mn-ea"/>
                <a:cs typeface="+mn-cs"/>
              </a:rPr>
              <a:t>Docente: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374151"/>
                </a:solidFill>
                <a:effectLst/>
                <a:uLnTx/>
                <a:uFillTx/>
                <a:latin typeface="Söhne"/>
                <a:ea typeface="+mn-ea"/>
                <a:cs typeface="+mn-cs"/>
              </a:rPr>
              <a:t>Contacto:</a:t>
            </a:r>
            <a:endParaRPr kumimoji="0" lang="es-CL" sz="1800" b="0" i="0" u="none" strike="noStrike" kern="1200" cap="none" spc="0" normalizeH="0" baseline="0" noProof="0" dirty="0">
              <a:ln>
                <a:noFill/>
              </a:ln>
              <a:solidFill>
                <a:srgbClr val="37415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44302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DC8C3E2-25FC-6E95-2C3B-701403FC2A2D}"/>
              </a:ext>
            </a:extLst>
          </p:cNvPr>
          <p:cNvSpPr txBox="1"/>
          <p:nvPr/>
        </p:nvSpPr>
        <p:spPr>
          <a:xfrm>
            <a:off x="580170" y="561029"/>
            <a:ext cx="5101539" cy="1015663"/>
          </a:xfrm>
          <a:prstGeom prst="rect">
            <a:avLst/>
          </a:prstGeom>
          <a:noFill/>
        </p:spPr>
        <p:txBody>
          <a:bodyPr wrap="square" rtlCol="0">
            <a:spAutoFit/>
          </a:bodyPr>
          <a:lstStyle/>
          <a:p>
            <a:r>
              <a:rPr lang="es-ES" sz="2400" b="0" i="0" dirty="0">
                <a:solidFill>
                  <a:srgbClr val="374151"/>
                </a:solidFill>
                <a:effectLst/>
              </a:rPr>
              <a:t>Veamos algunos</a:t>
            </a:r>
          </a:p>
          <a:p>
            <a:r>
              <a:rPr lang="es-ES" sz="3600" dirty="0">
                <a:solidFill>
                  <a:srgbClr val="374151"/>
                </a:solidFill>
              </a:rPr>
              <a:t>ejemplos.</a:t>
            </a:r>
            <a:endParaRPr lang="es-CL" sz="4800" b="1" dirty="0">
              <a:solidFill>
                <a:srgbClr val="374151"/>
              </a:solidFill>
            </a:endParaRPr>
          </a:p>
        </p:txBody>
      </p:sp>
      <p:pic>
        <p:nvPicPr>
          <p:cNvPr id="7" name="Elementos multimedia en línea 6" title="3 Transiciones para hacer Reels de producto (TUTORIAL)">
            <a:hlinkClick r:id="" action="ppaction://media"/>
            <a:extLst>
              <a:ext uri="{FF2B5EF4-FFF2-40B4-BE49-F238E27FC236}">
                <a16:creationId xmlns:a16="http://schemas.microsoft.com/office/drawing/2014/main" id="{306C4D4E-0F5B-9133-A6E4-BB3F0B6932DD}"/>
              </a:ext>
            </a:extLst>
          </p:cNvPr>
          <p:cNvPicPr>
            <a:picLocks noRot="1" noChangeAspect="1"/>
          </p:cNvPicPr>
          <p:nvPr>
            <a:videoFile r:link="rId1"/>
          </p:nvPr>
        </p:nvPicPr>
        <p:blipFill>
          <a:blip r:embed="rId5"/>
          <a:stretch>
            <a:fillRect/>
          </a:stretch>
        </p:blipFill>
        <p:spPr>
          <a:xfrm>
            <a:off x="4069603" y="1912035"/>
            <a:ext cx="2564279" cy="4538547"/>
          </a:xfrm>
          <a:prstGeom prst="rect">
            <a:avLst/>
          </a:prstGeom>
        </p:spPr>
      </p:pic>
      <p:pic>
        <p:nvPicPr>
          <p:cNvPr id="8" name="Elementos multimedia en línea 7" title="Un día de trabajo: Psicóloga Clínica 🧡">
            <a:hlinkClick r:id="" action="ppaction://media"/>
            <a:extLst>
              <a:ext uri="{FF2B5EF4-FFF2-40B4-BE49-F238E27FC236}">
                <a16:creationId xmlns:a16="http://schemas.microsoft.com/office/drawing/2014/main" id="{94D54BE3-7442-5C10-9C82-4F7B33480672}"/>
              </a:ext>
            </a:extLst>
          </p:cNvPr>
          <p:cNvPicPr>
            <a:picLocks noRot="1" noChangeAspect="1"/>
          </p:cNvPicPr>
          <p:nvPr>
            <a:videoFile r:link="rId2"/>
          </p:nvPr>
        </p:nvPicPr>
        <p:blipFill>
          <a:blip r:embed="rId6"/>
          <a:stretch>
            <a:fillRect/>
          </a:stretch>
        </p:blipFill>
        <p:spPr>
          <a:xfrm>
            <a:off x="6767979" y="1912035"/>
            <a:ext cx="2564279" cy="4538547"/>
          </a:xfrm>
          <a:prstGeom prst="rect">
            <a:avLst/>
          </a:prstGeom>
        </p:spPr>
      </p:pic>
      <p:pic>
        <p:nvPicPr>
          <p:cNvPr id="9" name="Elementos multimedia en línea 8" title="ESSENCIAL PALO SANTO DE NATURA #essencialpalosanto #perfumenatura #natura #fragrancelover #fragancia">
            <a:hlinkClick r:id="" action="ppaction://media"/>
            <a:extLst>
              <a:ext uri="{FF2B5EF4-FFF2-40B4-BE49-F238E27FC236}">
                <a16:creationId xmlns:a16="http://schemas.microsoft.com/office/drawing/2014/main" id="{31C581FE-0036-E262-28C3-A6230F5B552D}"/>
              </a:ext>
            </a:extLst>
          </p:cNvPr>
          <p:cNvPicPr>
            <a:picLocks noRot="1" noChangeAspect="1"/>
          </p:cNvPicPr>
          <p:nvPr>
            <a:videoFile r:link="rId3"/>
          </p:nvPr>
        </p:nvPicPr>
        <p:blipFill>
          <a:blip r:embed="rId7"/>
          <a:stretch>
            <a:fillRect/>
          </a:stretch>
        </p:blipFill>
        <p:spPr>
          <a:xfrm>
            <a:off x="9466355" y="1912035"/>
            <a:ext cx="2564279" cy="4538547"/>
          </a:xfrm>
          <a:prstGeom prst="rect">
            <a:avLst/>
          </a:prstGeom>
        </p:spPr>
      </p:pic>
    </p:spTree>
    <p:extLst>
      <p:ext uri="{BB962C8B-B14F-4D97-AF65-F5344CB8AC3E}">
        <p14:creationId xmlns:p14="http://schemas.microsoft.com/office/powerpoint/2010/main" val="25927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8"/>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fill="hold" display="0">
                  <p:stCondLst>
                    <p:cond delay="indefinite"/>
                  </p:stCondLst>
                </p:cTn>
                <p:tgtEl>
                  <p:spTgt spid="8"/>
                </p:tgtEl>
              </p:cMediaNode>
            </p:video>
            <p:seq concurrent="1" nextAc="seek">
              <p:cTn id="22" restart="whenNotActive" fill="hold" evtFilter="cancelBubble" nodeType="interactiveSeq">
                <p:stCondLst>
                  <p:cond evt="onClick" delay="0">
                    <p:tgtEl>
                      <p:spTgt spid="8"/>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8"/>
                                        </p:tgtEl>
                                      </p:cBhvr>
                                    </p:cmd>
                                  </p:childTnLst>
                                </p:cTn>
                              </p:par>
                            </p:childTnLst>
                          </p:cTn>
                        </p:par>
                      </p:childTnLst>
                    </p:cTn>
                  </p:par>
                </p:childTnLst>
              </p:cTn>
              <p:nextCondLst>
                <p:cond evt="onClick" delay="0">
                  <p:tgtEl>
                    <p:spTgt spid="8"/>
                  </p:tgtEl>
                </p:cond>
              </p:nextCondLst>
            </p:seq>
            <p:video>
              <p:cMediaNode vol="80000">
                <p:cTn id="27" fill="hold" display="0">
                  <p:stCondLst>
                    <p:cond delay="indefinite"/>
                  </p:stCondLst>
                </p:cTn>
                <p:tgtEl>
                  <p:spTgt spid="9"/>
                </p:tgtEl>
              </p:cMediaNode>
            </p:video>
            <p:seq concurrent="1" nextAc="seek">
              <p:cTn id="28" restart="whenNotActive" fill="hold" evtFilter="cancelBubble" nodeType="interactiveSeq">
                <p:stCondLst>
                  <p:cond evt="onClick" delay="0">
                    <p:tgtEl>
                      <p:spTgt spid="9"/>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837761" y="770193"/>
            <a:ext cx="9353549" cy="1015663"/>
          </a:xfrm>
          <a:prstGeom prst="rect">
            <a:avLst/>
          </a:prstGeom>
          <a:noFill/>
        </p:spPr>
        <p:txBody>
          <a:bodyPr wrap="square" rtlCol="0">
            <a:spAutoFit/>
          </a:bodyPr>
          <a:lstStyle/>
          <a:p>
            <a:r>
              <a:rPr lang="es-ES" sz="3600" b="1" dirty="0">
                <a:solidFill>
                  <a:srgbClr val="374151"/>
                </a:solidFill>
              </a:rPr>
              <a:t>Ejercicio práctico </a:t>
            </a:r>
          </a:p>
          <a:p>
            <a:r>
              <a:rPr lang="es-ES" sz="2400" dirty="0">
                <a:solidFill>
                  <a:srgbClr val="374151"/>
                </a:solidFill>
              </a:rPr>
              <a:t>Analicemos nuestros datos</a:t>
            </a:r>
            <a:r>
              <a:rPr lang="es-ES" sz="2400" dirty="0">
                <a:solidFill>
                  <a:srgbClr val="374151"/>
                </a:solidFill>
                <a:latin typeface="Söhne"/>
              </a:rPr>
              <a:t>.</a:t>
            </a:r>
            <a:endParaRPr lang="es-ES" sz="2400" dirty="0">
              <a:solidFill>
                <a:srgbClr val="374151"/>
              </a:solidFill>
            </a:endParaRPr>
          </a:p>
        </p:txBody>
      </p:sp>
      <p:sp>
        <p:nvSpPr>
          <p:cNvPr id="4" name="CuadroTexto 3">
            <a:extLst>
              <a:ext uri="{FF2B5EF4-FFF2-40B4-BE49-F238E27FC236}">
                <a16:creationId xmlns:a16="http://schemas.microsoft.com/office/drawing/2014/main" id="{21BBA839-36AE-9BDF-72CE-7ADFC1F2CA33}"/>
              </a:ext>
            </a:extLst>
          </p:cNvPr>
          <p:cNvSpPr txBox="1"/>
          <p:nvPr/>
        </p:nvSpPr>
        <p:spPr>
          <a:xfrm>
            <a:off x="4986288" y="1945636"/>
            <a:ext cx="6633626" cy="2585323"/>
          </a:xfrm>
          <a:prstGeom prst="rect">
            <a:avLst/>
          </a:prstGeom>
          <a:noFill/>
        </p:spPr>
        <p:txBody>
          <a:bodyPr wrap="square">
            <a:spAutoFit/>
          </a:bodyPr>
          <a:lstStyle/>
          <a:p>
            <a:r>
              <a:rPr lang="es-ES" b="1" dirty="0">
                <a:solidFill>
                  <a:srgbClr val="374151"/>
                </a:solidFill>
              </a:rPr>
              <a:t>Comencemos a trabajar sobre toda la información que tengamos de nuestros clientes, seguidores, comentaristas, etc. La idea es que podamos verificar si lo que “pensamos” es realmente la “realidad” que creemos sobre nuestra audiencia.</a:t>
            </a:r>
          </a:p>
          <a:p>
            <a:endParaRPr lang="es-ES" b="1" dirty="0">
              <a:solidFill>
                <a:srgbClr val="374151"/>
              </a:solidFill>
            </a:endParaRPr>
          </a:p>
          <a:p>
            <a:r>
              <a:rPr lang="es-ES" b="1" dirty="0">
                <a:solidFill>
                  <a:srgbClr val="374151"/>
                </a:solidFill>
              </a:rPr>
              <a:t>Existe herramientas para esto, sin embargo, es algo que podemos hacer nosotros mismos en esta clase. Revisemos cada una de nuestras redes sociales, anotemos el número de seguidores, visitas, comentarios, revisemos qué publicación tiene más interacción, etc.</a:t>
            </a:r>
          </a:p>
        </p:txBody>
      </p:sp>
      <p:pic>
        <p:nvPicPr>
          <p:cNvPr id="7" name="Gráfico 6" descr="Estadísticas contorno">
            <a:extLst>
              <a:ext uri="{FF2B5EF4-FFF2-40B4-BE49-F238E27FC236}">
                <a16:creationId xmlns:a16="http://schemas.microsoft.com/office/drawing/2014/main" id="{641E6F3E-B173-51C3-CF27-09A16C2E265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62136" y="4527440"/>
            <a:ext cx="2267243" cy="2267243"/>
          </a:xfrm>
          <a:prstGeom prst="rect">
            <a:avLst/>
          </a:prstGeom>
        </p:spPr>
      </p:pic>
      <p:pic>
        <p:nvPicPr>
          <p:cNvPr id="9" name="Gráfico 8" descr="Oferta y demanda contorno">
            <a:extLst>
              <a:ext uri="{FF2B5EF4-FFF2-40B4-BE49-F238E27FC236}">
                <a16:creationId xmlns:a16="http://schemas.microsoft.com/office/drawing/2014/main" id="{9D90FE9D-7FC3-36B7-9F0B-93D05037CD1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904494" y="4838919"/>
            <a:ext cx="1955764" cy="1955764"/>
          </a:xfrm>
          <a:prstGeom prst="rect">
            <a:avLst/>
          </a:prstGeom>
        </p:spPr>
      </p:pic>
    </p:spTree>
    <p:extLst>
      <p:ext uri="{BB962C8B-B14F-4D97-AF65-F5344CB8AC3E}">
        <p14:creationId xmlns:p14="http://schemas.microsoft.com/office/powerpoint/2010/main" val="663589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837761" y="770193"/>
            <a:ext cx="9353549" cy="1015663"/>
          </a:xfrm>
          <a:prstGeom prst="rect">
            <a:avLst/>
          </a:prstGeom>
          <a:noFill/>
        </p:spPr>
        <p:txBody>
          <a:bodyPr wrap="square" rtlCol="0">
            <a:spAutoFit/>
          </a:bodyPr>
          <a:lstStyle/>
          <a:p>
            <a:r>
              <a:rPr lang="es-ES" sz="3600" b="1" dirty="0">
                <a:solidFill>
                  <a:srgbClr val="374151"/>
                </a:solidFill>
              </a:rPr>
              <a:t>Ejercicio práctico </a:t>
            </a:r>
          </a:p>
          <a:p>
            <a:r>
              <a:rPr lang="es-ES" sz="2400" dirty="0">
                <a:solidFill>
                  <a:srgbClr val="374151"/>
                </a:solidFill>
              </a:rPr>
              <a:t>Analicemos nuestros datos</a:t>
            </a:r>
            <a:r>
              <a:rPr lang="es-ES" sz="2400" dirty="0">
                <a:solidFill>
                  <a:srgbClr val="374151"/>
                </a:solidFill>
                <a:latin typeface="Söhne"/>
              </a:rPr>
              <a:t>.</a:t>
            </a:r>
            <a:endParaRPr lang="es-ES" sz="2400" dirty="0">
              <a:solidFill>
                <a:srgbClr val="374151"/>
              </a:solidFill>
            </a:endParaRPr>
          </a:p>
        </p:txBody>
      </p:sp>
      <p:sp>
        <p:nvSpPr>
          <p:cNvPr id="4" name="CuadroTexto 3">
            <a:extLst>
              <a:ext uri="{FF2B5EF4-FFF2-40B4-BE49-F238E27FC236}">
                <a16:creationId xmlns:a16="http://schemas.microsoft.com/office/drawing/2014/main" id="{21BBA839-36AE-9BDF-72CE-7ADFC1F2CA33}"/>
              </a:ext>
            </a:extLst>
          </p:cNvPr>
          <p:cNvSpPr txBox="1"/>
          <p:nvPr/>
        </p:nvSpPr>
        <p:spPr>
          <a:xfrm>
            <a:off x="8843889" y="2305458"/>
            <a:ext cx="2954215" cy="3693319"/>
          </a:xfrm>
          <a:prstGeom prst="rect">
            <a:avLst/>
          </a:prstGeom>
          <a:noFill/>
        </p:spPr>
        <p:txBody>
          <a:bodyPr wrap="square">
            <a:spAutoFit/>
          </a:bodyPr>
          <a:lstStyle/>
          <a:p>
            <a:r>
              <a:rPr lang="es-ES" b="1" dirty="0">
                <a:solidFill>
                  <a:srgbClr val="374151"/>
                </a:solidFill>
              </a:rPr>
              <a:t>Las redes sociales te ofrecen datos valiosos sobre tus seguidores. Cada red social es diferente, pero la mayoría te da acceso a los datos demográficos de tus usuarios (como la edad y el sexo).</a:t>
            </a:r>
          </a:p>
          <a:p>
            <a:endParaRPr lang="es-ES" b="1" dirty="0">
              <a:solidFill>
                <a:srgbClr val="374151"/>
              </a:solidFill>
            </a:endParaRPr>
          </a:p>
          <a:p>
            <a:r>
              <a:rPr lang="es-ES" b="1" dirty="0">
                <a:solidFill>
                  <a:srgbClr val="374151"/>
                </a:solidFill>
              </a:rPr>
              <a:t>Por ejemplo; Instagram </a:t>
            </a:r>
            <a:r>
              <a:rPr lang="es-ES" b="1" dirty="0" err="1">
                <a:solidFill>
                  <a:srgbClr val="374151"/>
                </a:solidFill>
              </a:rPr>
              <a:t>Insights</a:t>
            </a:r>
            <a:r>
              <a:rPr lang="es-ES" b="1" dirty="0">
                <a:solidFill>
                  <a:srgbClr val="374151"/>
                </a:solidFill>
              </a:rPr>
              <a:t> (puedes acceder a esta función con una cuenta comercial de Instagram).</a:t>
            </a:r>
            <a:endParaRPr lang="es-ES" dirty="0">
              <a:solidFill>
                <a:srgbClr val="009EA2"/>
              </a:solidFill>
            </a:endParaRPr>
          </a:p>
          <a:p>
            <a:endParaRPr lang="es-ES" dirty="0">
              <a:solidFill>
                <a:srgbClr val="009EA2"/>
              </a:solidFill>
            </a:endParaRPr>
          </a:p>
        </p:txBody>
      </p:sp>
      <p:pic>
        <p:nvPicPr>
          <p:cNvPr id="6" name="Imagen 5">
            <a:extLst>
              <a:ext uri="{FF2B5EF4-FFF2-40B4-BE49-F238E27FC236}">
                <a16:creationId xmlns:a16="http://schemas.microsoft.com/office/drawing/2014/main" id="{ED9B2B80-2904-9670-F777-B5FC5C505391}"/>
              </a:ext>
            </a:extLst>
          </p:cNvPr>
          <p:cNvPicPr>
            <a:picLocks noChangeAspect="1"/>
          </p:cNvPicPr>
          <p:nvPr/>
        </p:nvPicPr>
        <p:blipFill rotWithShape="1">
          <a:blip r:embed="rId2"/>
          <a:srcRect l="13500" t="21998" r="18655" b="12802"/>
          <a:stretch/>
        </p:blipFill>
        <p:spPr>
          <a:xfrm>
            <a:off x="393896" y="1917502"/>
            <a:ext cx="8271803" cy="4469232"/>
          </a:xfrm>
          <a:prstGeom prst="rect">
            <a:avLst/>
          </a:prstGeom>
        </p:spPr>
      </p:pic>
    </p:spTree>
    <p:extLst>
      <p:ext uri="{BB962C8B-B14F-4D97-AF65-F5344CB8AC3E}">
        <p14:creationId xmlns:p14="http://schemas.microsoft.com/office/powerpoint/2010/main" val="4312375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431325" y="429064"/>
            <a:ext cx="4944061" cy="1015663"/>
          </a:xfrm>
          <a:prstGeom prst="rect">
            <a:avLst/>
          </a:prstGeom>
          <a:noFill/>
        </p:spPr>
        <p:txBody>
          <a:bodyPr wrap="square" rtlCol="0">
            <a:spAutoFit/>
          </a:bodyPr>
          <a:lstStyle/>
          <a:p>
            <a:r>
              <a:rPr lang="es-ES" sz="3600" b="1" dirty="0">
                <a:solidFill>
                  <a:srgbClr val="374151"/>
                </a:solidFill>
              </a:rPr>
              <a:t>Veamos el siguiente</a:t>
            </a:r>
          </a:p>
          <a:p>
            <a:r>
              <a:rPr lang="es-ES" sz="2400" b="1" dirty="0">
                <a:solidFill>
                  <a:srgbClr val="374151"/>
                </a:solidFill>
              </a:rPr>
              <a:t>Vídeo y opinemos</a:t>
            </a:r>
            <a:endParaRPr lang="es-ES" sz="2400" dirty="0">
              <a:solidFill>
                <a:srgbClr val="374151"/>
              </a:solidFill>
            </a:endParaRPr>
          </a:p>
        </p:txBody>
      </p:sp>
      <p:pic>
        <p:nvPicPr>
          <p:cNvPr id="3" name="Elementos multimedia en línea 2" title="La realidad de crear contenido en 2023 💸">
            <a:hlinkClick r:id="" action="ppaction://media"/>
            <a:extLst>
              <a:ext uri="{FF2B5EF4-FFF2-40B4-BE49-F238E27FC236}">
                <a16:creationId xmlns:a16="http://schemas.microsoft.com/office/drawing/2014/main" id="{E7ECFFCD-34F6-A8E0-AF55-B404AA57355A}"/>
              </a:ext>
            </a:extLst>
          </p:cNvPr>
          <p:cNvPicPr>
            <a:picLocks noRot="1" noChangeAspect="1"/>
          </p:cNvPicPr>
          <p:nvPr>
            <a:videoFile r:link="rId1"/>
          </p:nvPr>
        </p:nvPicPr>
        <p:blipFill>
          <a:blip r:embed="rId3"/>
          <a:stretch>
            <a:fillRect/>
          </a:stretch>
        </p:blipFill>
        <p:spPr>
          <a:xfrm>
            <a:off x="3570894" y="1801710"/>
            <a:ext cx="8189781" cy="4627226"/>
          </a:xfrm>
          <a:prstGeom prst="rect">
            <a:avLst/>
          </a:prstGeom>
        </p:spPr>
      </p:pic>
    </p:spTree>
    <p:extLst>
      <p:ext uri="{BB962C8B-B14F-4D97-AF65-F5344CB8AC3E}">
        <p14:creationId xmlns:p14="http://schemas.microsoft.com/office/powerpoint/2010/main" val="77209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837761" y="770193"/>
            <a:ext cx="9353549" cy="1015663"/>
          </a:xfrm>
          <a:prstGeom prst="rect">
            <a:avLst/>
          </a:prstGeom>
          <a:noFill/>
        </p:spPr>
        <p:txBody>
          <a:bodyPr wrap="square" rtlCol="0">
            <a:spAutoFit/>
          </a:bodyPr>
          <a:lstStyle/>
          <a:p>
            <a:r>
              <a:rPr lang="es-ES" sz="3600" b="1" dirty="0">
                <a:solidFill>
                  <a:srgbClr val="374151"/>
                </a:solidFill>
              </a:rPr>
              <a:t>Ejercicio práctico </a:t>
            </a:r>
          </a:p>
          <a:p>
            <a:r>
              <a:rPr lang="es-ES" sz="2400" dirty="0">
                <a:solidFill>
                  <a:srgbClr val="374151"/>
                </a:solidFill>
              </a:rPr>
              <a:t>Diseñemos y desarrollemos </a:t>
            </a:r>
            <a:r>
              <a:rPr lang="es-ES" sz="2400" dirty="0">
                <a:solidFill>
                  <a:srgbClr val="374151"/>
                </a:solidFill>
                <a:latin typeface="Söhne"/>
              </a:rPr>
              <a:t>2 vídeos para redes sociales.</a:t>
            </a:r>
            <a:endParaRPr lang="es-ES" sz="2400" dirty="0">
              <a:solidFill>
                <a:srgbClr val="374151"/>
              </a:solidFill>
            </a:endParaRPr>
          </a:p>
        </p:txBody>
      </p:sp>
      <p:pic>
        <p:nvPicPr>
          <p:cNvPr id="5" name="Imagen 4" descr="Trabajador de servicio al cliente confundido">
            <a:extLst>
              <a:ext uri="{FF2B5EF4-FFF2-40B4-BE49-F238E27FC236}">
                <a16:creationId xmlns:a16="http://schemas.microsoft.com/office/drawing/2014/main" id="{6365050F-B0E4-33D8-8ABD-32936CF5B24D}"/>
              </a:ext>
            </a:extLst>
          </p:cNvPr>
          <p:cNvPicPr>
            <a:picLocks noChangeAspect="1"/>
          </p:cNvPicPr>
          <p:nvPr/>
        </p:nvPicPr>
        <p:blipFill>
          <a:blip r:embed="rId2"/>
          <a:stretch>
            <a:fillRect/>
          </a:stretch>
        </p:blipFill>
        <p:spPr>
          <a:xfrm>
            <a:off x="837761" y="2071270"/>
            <a:ext cx="3951763" cy="4347882"/>
          </a:xfrm>
          <a:prstGeom prst="rect">
            <a:avLst/>
          </a:prstGeom>
        </p:spPr>
      </p:pic>
      <p:sp>
        <p:nvSpPr>
          <p:cNvPr id="3" name="CuadroTexto 2">
            <a:extLst>
              <a:ext uri="{FF2B5EF4-FFF2-40B4-BE49-F238E27FC236}">
                <a16:creationId xmlns:a16="http://schemas.microsoft.com/office/drawing/2014/main" id="{6D125CAF-DE98-2C1B-5348-500FC76861EF}"/>
              </a:ext>
            </a:extLst>
          </p:cNvPr>
          <p:cNvSpPr txBox="1"/>
          <p:nvPr/>
        </p:nvSpPr>
        <p:spPr>
          <a:xfrm>
            <a:off x="4986288" y="2426377"/>
            <a:ext cx="5871102" cy="3416320"/>
          </a:xfrm>
          <a:prstGeom prst="rect">
            <a:avLst/>
          </a:prstGeom>
          <a:noFill/>
        </p:spPr>
        <p:txBody>
          <a:bodyPr wrap="square">
            <a:spAutoFit/>
          </a:bodyPr>
          <a:lstStyle/>
          <a:p>
            <a:r>
              <a:rPr lang="es-ES" b="1" dirty="0">
                <a:solidFill>
                  <a:srgbClr val="374151"/>
                </a:solidFill>
              </a:rPr>
              <a:t>La idea es preparar 2 vídeos en los cuales cada uno de nosotros presente, explique y potencie uno de nuestros productos o servicios.</a:t>
            </a:r>
          </a:p>
          <a:p>
            <a:endParaRPr lang="es-ES" dirty="0">
              <a:solidFill>
                <a:srgbClr val="374151"/>
              </a:solidFill>
            </a:endParaRPr>
          </a:p>
          <a:p>
            <a:pPr marL="342900" indent="-342900">
              <a:buFont typeface="+mj-lt"/>
              <a:buAutoNum type="arabicPeriod"/>
            </a:pPr>
            <a:r>
              <a:rPr lang="es-ES" dirty="0">
                <a:solidFill>
                  <a:srgbClr val="009EA2"/>
                </a:solidFill>
              </a:rPr>
              <a:t>Pensemos en un producto o servicio.</a:t>
            </a:r>
          </a:p>
          <a:p>
            <a:pPr marL="342900" indent="-342900">
              <a:buFont typeface="+mj-lt"/>
              <a:buAutoNum type="arabicPeriod"/>
            </a:pPr>
            <a:r>
              <a:rPr lang="es-ES" dirty="0">
                <a:solidFill>
                  <a:srgbClr val="009EA2"/>
                </a:solidFill>
              </a:rPr>
              <a:t>Escribamos todas las cualidades que existen del mismo.</a:t>
            </a:r>
          </a:p>
          <a:p>
            <a:pPr marL="342900" indent="-342900">
              <a:buFont typeface="+mj-lt"/>
              <a:buAutoNum type="arabicPeriod"/>
            </a:pPr>
            <a:r>
              <a:rPr lang="es-ES" dirty="0">
                <a:solidFill>
                  <a:srgbClr val="009EA2"/>
                </a:solidFill>
              </a:rPr>
              <a:t>Reflexionemos sobre las ventajas del producto o servicio.</a:t>
            </a:r>
          </a:p>
          <a:p>
            <a:pPr marL="342900" indent="-342900">
              <a:buFont typeface="+mj-lt"/>
              <a:buAutoNum type="arabicPeriod"/>
            </a:pPr>
            <a:r>
              <a:rPr lang="es-ES" dirty="0">
                <a:solidFill>
                  <a:srgbClr val="009EA2"/>
                </a:solidFill>
              </a:rPr>
              <a:t>Pensemos en los elementos diferenciadores de nuestro producto/servicio.</a:t>
            </a:r>
          </a:p>
          <a:p>
            <a:pPr marL="342900" indent="-342900">
              <a:buFont typeface="+mj-lt"/>
              <a:buAutoNum type="arabicPeriod"/>
            </a:pPr>
            <a:r>
              <a:rPr lang="es-ES" dirty="0">
                <a:solidFill>
                  <a:srgbClr val="009EA2"/>
                </a:solidFill>
              </a:rPr>
              <a:t>Preparemos un diálogo, pensando en todo lo que podemos desarrollar sobre nuestro producto o servicio.</a:t>
            </a:r>
          </a:p>
          <a:p>
            <a:pPr marL="342900" indent="-342900">
              <a:buFont typeface="+mj-lt"/>
              <a:buAutoNum type="arabicPeriod"/>
            </a:pPr>
            <a:r>
              <a:rPr lang="es-ES" dirty="0">
                <a:solidFill>
                  <a:srgbClr val="009EA2"/>
                </a:solidFill>
              </a:rPr>
              <a:t>Grabemos con el celular las veces que sea necesario.</a:t>
            </a:r>
          </a:p>
        </p:txBody>
      </p:sp>
    </p:spTree>
    <p:extLst>
      <p:ext uri="{BB962C8B-B14F-4D97-AF65-F5344CB8AC3E}">
        <p14:creationId xmlns:p14="http://schemas.microsoft.com/office/powerpoint/2010/main" val="39664356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FF7F79C6-77EE-6A28-5A0A-B910B42109DE}"/>
              </a:ext>
            </a:extLst>
          </p:cNvPr>
          <p:cNvSpPr txBox="1"/>
          <p:nvPr/>
        </p:nvSpPr>
        <p:spPr>
          <a:xfrm>
            <a:off x="2548616" y="2351782"/>
            <a:ext cx="7094768"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a:noFill/>
                </a:ln>
                <a:solidFill>
                  <a:srgbClr val="374151"/>
                </a:solidFill>
                <a:effectLst>
                  <a:outerShdw blurRad="38100" dist="38100" dir="2700000" algn="tl">
                    <a:srgbClr val="000000">
                      <a:alpha val="43137"/>
                    </a:srgbClr>
                  </a:outerShdw>
                </a:effectLst>
                <a:uLnTx/>
                <a:uFillTx/>
                <a:latin typeface="Ubuntu" panose="020B0504030602030204" pitchFamily="34" charset="0"/>
                <a:ea typeface="+mn-ea"/>
                <a:cs typeface="+mn-cs"/>
              </a:rPr>
              <a:t>Digitalización de la Micro y Pequeña Empresa de Talcahuano</a:t>
            </a:r>
            <a:endParaRPr kumimoji="0" lang="es-CL" sz="3200" b="1" i="0" u="none" strike="noStrike" kern="1200" cap="none" spc="0" normalizeH="0" baseline="0" noProof="0" dirty="0">
              <a:ln>
                <a:noFill/>
              </a:ln>
              <a:solidFill>
                <a:srgbClr val="374151"/>
              </a:solidFill>
              <a:effectLst>
                <a:outerShdw blurRad="38100" dist="38100" dir="2700000" algn="tl">
                  <a:srgbClr val="000000">
                    <a:alpha val="43137"/>
                  </a:srgbClr>
                </a:outerShdw>
              </a:effectLst>
              <a:uLnTx/>
              <a:uFillTx/>
              <a:latin typeface="Ubuntu" panose="020B0504030602030204" pitchFamily="34" charset="0"/>
              <a:ea typeface="+mn-ea"/>
              <a:cs typeface="+mn-cs"/>
            </a:endParaRPr>
          </a:p>
        </p:txBody>
      </p:sp>
      <p:sp>
        <p:nvSpPr>
          <p:cNvPr id="4" name="CuadroTexto 3">
            <a:extLst>
              <a:ext uri="{FF2B5EF4-FFF2-40B4-BE49-F238E27FC236}">
                <a16:creationId xmlns:a16="http://schemas.microsoft.com/office/drawing/2014/main" id="{BC860ACD-68AE-DF0F-2451-BB820CD10F0E}"/>
              </a:ext>
            </a:extLst>
          </p:cNvPr>
          <p:cNvSpPr txBox="1"/>
          <p:nvPr/>
        </p:nvSpPr>
        <p:spPr>
          <a:xfrm>
            <a:off x="301159" y="4524471"/>
            <a:ext cx="872197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374151"/>
                </a:solidFill>
                <a:effectLst/>
                <a:uLnTx/>
                <a:uFillTx/>
                <a:latin typeface="Söhne"/>
                <a:ea typeface="+mn-ea"/>
                <a:cs typeface="+mn-cs"/>
              </a:rPr>
              <a:t>Docente: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0" i="0" u="none" strike="noStrike" kern="1200" cap="none" spc="0" normalizeH="0" baseline="0" noProof="0" dirty="0">
                <a:ln>
                  <a:noFill/>
                </a:ln>
                <a:solidFill>
                  <a:srgbClr val="374151"/>
                </a:solidFill>
                <a:effectLst/>
                <a:uLnTx/>
                <a:uFillTx/>
                <a:latin typeface="Söhne"/>
                <a:ea typeface="+mn-ea"/>
                <a:cs typeface="+mn-cs"/>
              </a:rPr>
              <a:t>Contacto:</a:t>
            </a:r>
            <a:endParaRPr kumimoji="0" lang="es-CL" sz="1800" b="0" i="0" u="none" strike="noStrike" kern="1200" cap="none" spc="0" normalizeH="0" baseline="0" noProof="0" dirty="0">
              <a:ln>
                <a:noFill/>
              </a:ln>
              <a:solidFill>
                <a:srgbClr val="37415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8120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4A775F1D-4596-F07C-9ACD-3BCB453130A3}"/>
              </a:ext>
            </a:extLst>
          </p:cNvPr>
          <p:cNvSpPr txBox="1"/>
          <p:nvPr/>
        </p:nvSpPr>
        <p:spPr>
          <a:xfrm>
            <a:off x="1735015" y="2905780"/>
            <a:ext cx="8721970" cy="523220"/>
          </a:xfrm>
          <a:prstGeom prst="rect">
            <a:avLst/>
          </a:prstGeom>
          <a:noFill/>
        </p:spPr>
        <p:txBody>
          <a:bodyPr wrap="square">
            <a:spAutoFit/>
          </a:bodyPr>
          <a:lstStyle/>
          <a:p>
            <a:pPr algn="ctr"/>
            <a:r>
              <a:rPr lang="es-ES" sz="2800" b="1" dirty="0">
                <a:solidFill>
                  <a:srgbClr val="374151"/>
                </a:solidFill>
                <a:latin typeface="Söhne"/>
              </a:rPr>
              <a:t>Módulo:</a:t>
            </a:r>
            <a:r>
              <a:rPr lang="es-ES" sz="2800" dirty="0">
                <a:solidFill>
                  <a:srgbClr val="374151"/>
                </a:solidFill>
                <a:latin typeface="Söhne"/>
              </a:rPr>
              <a:t> </a:t>
            </a:r>
            <a:r>
              <a:rPr lang="es-ES" dirty="0">
                <a:solidFill>
                  <a:srgbClr val="374151"/>
                </a:solidFill>
                <a:latin typeface="Söhne"/>
              </a:rPr>
              <a:t>“ELABORACIÓN DE UNA CAMPAÑA DE MARKETING DIGITAL” </a:t>
            </a:r>
          </a:p>
        </p:txBody>
      </p:sp>
    </p:spTree>
    <p:extLst>
      <p:ext uri="{BB962C8B-B14F-4D97-AF65-F5344CB8AC3E}">
        <p14:creationId xmlns:p14="http://schemas.microsoft.com/office/powerpoint/2010/main" val="3002583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E8E908F-407E-504A-F8BE-A6E6CC183C41}"/>
              </a:ext>
            </a:extLst>
          </p:cNvPr>
          <p:cNvSpPr txBox="1"/>
          <p:nvPr/>
        </p:nvSpPr>
        <p:spPr>
          <a:xfrm>
            <a:off x="3177066" y="2006731"/>
            <a:ext cx="6206630" cy="3170099"/>
          </a:xfrm>
          <a:prstGeom prst="rect">
            <a:avLst/>
          </a:prstGeom>
          <a:noFill/>
        </p:spPr>
        <p:txBody>
          <a:bodyPr wrap="square">
            <a:spAutoFit/>
          </a:bodyPr>
          <a:lstStyle/>
          <a:p>
            <a:pPr marL="285750" indent="-285750" algn="just">
              <a:buFont typeface="Arial" panose="020B0604020202020204" pitchFamily="34" charset="0"/>
              <a:buChar char="•"/>
            </a:pPr>
            <a:r>
              <a:rPr lang="es-ES" sz="2000" dirty="0">
                <a:solidFill>
                  <a:srgbClr val="374151"/>
                </a:solidFill>
                <a:latin typeface="Söhne"/>
              </a:rPr>
              <a:t>Introducción</a:t>
            </a:r>
          </a:p>
          <a:p>
            <a:pPr marL="285750" indent="-285750" algn="just">
              <a:buFont typeface="Arial" panose="020B0604020202020204" pitchFamily="34" charset="0"/>
              <a:buChar char="•"/>
            </a:pPr>
            <a:r>
              <a:rPr lang="es-ES" sz="2000" dirty="0">
                <a:solidFill>
                  <a:srgbClr val="374151"/>
                </a:solidFill>
                <a:latin typeface="Söhne"/>
              </a:rPr>
              <a:t>Investigación de Mercado y Audiencia Objetivo.</a:t>
            </a:r>
          </a:p>
          <a:p>
            <a:pPr marL="285750" indent="-285750" algn="just">
              <a:buFont typeface="Arial" panose="020B0604020202020204" pitchFamily="34" charset="0"/>
              <a:buChar char="•"/>
            </a:pPr>
            <a:r>
              <a:rPr lang="es-ES" sz="2000" dirty="0">
                <a:solidFill>
                  <a:srgbClr val="374151"/>
                </a:solidFill>
                <a:latin typeface="Söhne"/>
              </a:rPr>
              <a:t>Estrategia de Contenido.</a:t>
            </a:r>
          </a:p>
          <a:p>
            <a:pPr marL="285750" indent="-285750" algn="just">
              <a:buFont typeface="Arial" panose="020B0604020202020204" pitchFamily="34" charset="0"/>
              <a:buChar char="•"/>
            </a:pPr>
            <a:r>
              <a:rPr lang="es-ES" sz="2000" dirty="0">
                <a:solidFill>
                  <a:srgbClr val="374151"/>
                </a:solidFill>
                <a:latin typeface="Söhne"/>
              </a:rPr>
              <a:t>Análisis de Competencia.</a:t>
            </a:r>
          </a:p>
          <a:p>
            <a:pPr marL="285750" indent="-285750" algn="just">
              <a:buFont typeface="Arial" panose="020B0604020202020204" pitchFamily="34" charset="0"/>
              <a:buChar char="•"/>
            </a:pPr>
            <a:r>
              <a:rPr lang="es-ES" sz="2000" dirty="0">
                <a:solidFill>
                  <a:srgbClr val="374151"/>
                </a:solidFill>
                <a:latin typeface="Söhne"/>
              </a:rPr>
              <a:t>Estableciendo Objetivos.</a:t>
            </a:r>
          </a:p>
          <a:p>
            <a:pPr marL="285750" indent="-285750" algn="just">
              <a:buFont typeface="Arial" panose="020B0604020202020204" pitchFamily="34" charset="0"/>
              <a:buChar char="•"/>
            </a:pPr>
            <a:r>
              <a:rPr lang="es-ES" sz="2000" dirty="0">
                <a:solidFill>
                  <a:srgbClr val="374151"/>
                </a:solidFill>
                <a:latin typeface="Söhne"/>
              </a:rPr>
              <a:t>Herramientas digitales.</a:t>
            </a:r>
          </a:p>
          <a:p>
            <a:pPr marL="285750" indent="-285750" algn="just">
              <a:buFont typeface="Arial" panose="020B0604020202020204" pitchFamily="34" charset="0"/>
              <a:buChar char="•"/>
            </a:pPr>
            <a:r>
              <a:rPr lang="es-ES" sz="2000" b="1" dirty="0">
                <a:solidFill>
                  <a:srgbClr val="374151"/>
                </a:solidFill>
                <a:latin typeface="Söhne"/>
              </a:rPr>
              <a:t>Marketing de Contenido, como herramienta principal.</a:t>
            </a:r>
          </a:p>
          <a:p>
            <a:pPr marL="285750" indent="-285750" algn="just">
              <a:buFont typeface="Arial" panose="020B0604020202020204" pitchFamily="34" charset="0"/>
              <a:buChar char="•"/>
            </a:pPr>
            <a:r>
              <a:rPr lang="es-ES" sz="2000" dirty="0">
                <a:solidFill>
                  <a:srgbClr val="374151"/>
                </a:solidFill>
                <a:latin typeface="Söhne"/>
              </a:rPr>
              <a:t>Google </a:t>
            </a:r>
            <a:r>
              <a:rPr lang="es-ES" sz="2000" dirty="0" err="1">
                <a:solidFill>
                  <a:srgbClr val="374151"/>
                </a:solidFill>
                <a:latin typeface="Söhne"/>
              </a:rPr>
              <a:t>Ads</a:t>
            </a:r>
            <a:r>
              <a:rPr lang="es-ES" sz="2000" dirty="0">
                <a:solidFill>
                  <a:srgbClr val="374151"/>
                </a:solidFill>
                <a:latin typeface="Söhne"/>
              </a:rPr>
              <a:t>, Facebook Business, </a:t>
            </a:r>
            <a:r>
              <a:rPr lang="es-ES" sz="2000" dirty="0" err="1">
                <a:solidFill>
                  <a:srgbClr val="374151"/>
                </a:solidFill>
                <a:latin typeface="Söhne"/>
              </a:rPr>
              <a:t>Whatsapp</a:t>
            </a:r>
            <a:r>
              <a:rPr lang="es-ES" sz="2000" dirty="0">
                <a:solidFill>
                  <a:srgbClr val="374151"/>
                </a:solidFill>
                <a:latin typeface="Söhne"/>
              </a:rPr>
              <a:t> Business, Canva.com</a:t>
            </a:r>
          </a:p>
          <a:p>
            <a:pPr marL="285750" indent="-285750" algn="just">
              <a:buFont typeface="Arial" panose="020B0604020202020204" pitchFamily="34" charset="0"/>
              <a:buChar char="•"/>
            </a:pPr>
            <a:r>
              <a:rPr lang="es-ES" sz="2000" dirty="0">
                <a:solidFill>
                  <a:srgbClr val="374151"/>
                </a:solidFill>
                <a:latin typeface="Söhne"/>
              </a:rPr>
              <a:t>Complementos prácticos</a:t>
            </a:r>
          </a:p>
        </p:txBody>
      </p:sp>
      <p:sp>
        <p:nvSpPr>
          <p:cNvPr id="3" name="Rectángulo: esquinas redondeadas 2">
            <a:extLst>
              <a:ext uri="{FF2B5EF4-FFF2-40B4-BE49-F238E27FC236}">
                <a16:creationId xmlns:a16="http://schemas.microsoft.com/office/drawing/2014/main" id="{57B004BE-EAB0-FAD2-3F8F-7A8C18F874CD}"/>
              </a:ext>
            </a:extLst>
          </p:cNvPr>
          <p:cNvSpPr/>
          <p:nvPr/>
        </p:nvSpPr>
        <p:spPr>
          <a:xfrm>
            <a:off x="3177066" y="1522564"/>
            <a:ext cx="6206630" cy="408373"/>
          </a:xfrm>
          <a:prstGeom prst="roundRect">
            <a:avLst/>
          </a:prstGeom>
          <a:solidFill>
            <a:srgbClr val="009E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4" name="CuadroTexto 3">
            <a:extLst>
              <a:ext uri="{FF2B5EF4-FFF2-40B4-BE49-F238E27FC236}">
                <a16:creationId xmlns:a16="http://schemas.microsoft.com/office/drawing/2014/main" id="{7C618669-C970-E37D-E8B8-CAF4E3A665B2}"/>
              </a:ext>
            </a:extLst>
          </p:cNvPr>
          <p:cNvSpPr txBox="1"/>
          <p:nvPr/>
        </p:nvSpPr>
        <p:spPr>
          <a:xfrm>
            <a:off x="3177066" y="1465141"/>
            <a:ext cx="1874327" cy="523220"/>
          </a:xfrm>
          <a:prstGeom prst="rect">
            <a:avLst/>
          </a:prstGeom>
          <a:noFill/>
        </p:spPr>
        <p:txBody>
          <a:bodyPr wrap="square">
            <a:spAutoFit/>
          </a:bodyPr>
          <a:lstStyle/>
          <a:p>
            <a:pPr algn="just"/>
            <a:r>
              <a:rPr lang="es-ES" sz="2800" b="1" dirty="0">
                <a:solidFill>
                  <a:schemeClr val="bg1"/>
                </a:solidFill>
                <a:latin typeface="Söhne"/>
              </a:rPr>
              <a:t>Contenido</a:t>
            </a:r>
          </a:p>
        </p:txBody>
      </p:sp>
    </p:spTree>
    <p:extLst>
      <p:ext uri="{BB962C8B-B14F-4D97-AF65-F5344CB8AC3E}">
        <p14:creationId xmlns:p14="http://schemas.microsoft.com/office/powerpoint/2010/main" val="2089299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1254875" y="1587832"/>
            <a:ext cx="9353549" cy="707886"/>
          </a:xfrm>
          <a:prstGeom prst="rect">
            <a:avLst/>
          </a:prstGeom>
          <a:noFill/>
        </p:spPr>
        <p:txBody>
          <a:bodyPr wrap="square" rtlCol="0">
            <a:spAutoFit/>
          </a:bodyPr>
          <a:lstStyle/>
          <a:p>
            <a:r>
              <a:rPr lang="es-MX" sz="4000" b="1" dirty="0">
                <a:solidFill>
                  <a:srgbClr val="374151"/>
                </a:solidFill>
              </a:rPr>
              <a:t>Objetivos de esta clase</a:t>
            </a:r>
            <a:endParaRPr lang="es-CL" sz="4000" b="1" dirty="0">
              <a:solidFill>
                <a:srgbClr val="374151"/>
              </a:solidFill>
            </a:endParaRPr>
          </a:p>
        </p:txBody>
      </p:sp>
      <p:sp>
        <p:nvSpPr>
          <p:cNvPr id="4" name="CuadroTexto 3">
            <a:extLst>
              <a:ext uri="{FF2B5EF4-FFF2-40B4-BE49-F238E27FC236}">
                <a16:creationId xmlns:a16="http://schemas.microsoft.com/office/drawing/2014/main" id="{3F682A22-AC13-D120-15ED-6888AAA04886}"/>
              </a:ext>
            </a:extLst>
          </p:cNvPr>
          <p:cNvSpPr txBox="1"/>
          <p:nvPr/>
        </p:nvSpPr>
        <p:spPr>
          <a:xfrm>
            <a:off x="4128116" y="2644170"/>
            <a:ext cx="6640498" cy="2062103"/>
          </a:xfrm>
          <a:prstGeom prst="rect">
            <a:avLst/>
          </a:prstGeom>
          <a:noFill/>
        </p:spPr>
        <p:txBody>
          <a:bodyPr wrap="square">
            <a:spAutoFit/>
          </a:bodyPr>
          <a:lstStyle/>
          <a:p>
            <a:pPr marL="285750" indent="-285750" algn="just">
              <a:buFont typeface="Arial" panose="020B0604020202020204" pitchFamily="34" charset="0"/>
              <a:buChar char="•"/>
            </a:pPr>
            <a:r>
              <a:rPr lang="es-ES" sz="3200" dirty="0">
                <a:solidFill>
                  <a:srgbClr val="374151"/>
                </a:solidFill>
                <a:latin typeface="Söhne"/>
              </a:rPr>
              <a:t>Conocer e identificar la herramienta de Marketing de Contenidos.</a:t>
            </a:r>
          </a:p>
          <a:p>
            <a:pPr marL="285750" indent="-285750" algn="just">
              <a:buFont typeface="Arial" panose="020B0604020202020204" pitchFamily="34" charset="0"/>
              <a:buChar char="•"/>
            </a:pPr>
            <a:r>
              <a:rPr lang="es-ES" sz="3200" dirty="0">
                <a:solidFill>
                  <a:srgbClr val="374151"/>
                </a:solidFill>
                <a:latin typeface="Söhne"/>
              </a:rPr>
              <a:t>Diseñar y desarrollar 2 vídeos para redes sociales.</a:t>
            </a:r>
          </a:p>
        </p:txBody>
      </p:sp>
    </p:spTree>
    <p:extLst>
      <p:ext uri="{BB962C8B-B14F-4D97-AF65-F5344CB8AC3E}">
        <p14:creationId xmlns:p14="http://schemas.microsoft.com/office/powerpoint/2010/main" val="773746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77C114D2-6A01-1F51-AD43-2574B2FE593F}"/>
              </a:ext>
            </a:extLst>
          </p:cNvPr>
          <p:cNvSpPr txBox="1"/>
          <p:nvPr/>
        </p:nvSpPr>
        <p:spPr>
          <a:xfrm>
            <a:off x="2781751" y="3105834"/>
            <a:ext cx="6628498" cy="646331"/>
          </a:xfrm>
          <a:prstGeom prst="rect">
            <a:avLst/>
          </a:prstGeom>
          <a:noFill/>
        </p:spPr>
        <p:txBody>
          <a:bodyPr wrap="square" rtlCol="0">
            <a:spAutoFit/>
          </a:bodyPr>
          <a:lstStyle/>
          <a:p>
            <a:pPr algn="ctr"/>
            <a:r>
              <a:rPr lang="es-ES" sz="3600" b="1" dirty="0">
                <a:solidFill>
                  <a:srgbClr val="374151"/>
                </a:solidFill>
                <a:latin typeface="Söhne"/>
              </a:rPr>
              <a:t>Marketing de Contenido</a:t>
            </a:r>
          </a:p>
        </p:txBody>
      </p:sp>
    </p:spTree>
    <p:extLst>
      <p:ext uri="{BB962C8B-B14F-4D97-AF65-F5344CB8AC3E}">
        <p14:creationId xmlns:p14="http://schemas.microsoft.com/office/powerpoint/2010/main" val="2237039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F682A22-AC13-D120-15ED-6888AAA04886}"/>
              </a:ext>
            </a:extLst>
          </p:cNvPr>
          <p:cNvSpPr txBox="1"/>
          <p:nvPr/>
        </p:nvSpPr>
        <p:spPr>
          <a:xfrm>
            <a:off x="4284987" y="1644519"/>
            <a:ext cx="6865365" cy="2585323"/>
          </a:xfrm>
          <a:prstGeom prst="rect">
            <a:avLst/>
          </a:prstGeom>
          <a:noFill/>
        </p:spPr>
        <p:txBody>
          <a:bodyPr wrap="square">
            <a:spAutoFit/>
          </a:bodyPr>
          <a:lstStyle/>
          <a:p>
            <a:r>
              <a:rPr lang="es-ES" dirty="0">
                <a:solidFill>
                  <a:srgbClr val="374151"/>
                </a:solidFill>
              </a:rPr>
              <a:t>El núcleo del Marketing Digital se encuentra en la creación de material; en la actualidad, las personas buscan más que meros anuncios publicitarios, desean recibir datos pertinentes y atractivos. Este material puede adoptar diversas formas, ya sea un artículo de blog, un vídeo, un podcast, una publicación en redes sociales, una infografía o incluso un seminario en línea. Te invitamos a examinar las marcas que sigues en las redes sociales, probablemente no se limitan únicamente a promocionar sus productos, sino que también ofrecen contenido de interés.</a:t>
            </a:r>
          </a:p>
        </p:txBody>
      </p:sp>
      <p:sp>
        <p:nvSpPr>
          <p:cNvPr id="2" name="CuadroTexto 1">
            <a:extLst>
              <a:ext uri="{FF2B5EF4-FFF2-40B4-BE49-F238E27FC236}">
                <a16:creationId xmlns:a16="http://schemas.microsoft.com/office/drawing/2014/main" id="{77C114D2-6A01-1F51-AD43-2574B2FE593F}"/>
              </a:ext>
            </a:extLst>
          </p:cNvPr>
          <p:cNvSpPr txBox="1"/>
          <p:nvPr/>
        </p:nvSpPr>
        <p:spPr>
          <a:xfrm>
            <a:off x="580170" y="561029"/>
            <a:ext cx="5101539" cy="1015663"/>
          </a:xfrm>
          <a:prstGeom prst="rect">
            <a:avLst/>
          </a:prstGeom>
          <a:noFill/>
        </p:spPr>
        <p:txBody>
          <a:bodyPr wrap="square" rtlCol="0">
            <a:spAutoFit/>
          </a:bodyPr>
          <a:lstStyle/>
          <a:p>
            <a:r>
              <a:rPr lang="es-ES" sz="3600" b="0" i="0" dirty="0">
                <a:solidFill>
                  <a:srgbClr val="374151"/>
                </a:solidFill>
                <a:effectLst/>
              </a:rPr>
              <a:t>Marketing</a:t>
            </a:r>
          </a:p>
          <a:p>
            <a:r>
              <a:rPr lang="es-ES" sz="2400" dirty="0">
                <a:solidFill>
                  <a:srgbClr val="374151"/>
                </a:solidFill>
              </a:rPr>
              <a:t>d</a:t>
            </a:r>
            <a:r>
              <a:rPr lang="es-ES" sz="2400" b="0" i="0" dirty="0">
                <a:solidFill>
                  <a:srgbClr val="374151"/>
                </a:solidFill>
                <a:effectLst/>
              </a:rPr>
              <a:t>e Contenido</a:t>
            </a:r>
            <a:endParaRPr lang="es-CL" sz="4800" b="1" dirty="0">
              <a:solidFill>
                <a:srgbClr val="374151"/>
              </a:solidFill>
            </a:endParaRPr>
          </a:p>
        </p:txBody>
      </p:sp>
      <p:pic>
        <p:nvPicPr>
          <p:cNvPr id="5" name="Imagen 4" descr="Imagen que contiene Interfaz de usuario gráfica&#10;&#10;Descripción generada automáticamente">
            <a:extLst>
              <a:ext uri="{FF2B5EF4-FFF2-40B4-BE49-F238E27FC236}">
                <a16:creationId xmlns:a16="http://schemas.microsoft.com/office/drawing/2014/main" id="{5E9A0606-8258-F78B-683C-97A1CC9509B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96000" y="4189397"/>
            <a:ext cx="3759460" cy="2103265"/>
          </a:xfrm>
          <a:prstGeom prst="rect">
            <a:avLst/>
          </a:prstGeom>
        </p:spPr>
      </p:pic>
      <p:sp>
        <p:nvSpPr>
          <p:cNvPr id="7" name="CuadroTexto 6">
            <a:extLst>
              <a:ext uri="{FF2B5EF4-FFF2-40B4-BE49-F238E27FC236}">
                <a16:creationId xmlns:a16="http://schemas.microsoft.com/office/drawing/2014/main" id="{9A07989D-E9B6-24ED-A2D1-A0C355BE9D22}"/>
              </a:ext>
            </a:extLst>
          </p:cNvPr>
          <p:cNvSpPr txBox="1"/>
          <p:nvPr/>
        </p:nvSpPr>
        <p:spPr>
          <a:xfrm>
            <a:off x="6095991" y="6417119"/>
            <a:ext cx="3759466" cy="200055"/>
          </a:xfrm>
          <a:prstGeom prst="rect">
            <a:avLst/>
          </a:prstGeom>
          <a:noFill/>
        </p:spPr>
        <p:txBody>
          <a:bodyPr wrap="square" rtlCol="0">
            <a:spAutoFit/>
          </a:bodyPr>
          <a:lstStyle/>
          <a:p>
            <a:pPr algn="ctr"/>
            <a:r>
              <a:rPr lang="es-CL" sz="700">
                <a:hlinkClick r:id="rId3" tooltip="https://www.pngall.com/digital-marketing-png/download/45523"/>
              </a:rPr>
              <a:t>Esta foto</a:t>
            </a:r>
            <a:r>
              <a:rPr lang="es-CL" sz="700"/>
              <a:t> de Autor desconocido está bajo licencia </a:t>
            </a:r>
            <a:r>
              <a:rPr lang="es-CL" sz="700">
                <a:hlinkClick r:id="rId4" tooltip="https://creativecommons.org/licenses/by-nc/3.0/"/>
              </a:rPr>
              <a:t>CC BY-NC</a:t>
            </a:r>
            <a:endParaRPr lang="es-CL" sz="700"/>
          </a:p>
        </p:txBody>
      </p:sp>
    </p:spTree>
    <p:extLst>
      <p:ext uri="{BB962C8B-B14F-4D97-AF65-F5344CB8AC3E}">
        <p14:creationId xmlns:p14="http://schemas.microsoft.com/office/powerpoint/2010/main" val="2100395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F682A22-AC13-D120-15ED-6888AAA04886}"/>
              </a:ext>
            </a:extLst>
          </p:cNvPr>
          <p:cNvSpPr txBox="1"/>
          <p:nvPr/>
        </p:nvSpPr>
        <p:spPr>
          <a:xfrm>
            <a:off x="3814470" y="2064963"/>
            <a:ext cx="7797360" cy="4031873"/>
          </a:xfrm>
          <a:prstGeom prst="rect">
            <a:avLst/>
          </a:prstGeom>
          <a:noFill/>
        </p:spPr>
        <p:txBody>
          <a:bodyPr wrap="square">
            <a:spAutoFit/>
          </a:bodyPr>
          <a:lstStyle/>
          <a:p>
            <a:r>
              <a:rPr lang="es-ES" sz="1600" b="1" dirty="0">
                <a:solidFill>
                  <a:srgbClr val="374151"/>
                </a:solidFill>
              </a:rPr>
              <a:t>Algunos consejos y consideraciones:</a:t>
            </a:r>
          </a:p>
          <a:p>
            <a:endParaRPr lang="es-ES" sz="1600" dirty="0">
              <a:solidFill>
                <a:srgbClr val="374151"/>
              </a:solidFill>
            </a:endParaRPr>
          </a:p>
          <a:p>
            <a:pPr marL="285750" indent="-285750">
              <a:buFont typeface="Arial" panose="020B0604020202020204" pitchFamily="34" charset="0"/>
              <a:buChar char="•"/>
            </a:pPr>
            <a:r>
              <a:rPr lang="es-ES" sz="1600" dirty="0">
                <a:solidFill>
                  <a:srgbClr val="374151"/>
                </a:solidFill>
              </a:rPr>
              <a:t>Se eficiente con tu trabajo, crea contenido para tu segmento, no para todos.</a:t>
            </a:r>
          </a:p>
          <a:p>
            <a:pPr marL="285750" indent="-285750">
              <a:buFont typeface="Arial" panose="020B0604020202020204" pitchFamily="34" charset="0"/>
              <a:buChar char="•"/>
            </a:pPr>
            <a:endParaRPr lang="es-ES" sz="1600" dirty="0">
              <a:solidFill>
                <a:srgbClr val="374151"/>
              </a:solidFill>
            </a:endParaRPr>
          </a:p>
          <a:p>
            <a:pPr marL="285750" indent="-285750">
              <a:buFont typeface="Arial" panose="020B0604020202020204" pitchFamily="34" charset="0"/>
              <a:buChar char="•"/>
            </a:pPr>
            <a:r>
              <a:rPr lang="es-ES" sz="1600" dirty="0">
                <a:solidFill>
                  <a:srgbClr val="374151"/>
                </a:solidFill>
              </a:rPr>
              <a:t>Trabaja el contenido de la mano del posicionamiento orgánico en buscadores, es decir escribe acerca de los temas que tus usuarios buscarían en Google.</a:t>
            </a:r>
          </a:p>
          <a:p>
            <a:pPr marL="285750" indent="-285750">
              <a:buFont typeface="Arial" panose="020B0604020202020204" pitchFamily="34" charset="0"/>
              <a:buChar char="•"/>
            </a:pPr>
            <a:endParaRPr lang="es-ES" sz="1600" dirty="0">
              <a:solidFill>
                <a:srgbClr val="374151"/>
              </a:solidFill>
            </a:endParaRPr>
          </a:p>
          <a:p>
            <a:pPr marL="285750" indent="-285750">
              <a:buFont typeface="Arial" panose="020B0604020202020204" pitchFamily="34" charset="0"/>
              <a:buChar char="•"/>
            </a:pPr>
            <a:r>
              <a:rPr lang="es-ES" sz="1600" dirty="0">
                <a:solidFill>
                  <a:srgbClr val="374151"/>
                </a:solidFill>
              </a:rPr>
              <a:t>Potencia el contenido compartiéndolo en diferentes formatos (texto, imágenes, videos) y en diferentes medios.</a:t>
            </a:r>
          </a:p>
          <a:p>
            <a:pPr marL="285750" indent="-285750">
              <a:buFont typeface="Arial" panose="020B0604020202020204" pitchFamily="34" charset="0"/>
              <a:buChar char="•"/>
            </a:pPr>
            <a:endParaRPr lang="es-ES" sz="1600" dirty="0">
              <a:solidFill>
                <a:srgbClr val="374151"/>
              </a:solidFill>
            </a:endParaRPr>
          </a:p>
          <a:p>
            <a:pPr marL="285750" indent="-285750">
              <a:buFont typeface="Arial" panose="020B0604020202020204" pitchFamily="34" charset="0"/>
              <a:buChar char="•"/>
            </a:pPr>
            <a:r>
              <a:rPr lang="es-ES" sz="1600" dirty="0">
                <a:solidFill>
                  <a:srgbClr val="374151"/>
                </a:solidFill>
              </a:rPr>
              <a:t>Escribe por lo que quieres ser recordado, debe estar alineado con los valores que quieres para tu marca.</a:t>
            </a:r>
          </a:p>
          <a:p>
            <a:pPr marL="285750" indent="-285750">
              <a:buFont typeface="Arial" panose="020B0604020202020204" pitchFamily="34" charset="0"/>
              <a:buChar char="•"/>
            </a:pPr>
            <a:endParaRPr lang="es-ES" sz="1600" dirty="0">
              <a:solidFill>
                <a:srgbClr val="374151"/>
              </a:solidFill>
            </a:endParaRPr>
          </a:p>
          <a:p>
            <a:pPr marL="285750" indent="-285750">
              <a:buFont typeface="Arial" panose="020B0604020202020204" pitchFamily="34" charset="0"/>
              <a:buChar char="•"/>
            </a:pPr>
            <a:r>
              <a:rPr lang="es-ES" sz="1600" dirty="0">
                <a:solidFill>
                  <a:srgbClr val="374151"/>
                </a:solidFill>
              </a:rPr>
              <a:t>El trabajo de contenido es un trabajo lento, pero hay que ser constante. </a:t>
            </a:r>
          </a:p>
          <a:p>
            <a:pPr marL="285750" indent="-285750">
              <a:buFont typeface="Arial" panose="020B0604020202020204" pitchFamily="34" charset="0"/>
              <a:buChar char="•"/>
            </a:pPr>
            <a:endParaRPr lang="es-ES" sz="1600" dirty="0">
              <a:solidFill>
                <a:srgbClr val="374151"/>
              </a:solidFill>
            </a:endParaRPr>
          </a:p>
          <a:p>
            <a:pPr marL="285750" indent="-285750">
              <a:buFont typeface="Arial" panose="020B0604020202020204" pitchFamily="34" charset="0"/>
              <a:buChar char="•"/>
            </a:pPr>
            <a:r>
              <a:rPr lang="es-ES" sz="1600" dirty="0">
                <a:solidFill>
                  <a:srgbClr val="374151"/>
                </a:solidFill>
              </a:rPr>
              <a:t>No importa si tienes pocos seguidores o millones, genera contenido constantemente.</a:t>
            </a:r>
          </a:p>
        </p:txBody>
      </p:sp>
      <p:sp>
        <p:nvSpPr>
          <p:cNvPr id="2" name="CuadroTexto 1">
            <a:extLst>
              <a:ext uri="{FF2B5EF4-FFF2-40B4-BE49-F238E27FC236}">
                <a16:creationId xmlns:a16="http://schemas.microsoft.com/office/drawing/2014/main" id="{77C114D2-6A01-1F51-AD43-2574B2FE593F}"/>
              </a:ext>
            </a:extLst>
          </p:cNvPr>
          <p:cNvSpPr txBox="1"/>
          <p:nvPr/>
        </p:nvSpPr>
        <p:spPr>
          <a:xfrm>
            <a:off x="580170" y="561029"/>
            <a:ext cx="5101539" cy="1015663"/>
          </a:xfrm>
          <a:prstGeom prst="rect">
            <a:avLst/>
          </a:prstGeom>
          <a:noFill/>
        </p:spPr>
        <p:txBody>
          <a:bodyPr wrap="square" rtlCol="0">
            <a:spAutoFit/>
          </a:bodyPr>
          <a:lstStyle/>
          <a:p>
            <a:r>
              <a:rPr lang="es-ES" sz="3600" b="0" i="0" dirty="0">
                <a:solidFill>
                  <a:srgbClr val="374151"/>
                </a:solidFill>
                <a:effectLst/>
              </a:rPr>
              <a:t>Marketing</a:t>
            </a:r>
          </a:p>
          <a:p>
            <a:r>
              <a:rPr lang="es-ES" sz="2400" dirty="0">
                <a:solidFill>
                  <a:srgbClr val="374151"/>
                </a:solidFill>
              </a:rPr>
              <a:t>d</a:t>
            </a:r>
            <a:r>
              <a:rPr lang="es-ES" sz="2400" b="0" i="0" dirty="0">
                <a:solidFill>
                  <a:srgbClr val="374151"/>
                </a:solidFill>
                <a:effectLst/>
              </a:rPr>
              <a:t>e Contenido</a:t>
            </a:r>
            <a:endParaRPr lang="es-CL" sz="4800" b="1" dirty="0">
              <a:solidFill>
                <a:srgbClr val="374151"/>
              </a:solidFill>
            </a:endParaRPr>
          </a:p>
        </p:txBody>
      </p:sp>
      <p:pic>
        <p:nvPicPr>
          <p:cNvPr id="5" name="Imagen 4" descr="Empresaria levantando la mano">
            <a:extLst>
              <a:ext uri="{FF2B5EF4-FFF2-40B4-BE49-F238E27FC236}">
                <a16:creationId xmlns:a16="http://schemas.microsoft.com/office/drawing/2014/main" id="{6CB401D3-D8B5-82A3-1174-6878A44D0119}"/>
              </a:ext>
            </a:extLst>
          </p:cNvPr>
          <p:cNvPicPr>
            <a:picLocks noChangeAspect="1"/>
          </p:cNvPicPr>
          <p:nvPr/>
        </p:nvPicPr>
        <p:blipFill>
          <a:blip r:embed="rId2"/>
          <a:stretch>
            <a:fillRect/>
          </a:stretch>
        </p:blipFill>
        <p:spPr>
          <a:xfrm>
            <a:off x="1518082" y="1972892"/>
            <a:ext cx="2099212" cy="4324080"/>
          </a:xfrm>
          <a:prstGeom prst="rect">
            <a:avLst/>
          </a:prstGeom>
        </p:spPr>
      </p:pic>
    </p:spTree>
    <p:extLst>
      <p:ext uri="{BB962C8B-B14F-4D97-AF65-F5344CB8AC3E}">
        <p14:creationId xmlns:p14="http://schemas.microsoft.com/office/powerpoint/2010/main" val="3390214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F682A22-AC13-D120-15ED-6888AAA04886}"/>
              </a:ext>
            </a:extLst>
          </p:cNvPr>
          <p:cNvSpPr txBox="1"/>
          <p:nvPr/>
        </p:nvSpPr>
        <p:spPr>
          <a:xfrm>
            <a:off x="3814470" y="1851899"/>
            <a:ext cx="7797360" cy="4247317"/>
          </a:xfrm>
          <a:prstGeom prst="rect">
            <a:avLst/>
          </a:prstGeom>
          <a:noFill/>
        </p:spPr>
        <p:txBody>
          <a:bodyPr wrap="square">
            <a:spAutoFit/>
          </a:bodyPr>
          <a:lstStyle/>
          <a:p>
            <a:r>
              <a:rPr lang="es-ES" b="1" dirty="0">
                <a:solidFill>
                  <a:srgbClr val="374151"/>
                </a:solidFill>
              </a:rPr>
              <a:t>Creación de Contenido de Valor:</a:t>
            </a:r>
          </a:p>
          <a:p>
            <a:endParaRPr lang="es-ES" b="1" dirty="0">
              <a:solidFill>
                <a:srgbClr val="009EA2"/>
              </a:solidFill>
            </a:endParaRPr>
          </a:p>
          <a:p>
            <a:pPr marL="285750" indent="-285750">
              <a:buFont typeface="Arial" panose="020B0604020202020204" pitchFamily="34" charset="0"/>
              <a:buChar char="•"/>
            </a:pPr>
            <a:r>
              <a:rPr lang="es-ES" dirty="0">
                <a:solidFill>
                  <a:srgbClr val="009EA2"/>
                </a:solidFill>
              </a:rPr>
              <a:t>Investigación de palabras clave y tendencias.</a:t>
            </a:r>
          </a:p>
          <a:p>
            <a:pPr marL="285750" indent="-285750">
              <a:buFont typeface="Arial" panose="020B0604020202020204" pitchFamily="34" charset="0"/>
              <a:buChar char="•"/>
            </a:pPr>
            <a:endParaRPr lang="es-ES" dirty="0">
              <a:solidFill>
                <a:srgbClr val="009EA2"/>
              </a:solidFill>
            </a:endParaRPr>
          </a:p>
          <a:p>
            <a:pPr marL="285750" indent="-285750">
              <a:buFont typeface="Arial" panose="020B0604020202020204" pitchFamily="34" charset="0"/>
              <a:buChar char="•"/>
            </a:pPr>
            <a:r>
              <a:rPr lang="es-ES" dirty="0">
                <a:solidFill>
                  <a:srgbClr val="009EA2"/>
                </a:solidFill>
              </a:rPr>
              <a:t>Desarrollo de contenido original y relevante.</a:t>
            </a:r>
          </a:p>
          <a:p>
            <a:pPr marL="285750" indent="-285750">
              <a:buFont typeface="Arial" panose="020B0604020202020204" pitchFamily="34" charset="0"/>
              <a:buChar char="•"/>
            </a:pPr>
            <a:endParaRPr lang="es-ES" dirty="0">
              <a:solidFill>
                <a:srgbClr val="009EA2"/>
              </a:solidFill>
            </a:endParaRPr>
          </a:p>
          <a:p>
            <a:pPr marL="285750" indent="-285750">
              <a:buFont typeface="Arial" panose="020B0604020202020204" pitchFamily="34" charset="0"/>
              <a:buChar char="•"/>
            </a:pPr>
            <a:r>
              <a:rPr lang="es-ES" dirty="0">
                <a:solidFill>
                  <a:srgbClr val="009EA2"/>
                </a:solidFill>
              </a:rPr>
              <a:t>Utilización de diversos formatos (blogs, videos, infografías, podcasts, etc.).</a:t>
            </a:r>
          </a:p>
          <a:p>
            <a:endParaRPr lang="es-ES" dirty="0">
              <a:solidFill>
                <a:srgbClr val="374151"/>
              </a:solidFill>
            </a:endParaRPr>
          </a:p>
          <a:p>
            <a:r>
              <a:rPr lang="es-ES" b="1" dirty="0">
                <a:solidFill>
                  <a:srgbClr val="374151"/>
                </a:solidFill>
              </a:rPr>
              <a:t>Distribución Estratégica:</a:t>
            </a:r>
          </a:p>
          <a:p>
            <a:endParaRPr lang="es-ES" dirty="0">
              <a:solidFill>
                <a:srgbClr val="374151"/>
              </a:solidFill>
            </a:endParaRPr>
          </a:p>
          <a:p>
            <a:pPr marL="285750" indent="-285750">
              <a:buFont typeface="Arial" panose="020B0604020202020204" pitchFamily="34" charset="0"/>
              <a:buChar char="•"/>
            </a:pPr>
            <a:r>
              <a:rPr lang="es-ES" dirty="0">
                <a:solidFill>
                  <a:srgbClr val="009EA2"/>
                </a:solidFill>
              </a:rPr>
              <a:t>Uso de redes sociales, email marketing, SEO, publicidad de pago y más.</a:t>
            </a:r>
          </a:p>
          <a:p>
            <a:pPr marL="285750" indent="-285750">
              <a:buFont typeface="Arial" panose="020B0604020202020204" pitchFamily="34" charset="0"/>
              <a:buChar char="•"/>
            </a:pPr>
            <a:endParaRPr lang="es-ES" dirty="0">
              <a:solidFill>
                <a:srgbClr val="009EA2"/>
              </a:solidFill>
            </a:endParaRPr>
          </a:p>
          <a:p>
            <a:pPr marL="285750" indent="-285750">
              <a:buFont typeface="Arial" panose="020B0604020202020204" pitchFamily="34" charset="0"/>
              <a:buChar char="•"/>
            </a:pPr>
            <a:r>
              <a:rPr lang="es-ES" dirty="0">
                <a:solidFill>
                  <a:srgbClr val="009EA2"/>
                </a:solidFill>
              </a:rPr>
              <a:t>Programación de publicaciones para optimizar el alcance.</a:t>
            </a:r>
          </a:p>
          <a:p>
            <a:pPr marL="285750" indent="-285750">
              <a:buFont typeface="Arial" panose="020B0604020202020204" pitchFamily="34" charset="0"/>
              <a:buChar char="•"/>
            </a:pPr>
            <a:endParaRPr lang="es-ES" dirty="0">
              <a:solidFill>
                <a:srgbClr val="009EA2"/>
              </a:solidFill>
            </a:endParaRPr>
          </a:p>
          <a:p>
            <a:pPr marL="285750" indent="-285750">
              <a:buFont typeface="Arial" panose="020B0604020202020204" pitchFamily="34" charset="0"/>
              <a:buChar char="•"/>
            </a:pPr>
            <a:r>
              <a:rPr lang="es-ES" dirty="0">
                <a:solidFill>
                  <a:srgbClr val="009EA2"/>
                </a:solidFill>
              </a:rPr>
              <a:t>Colaboraciones con influencers y socios para amplificar el contenido.</a:t>
            </a:r>
          </a:p>
        </p:txBody>
      </p:sp>
      <p:sp>
        <p:nvSpPr>
          <p:cNvPr id="2" name="CuadroTexto 1">
            <a:extLst>
              <a:ext uri="{FF2B5EF4-FFF2-40B4-BE49-F238E27FC236}">
                <a16:creationId xmlns:a16="http://schemas.microsoft.com/office/drawing/2014/main" id="{77C114D2-6A01-1F51-AD43-2574B2FE593F}"/>
              </a:ext>
            </a:extLst>
          </p:cNvPr>
          <p:cNvSpPr txBox="1"/>
          <p:nvPr/>
        </p:nvSpPr>
        <p:spPr>
          <a:xfrm>
            <a:off x="580170" y="561029"/>
            <a:ext cx="5101539" cy="1015663"/>
          </a:xfrm>
          <a:prstGeom prst="rect">
            <a:avLst/>
          </a:prstGeom>
          <a:noFill/>
        </p:spPr>
        <p:txBody>
          <a:bodyPr wrap="square" rtlCol="0">
            <a:spAutoFit/>
          </a:bodyPr>
          <a:lstStyle/>
          <a:p>
            <a:r>
              <a:rPr lang="es-ES" sz="3600" b="0" i="0" dirty="0">
                <a:solidFill>
                  <a:srgbClr val="374151"/>
                </a:solidFill>
                <a:effectLst/>
              </a:rPr>
              <a:t>Cómo crear el</a:t>
            </a:r>
          </a:p>
          <a:p>
            <a:r>
              <a:rPr lang="es-ES" sz="2400" b="0" i="0" dirty="0">
                <a:solidFill>
                  <a:srgbClr val="374151"/>
                </a:solidFill>
                <a:effectLst/>
              </a:rPr>
              <a:t>Contenido adecuado</a:t>
            </a:r>
            <a:endParaRPr lang="es-CL" sz="4800" b="1" dirty="0">
              <a:solidFill>
                <a:srgbClr val="374151"/>
              </a:solidFill>
            </a:endParaRPr>
          </a:p>
        </p:txBody>
      </p:sp>
      <p:pic>
        <p:nvPicPr>
          <p:cNvPr id="6" name="Imagen 5" descr="Empresario señalando hacia un lado">
            <a:extLst>
              <a:ext uri="{FF2B5EF4-FFF2-40B4-BE49-F238E27FC236}">
                <a16:creationId xmlns:a16="http://schemas.microsoft.com/office/drawing/2014/main" id="{7D034F27-1E40-8BB0-E106-D6BE0E4F3E13}"/>
              </a:ext>
            </a:extLst>
          </p:cNvPr>
          <p:cNvPicPr>
            <a:picLocks noChangeAspect="1"/>
          </p:cNvPicPr>
          <p:nvPr/>
        </p:nvPicPr>
        <p:blipFill>
          <a:blip r:embed="rId2"/>
          <a:stretch>
            <a:fillRect/>
          </a:stretch>
        </p:blipFill>
        <p:spPr>
          <a:xfrm flipH="1">
            <a:off x="1510027" y="2223246"/>
            <a:ext cx="1878026" cy="4150659"/>
          </a:xfrm>
          <a:prstGeom prst="rect">
            <a:avLst/>
          </a:prstGeom>
        </p:spPr>
      </p:pic>
    </p:spTree>
    <p:extLst>
      <p:ext uri="{BB962C8B-B14F-4D97-AF65-F5344CB8AC3E}">
        <p14:creationId xmlns:p14="http://schemas.microsoft.com/office/powerpoint/2010/main" val="38065772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3F682A22-AC13-D120-15ED-6888AAA04886}"/>
              </a:ext>
            </a:extLst>
          </p:cNvPr>
          <p:cNvSpPr txBox="1"/>
          <p:nvPr/>
        </p:nvSpPr>
        <p:spPr>
          <a:xfrm>
            <a:off x="3814470" y="1851899"/>
            <a:ext cx="7797360" cy="4524315"/>
          </a:xfrm>
          <a:prstGeom prst="rect">
            <a:avLst/>
          </a:prstGeom>
          <a:noFill/>
        </p:spPr>
        <p:txBody>
          <a:bodyPr wrap="square">
            <a:spAutoFit/>
          </a:bodyPr>
          <a:lstStyle/>
          <a:p>
            <a:r>
              <a:rPr lang="es-ES" b="1" dirty="0">
                <a:solidFill>
                  <a:srgbClr val="374151"/>
                </a:solidFill>
              </a:rPr>
              <a:t>Segmentación de la Audiencia:</a:t>
            </a:r>
          </a:p>
          <a:p>
            <a:endParaRPr lang="es-ES" dirty="0">
              <a:solidFill>
                <a:srgbClr val="374151"/>
              </a:solidFill>
            </a:endParaRPr>
          </a:p>
          <a:p>
            <a:pPr marL="285750" indent="-285750">
              <a:buFont typeface="Arial" panose="020B0604020202020204" pitchFamily="34" charset="0"/>
              <a:buChar char="•"/>
            </a:pPr>
            <a:r>
              <a:rPr lang="es-ES" dirty="0">
                <a:solidFill>
                  <a:srgbClr val="009EA2"/>
                </a:solidFill>
              </a:rPr>
              <a:t>Identificación de perfiles de compradores (</a:t>
            </a:r>
            <a:r>
              <a:rPr lang="es-ES" dirty="0" err="1">
                <a:solidFill>
                  <a:srgbClr val="009EA2"/>
                </a:solidFill>
              </a:rPr>
              <a:t>buyer</a:t>
            </a:r>
            <a:r>
              <a:rPr lang="es-ES" dirty="0">
                <a:solidFill>
                  <a:srgbClr val="009EA2"/>
                </a:solidFill>
              </a:rPr>
              <a:t> personas).</a:t>
            </a:r>
          </a:p>
          <a:p>
            <a:pPr marL="285750" indent="-285750">
              <a:buFont typeface="Arial" panose="020B0604020202020204" pitchFamily="34" charset="0"/>
              <a:buChar char="•"/>
            </a:pPr>
            <a:endParaRPr lang="es-ES" dirty="0">
              <a:solidFill>
                <a:srgbClr val="009EA2"/>
              </a:solidFill>
            </a:endParaRPr>
          </a:p>
          <a:p>
            <a:pPr marL="285750" indent="-285750">
              <a:buFont typeface="Arial" panose="020B0604020202020204" pitchFamily="34" charset="0"/>
              <a:buChar char="•"/>
            </a:pPr>
            <a:r>
              <a:rPr lang="es-ES" dirty="0">
                <a:solidFill>
                  <a:srgbClr val="009EA2"/>
                </a:solidFill>
              </a:rPr>
              <a:t>Personalización del contenido para diferentes segmentos.</a:t>
            </a:r>
          </a:p>
          <a:p>
            <a:pPr marL="285750" indent="-285750">
              <a:buFont typeface="Arial" panose="020B0604020202020204" pitchFamily="34" charset="0"/>
              <a:buChar char="•"/>
            </a:pPr>
            <a:endParaRPr lang="es-ES" dirty="0">
              <a:solidFill>
                <a:srgbClr val="009EA2"/>
              </a:solidFill>
            </a:endParaRPr>
          </a:p>
          <a:p>
            <a:pPr marL="285750" indent="-285750">
              <a:buFont typeface="Arial" panose="020B0604020202020204" pitchFamily="34" charset="0"/>
              <a:buChar char="•"/>
            </a:pPr>
            <a:r>
              <a:rPr lang="es-ES" dirty="0">
                <a:solidFill>
                  <a:srgbClr val="009EA2"/>
                </a:solidFill>
              </a:rPr>
              <a:t>Uso de datos demográficos y comportamentales.</a:t>
            </a:r>
          </a:p>
          <a:p>
            <a:endParaRPr lang="es-ES" dirty="0">
              <a:solidFill>
                <a:srgbClr val="374151"/>
              </a:solidFill>
            </a:endParaRPr>
          </a:p>
          <a:p>
            <a:r>
              <a:rPr lang="es-ES" b="1" dirty="0">
                <a:solidFill>
                  <a:srgbClr val="374151"/>
                </a:solidFill>
              </a:rPr>
              <a:t>Medición y Análisis:</a:t>
            </a:r>
          </a:p>
          <a:p>
            <a:endParaRPr lang="es-ES" dirty="0">
              <a:solidFill>
                <a:srgbClr val="374151"/>
              </a:solidFill>
            </a:endParaRPr>
          </a:p>
          <a:p>
            <a:pPr marL="285750" indent="-285750">
              <a:buFont typeface="Arial" panose="020B0604020202020204" pitchFamily="34" charset="0"/>
              <a:buChar char="•"/>
            </a:pPr>
            <a:r>
              <a:rPr lang="es-ES" dirty="0">
                <a:solidFill>
                  <a:srgbClr val="009EA2"/>
                </a:solidFill>
              </a:rPr>
              <a:t>Uso de herramientas como Google </a:t>
            </a:r>
            <a:r>
              <a:rPr lang="es-ES" dirty="0" err="1">
                <a:solidFill>
                  <a:srgbClr val="009EA2"/>
                </a:solidFill>
              </a:rPr>
              <a:t>Analytics</a:t>
            </a:r>
            <a:r>
              <a:rPr lang="es-ES" dirty="0">
                <a:solidFill>
                  <a:srgbClr val="009EA2"/>
                </a:solidFill>
              </a:rPr>
              <a:t>, redes sociales y software de gestión de marketing.</a:t>
            </a:r>
          </a:p>
          <a:p>
            <a:pPr marL="285750" indent="-285750">
              <a:buFont typeface="Arial" panose="020B0604020202020204" pitchFamily="34" charset="0"/>
              <a:buChar char="•"/>
            </a:pPr>
            <a:endParaRPr lang="es-ES" dirty="0">
              <a:solidFill>
                <a:srgbClr val="009EA2"/>
              </a:solidFill>
            </a:endParaRPr>
          </a:p>
          <a:p>
            <a:pPr marL="285750" indent="-285750">
              <a:buFont typeface="Arial" panose="020B0604020202020204" pitchFamily="34" charset="0"/>
              <a:buChar char="•"/>
            </a:pPr>
            <a:r>
              <a:rPr lang="es-ES" dirty="0">
                <a:solidFill>
                  <a:srgbClr val="009EA2"/>
                </a:solidFill>
              </a:rPr>
              <a:t>Seguimiento de métricas como tráfico web, conversiones, interacciones y ROI.</a:t>
            </a:r>
          </a:p>
          <a:p>
            <a:pPr marL="285750" indent="-285750">
              <a:buFont typeface="Arial" panose="020B0604020202020204" pitchFamily="34" charset="0"/>
              <a:buChar char="•"/>
            </a:pPr>
            <a:endParaRPr lang="es-ES" dirty="0">
              <a:solidFill>
                <a:srgbClr val="009EA2"/>
              </a:solidFill>
            </a:endParaRPr>
          </a:p>
          <a:p>
            <a:pPr marL="285750" indent="-285750">
              <a:buFont typeface="Arial" panose="020B0604020202020204" pitchFamily="34" charset="0"/>
              <a:buChar char="•"/>
            </a:pPr>
            <a:r>
              <a:rPr lang="es-ES" dirty="0">
                <a:solidFill>
                  <a:srgbClr val="009EA2"/>
                </a:solidFill>
              </a:rPr>
              <a:t>Ajuste de estrategias en función de los datos obtenidos.</a:t>
            </a:r>
          </a:p>
        </p:txBody>
      </p:sp>
      <p:sp>
        <p:nvSpPr>
          <p:cNvPr id="2" name="CuadroTexto 1">
            <a:extLst>
              <a:ext uri="{FF2B5EF4-FFF2-40B4-BE49-F238E27FC236}">
                <a16:creationId xmlns:a16="http://schemas.microsoft.com/office/drawing/2014/main" id="{77C114D2-6A01-1F51-AD43-2574B2FE593F}"/>
              </a:ext>
            </a:extLst>
          </p:cNvPr>
          <p:cNvSpPr txBox="1"/>
          <p:nvPr/>
        </p:nvSpPr>
        <p:spPr>
          <a:xfrm>
            <a:off x="580170" y="561029"/>
            <a:ext cx="5101539" cy="1015663"/>
          </a:xfrm>
          <a:prstGeom prst="rect">
            <a:avLst/>
          </a:prstGeom>
          <a:noFill/>
        </p:spPr>
        <p:txBody>
          <a:bodyPr wrap="square" rtlCol="0">
            <a:spAutoFit/>
          </a:bodyPr>
          <a:lstStyle/>
          <a:p>
            <a:r>
              <a:rPr lang="es-ES" sz="3600" b="0" i="0" dirty="0">
                <a:solidFill>
                  <a:srgbClr val="374151"/>
                </a:solidFill>
                <a:effectLst/>
              </a:rPr>
              <a:t>Cómo crear el</a:t>
            </a:r>
          </a:p>
          <a:p>
            <a:r>
              <a:rPr lang="es-ES" sz="2400" b="0" i="0" dirty="0">
                <a:solidFill>
                  <a:srgbClr val="374151"/>
                </a:solidFill>
                <a:effectLst/>
              </a:rPr>
              <a:t>Contenido adecuado</a:t>
            </a:r>
            <a:endParaRPr lang="es-CL" sz="4800" b="1" dirty="0">
              <a:solidFill>
                <a:srgbClr val="374151"/>
              </a:solidFill>
            </a:endParaRPr>
          </a:p>
        </p:txBody>
      </p:sp>
      <p:pic>
        <p:nvPicPr>
          <p:cNvPr id="5" name="Imagen 4" descr="Mujer atlética con los pulgares hacia arriba sonriendo">
            <a:extLst>
              <a:ext uri="{FF2B5EF4-FFF2-40B4-BE49-F238E27FC236}">
                <a16:creationId xmlns:a16="http://schemas.microsoft.com/office/drawing/2014/main" id="{BF83EACC-3A85-031D-62AF-05AAF2198FA2}"/>
              </a:ext>
            </a:extLst>
          </p:cNvPr>
          <p:cNvPicPr>
            <a:picLocks noChangeAspect="1"/>
          </p:cNvPicPr>
          <p:nvPr/>
        </p:nvPicPr>
        <p:blipFill>
          <a:blip r:embed="rId2"/>
          <a:stretch>
            <a:fillRect/>
          </a:stretch>
        </p:blipFill>
        <p:spPr>
          <a:xfrm>
            <a:off x="1665216" y="2088775"/>
            <a:ext cx="1625426" cy="4401671"/>
          </a:xfrm>
          <a:prstGeom prst="rect">
            <a:avLst/>
          </a:prstGeom>
        </p:spPr>
      </p:pic>
    </p:spTree>
    <p:extLst>
      <p:ext uri="{BB962C8B-B14F-4D97-AF65-F5344CB8AC3E}">
        <p14:creationId xmlns:p14="http://schemas.microsoft.com/office/powerpoint/2010/main" val="6169689"/>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3588</TotalTime>
  <Words>756</Words>
  <Application>Microsoft Office PowerPoint</Application>
  <PresentationFormat>Panorámica</PresentationFormat>
  <Paragraphs>98</Paragraphs>
  <Slides>15</Slides>
  <Notes>0</Notes>
  <HiddenSlides>0</HiddenSlides>
  <MMClips>4</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15</vt:i4>
      </vt:variant>
    </vt:vector>
  </HeadingPairs>
  <TitlesOfParts>
    <vt:vector size="22" baseType="lpstr">
      <vt:lpstr>Arial</vt:lpstr>
      <vt:lpstr>Calibri</vt:lpstr>
      <vt:lpstr>Calibri Light</vt:lpstr>
      <vt:lpstr>Söhne</vt:lpstr>
      <vt:lpstr>Ubuntu</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Juan Bravo Lira</dc:creator>
  <cp:lastModifiedBy>MARCOS LEIVA URRA</cp:lastModifiedBy>
  <cp:revision>131</cp:revision>
  <dcterms:created xsi:type="dcterms:W3CDTF">2022-09-01T16:31:15Z</dcterms:created>
  <dcterms:modified xsi:type="dcterms:W3CDTF">2023-10-11T15:01:54Z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f4e9a4a-eb20-4aad-9a64-8872817c1a6f_Enabled">
    <vt:lpwstr>true</vt:lpwstr>
  </property>
  <property fmtid="{D5CDD505-2E9C-101B-9397-08002B2CF9AE}" pid="3" name="MSIP_Label_9f4e9a4a-eb20-4aad-9a64-8872817c1a6f_SetDate">
    <vt:lpwstr>2023-06-01T20:59:02Z</vt:lpwstr>
  </property>
  <property fmtid="{D5CDD505-2E9C-101B-9397-08002B2CF9AE}" pid="4" name="MSIP_Label_9f4e9a4a-eb20-4aad-9a64-8872817c1a6f_Method">
    <vt:lpwstr>Standard</vt:lpwstr>
  </property>
  <property fmtid="{D5CDD505-2E9C-101B-9397-08002B2CF9AE}" pid="5" name="MSIP_Label_9f4e9a4a-eb20-4aad-9a64-8872817c1a6f_Name">
    <vt:lpwstr>defa4170-0d19-0005-0004-bc88714345d2</vt:lpwstr>
  </property>
  <property fmtid="{D5CDD505-2E9C-101B-9397-08002B2CF9AE}" pid="6" name="MSIP_Label_9f4e9a4a-eb20-4aad-9a64-8872817c1a6f_SiteId">
    <vt:lpwstr>7a599002-001c-432c-846e-1ddca9f6b299</vt:lpwstr>
  </property>
  <property fmtid="{D5CDD505-2E9C-101B-9397-08002B2CF9AE}" pid="7" name="MSIP_Label_9f4e9a4a-eb20-4aad-9a64-8872817c1a6f_ActionId">
    <vt:lpwstr>5d20c5c1-0c9f-4f9b-b6ba-da01d02ac76d</vt:lpwstr>
  </property>
  <property fmtid="{D5CDD505-2E9C-101B-9397-08002B2CF9AE}" pid="8" name="MSIP_Label_9f4e9a4a-eb20-4aad-9a64-8872817c1a6f_ContentBits">
    <vt:lpwstr>0</vt:lpwstr>
  </property>
</Properties>
</file>