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316" r:id="rId3"/>
    <p:sldId id="261" r:id="rId4"/>
    <p:sldId id="262" r:id="rId5"/>
    <p:sldId id="331" r:id="rId6"/>
    <p:sldId id="347" r:id="rId7"/>
    <p:sldId id="349" r:id="rId8"/>
    <p:sldId id="351" r:id="rId9"/>
    <p:sldId id="350" r:id="rId10"/>
    <p:sldId id="352" r:id="rId11"/>
    <p:sldId id="357" r:id="rId12"/>
    <p:sldId id="353" r:id="rId13"/>
    <p:sldId id="354" r:id="rId14"/>
    <p:sldId id="355" r:id="rId15"/>
    <p:sldId id="358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151"/>
    <a:srgbClr val="009EA2"/>
    <a:srgbClr val="AF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50CD88-AC98-4346-A32E-A13D21D23AC7}" v="29" dt="2023-12-06T19:25:10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714"/>
  </p:normalViewPr>
  <p:slideViewPr>
    <p:cSldViewPr snapToGrid="0" showGuides="1">
      <p:cViewPr varScale="1">
        <p:scale>
          <a:sx n="70" d="100"/>
          <a:sy n="70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B549-16F7-4C88-A229-048A0E76503F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9418-BE23-47D4-828E-8CEE373ECFA8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89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9093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405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219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2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229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963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58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439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55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28640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25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6246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302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5468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11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15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8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035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2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14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933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611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76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06-12-2023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898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44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ajas de cartón en cinta transportadora">
            <a:extLst>
              <a:ext uri="{FF2B5EF4-FFF2-40B4-BE49-F238E27FC236}">
                <a16:creationId xmlns:a16="http://schemas.microsoft.com/office/drawing/2014/main" xmlns="" id="{F9A7F563-0E9D-FCE7-A307-DF17D26DEC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07" r="15259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5EFBDE31-BB3E-6CFC-23CD-B5976DA384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3362" cy="6858000"/>
            <a:chOff x="12068638" y="0"/>
            <a:chExt cx="123362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180A60EC-72BB-121F-556A-E2837FD99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91A2FAE-D41C-FF5D-B0A0-7808248EDC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4139706"/>
              <a:ext cx="123362" cy="2718294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3472ACD-2A1A-6E57-B1AF-524CF0397E47}"/>
              </a:ext>
            </a:extLst>
          </p:cNvPr>
          <p:cNvSpPr txBox="1"/>
          <p:nvPr/>
        </p:nvSpPr>
        <p:spPr>
          <a:xfrm>
            <a:off x="6420863" y="764598"/>
            <a:ext cx="4491820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Establece Niveles de Reorden: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Define niveles mínimos y máximos para cada producto. Cuando el inventario alcanza el nivel mínimo, se deben generar automáticamente pedidos de reposición.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chemeClr val="accent1">
                  <a:lumMod val="50000"/>
                </a:schemeClr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Prioriza los Productos: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Clasifica tus productos según su popularidad y rentabilidad. Esto te ayuda a priorizar la gestión de inventario y asegurar que los productos más importantes estén siempre disponibles.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Rotación de Inventario: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i="0" dirty="0">
              <a:solidFill>
                <a:schemeClr val="accent1">
                  <a:lumMod val="50000"/>
                </a:schemeClr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Implementa estrategias para la rotación de inventario, como promociones, descuentos o paquetes. Esto ayuda a evitar la obsolescencia de productos</a:t>
            </a:r>
          </a:p>
        </p:txBody>
      </p:sp>
    </p:spTree>
    <p:extLst>
      <p:ext uri="{BB962C8B-B14F-4D97-AF65-F5344CB8AC3E}">
        <p14:creationId xmlns:p14="http://schemas.microsoft.com/office/powerpoint/2010/main" val="144850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jas en estanterías en un almacén">
            <a:extLst>
              <a:ext uri="{FF2B5EF4-FFF2-40B4-BE49-F238E27FC236}">
                <a16:creationId xmlns:a16="http://schemas.microsoft.com/office/drawing/2014/main" xmlns="" id="{2E8DB1B3-7CC5-4E51-9BD8-8AB33900C4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9" t="265" r="14989" b="-267"/>
          <a:stretch/>
        </p:blipFill>
        <p:spPr>
          <a:xfrm>
            <a:off x="6096000" y="0"/>
            <a:ext cx="6094477" cy="685800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C7AA218-0EDA-54AC-F2D1-D3C9C7640856}"/>
              </a:ext>
            </a:extLst>
          </p:cNvPr>
          <p:cNvSpPr txBox="1"/>
          <p:nvPr/>
        </p:nvSpPr>
        <p:spPr>
          <a:xfrm>
            <a:off x="236054" y="1006519"/>
            <a:ext cx="5588276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Integración con Proveedores: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Establece una comunicación eficiente con tus proveedores. La integración con sus sistemas puede agilizar la gestión de pedidos y la actualización de inventario.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Auditorías Periódicas:</a:t>
            </a:r>
            <a:endParaRPr lang="es-MX" sz="2000" b="1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Realiza auditorías regulares para garantizar la precisión del inventario físico y digital. Identifica discrepancias y toma medidas para corregirlas.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Automatización de Procesos: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Automatiza procesos siempre que sea posible. La automatización reduce errores y mejora la eficiencia en tareas como la actualización de inventario y la generación de informes.</a:t>
            </a:r>
          </a:p>
        </p:txBody>
      </p:sp>
    </p:spTree>
    <p:extLst>
      <p:ext uri="{BB962C8B-B14F-4D97-AF65-F5344CB8AC3E}">
        <p14:creationId xmlns:p14="http://schemas.microsoft.com/office/powerpoint/2010/main" val="1201657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jas en estanterías en un almacén">
            <a:extLst>
              <a:ext uri="{FF2B5EF4-FFF2-40B4-BE49-F238E27FC236}">
                <a16:creationId xmlns:a16="http://schemas.microsoft.com/office/drawing/2014/main" xmlns="" id="{2E8DB1B3-7CC5-4E51-9BD8-8AB33900C4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9" t="265" r="14989" b="-267"/>
          <a:stretch/>
        </p:blipFill>
        <p:spPr>
          <a:xfrm>
            <a:off x="6420678" y="10"/>
            <a:ext cx="5769799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BACB413-3E05-38A7-3075-9946EC52496D}"/>
              </a:ext>
            </a:extLst>
          </p:cNvPr>
          <p:cNvSpPr txBox="1"/>
          <p:nvPr/>
        </p:nvSpPr>
        <p:spPr>
          <a:xfrm>
            <a:off x="404190" y="996580"/>
            <a:ext cx="425726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Implementa Tecnología de Código de Barras: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Utiliza tecnología de código de barras para agilizar el proceso de seguimiento y reducir errores humanos en la entrada de datos.</a:t>
            </a:r>
          </a:p>
          <a:p>
            <a:pPr algn="l"/>
            <a:endParaRPr lang="es-MX" sz="20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Ofrece Notificaciones de Stock: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Configura notificaciones automáticas para alertarte cuando los niveles de inventario estén bajos. Esto permite una respuesta rápida para evitar la falta de existencias.</a:t>
            </a:r>
          </a:p>
          <a:p>
            <a:pPr algn="l"/>
            <a:endParaRPr lang="es-MX" sz="20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Planificación para Temporadas Altas: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Anticípate a temporadas de alta demanda planificando y ajustando tu inventario en consecuencia. Esto evita situaciones de falta de existencias durante periodos críticos.</a:t>
            </a:r>
          </a:p>
        </p:txBody>
      </p:sp>
    </p:spTree>
    <p:extLst>
      <p:ext uri="{BB962C8B-B14F-4D97-AF65-F5344CB8AC3E}">
        <p14:creationId xmlns:p14="http://schemas.microsoft.com/office/powerpoint/2010/main" val="319738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70DB51B-B44D-199E-AEAC-9FD1CAF19E82}"/>
              </a:ext>
            </a:extLst>
          </p:cNvPr>
          <p:cNvSpPr txBox="1"/>
          <p:nvPr/>
        </p:nvSpPr>
        <p:spPr>
          <a:xfrm>
            <a:off x="792644" y="1325869"/>
            <a:ext cx="942478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Promociones Estratégicas: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Utiliza promociones y ofertas estratégicas para gestionar el inventario. Puedes implementar ventas flash o descuentos para mover productos más lentos.</a:t>
            </a: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Optimiza la Logística: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Optimiza los procesos logísticos para reducir los tiempos de entrega. Una logística eficiente contribuye a una gestión de inventario más efectiva.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Analítica y Reportes:</a:t>
            </a:r>
          </a:p>
          <a:p>
            <a:pPr algn="l"/>
            <a:endParaRPr lang="es-MX" sz="1600" b="1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Utiliza herramientas analíticas y generación de informes para evaluar el rendimiento del inventario y tomar decisiones informadas.</a:t>
            </a:r>
          </a:p>
          <a:p>
            <a:pPr algn="l"/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2000" b="1" i="0" dirty="0">
                <a:solidFill>
                  <a:srgbClr val="374151"/>
                </a:solidFill>
                <a:effectLst/>
                <a:latin typeface="+mj-lt"/>
              </a:rPr>
              <a:t>Mejora Continua:</a:t>
            </a:r>
            <a:endParaRPr lang="es-MX" sz="20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Siempre busca maneras de mejorar tus procesos de gestión de inventario. Escucha el </a:t>
            </a:r>
            <a:r>
              <a:rPr lang="es-MX" sz="1600" b="0" i="0" dirty="0" err="1">
                <a:solidFill>
                  <a:srgbClr val="374151"/>
                </a:solidFill>
                <a:effectLst/>
                <a:latin typeface="+mj-lt"/>
              </a:rPr>
              <a:t>feedback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de los clientes y ajusta tus estrategias según sea necesario.</a:t>
            </a:r>
          </a:p>
        </p:txBody>
      </p:sp>
    </p:spTree>
    <p:extLst>
      <p:ext uri="{BB962C8B-B14F-4D97-AF65-F5344CB8AC3E}">
        <p14:creationId xmlns:p14="http://schemas.microsoft.com/office/powerpoint/2010/main" val="397053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2EC7805-5992-2ACD-B547-62482EF307D3}"/>
              </a:ext>
            </a:extLst>
          </p:cNvPr>
          <p:cNvSpPr txBox="1"/>
          <p:nvPr/>
        </p:nvSpPr>
        <p:spPr>
          <a:xfrm>
            <a:off x="400316" y="1126061"/>
            <a:ext cx="7298339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600" b="1" i="0" dirty="0">
                <a:solidFill>
                  <a:schemeClr val="accent1">
                    <a:lumMod val="50000"/>
                  </a:schemeClr>
                </a:solidFill>
                <a:effectLst/>
                <a:latin typeface="Söhne"/>
              </a:rPr>
              <a:t>Revisión final de productos del módulo eCommerce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919A672-906A-C004-079A-41317377995A}"/>
              </a:ext>
            </a:extLst>
          </p:cNvPr>
          <p:cNvSpPr txBox="1"/>
          <p:nvPr/>
        </p:nvSpPr>
        <p:spPr>
          <a:xfrm>
            <a:off x="474835" y="2946624"/>
            <a:ext cx="772494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20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- Scopecanvas final</a:t>
            </a:r>
          </a:p>
          <a:p>
            <a:pPr algn="l"/>
            <a:endParaRPr lang="es-MX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s-MX" sz="220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- Embudo de ventas eCommerce</a:t>
            </a:r>
          </a:p>
          <a:p>
            <a:pPr algn="l"/>
            <a:endParaRPr lang="es-MX" sz="2200" i="0" dirty="0">
              <a:solidFill>
                <a:schemeClr val="accent1">
                  <a:lumMod val="50000"/>
                </a:schemeClr>
              </a:solidFill>
              <a:effectLst/>
              <a:latin typeface="+mj-lt"/>
            </a:endParaRPr>
          </a:p>
          <a:p>
            <a:pPr algn="l"/>
            <a:endParaRPr lang="es-MX" sz="2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s-MX" sz="220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- Perfil tienda virtual</a:t>
            </a:r>
          </a:p>
          <a:p>
            <a:pPr algn="l"/>
            <a:endParaRPr lang="es-MX" b="1" i="0" dirty="0">
              <a:solidFill>
                <a:schemeClr val="accent1">
                  <a:lumMod val="50000"/>
                </a:schemeClr>
              </a:solidFill>
              <a:effectLst/>
              <a:latin typeface="Söhne"/>
            </a:endParaRPr>
          </a:p>
          <a:p>
            <a:pPr algn="l"/>
            <a:endParaRPr lang="es-MX" b="1" i="0" dirty="0">
              <a:solidFill>
                <a:schemeClr val="accent1">
                  <a:lumMod val="50000"/>
                </a:schemeClr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60771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4A775F1D-4596-F07C-9ACD-3BCB453130A3}"/>
              </a:ext>
            </a:extLst>
          </p:cNvPr>
          <p:cNvSpPr txBox="1"/>
          <p:nvPr/>
        </p:nvSpPr>
        <p:spPr>
          <a:xfrm>
            <a:off x="1735015" y="2905780"/>
            <a:ext cx="8721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374151"/>
                </a:solidFill>
                <a:latin typeface="Söhne"/>
              </a:rPr>
              <a:t>Módulo:</a:t>
            </a:r>
            <a:r>
              <a:rPr lang="es-ES" sz="2800" dirty="0">
                <a:solidFill>
                  <a:srgbClr val="374151"/>
                </a:solidFill>
                <a:latin typeface="Söhne"/>
              </a:rPr>
              <a:t> </a:t>
            </a:r>
            <a:r>
              <a:rPr lang="es-ES" dirty="0">
                <a:solidFill>
                  <a:srgbClr val="374151"/>
                </a:solidFill>
                <a:latin typeface="Söhne"/>
              </a:rPr>
              <a:t>“</a:t>
            </a:r>
            <a:r>
              <a:rPr lang="es-CL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ELEMENTOS PRÁCTICOS DE COMERCIO ELECTRÓNICO”</a:t>
            </a:r>
            <a:endParaRPr lang="es-ES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00258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6221D7EB-B71F-ED38-7A98-51A8C50F8AA6}"/>
              </a:ext>
            </a:extLst>
          </p:cNvPr>
          <p:cNvSpPr/>
          <p:nvPr/>
        </p:nvSpPr>
        <p:spPr>
          <a:xfrm>
            <a:off x="3177066" y="1522564"/>
            <a:ext cx="6206630" cy="408373"/>
          </a:xfrm>
          <a:prstGeom prst="roundRect">
            <a:avLst/>
          </a:prstGeom>
          <a:solidFill>
            <a:srgbClr val="009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3726589-D2E9-45E7-A692-E3F5B04FC9B5}"/>
              </a:ext>
            </a:extLst>
          </p:cNvPr>
          <p:cNvSpPr txBox="1"/>
          <p:nvPr/>
        </p:nvSpPr>
        <p:spPr>
          <a:xfrm>
            <a:off x="3177066" y="1465141"/>
            <a:ext cx="26232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chemeClr val="bg1"/>
                </a:solidFill>
                <a:latin typeface="Söhne"/>
              </a:rPr>
              <a:t>Contenido</a:t>
            </a:r>
          </a:p>
        </p:txBody>
      </p:sp>
      <p:sp>
        <p:nvSpPr>
          <p:cNvPr id="3" name="CuadroTexto 4">
            <a:extLst>
              <a:ext uri="{FF2B5EF4-FFF2-40B4-BE49-F238E27FC236}">
                <a16:creationId xmlns:a16="http://schemas.microsoft.com/office/drawing/2014/main" xmlns="" id="{C9B88BB1-5D9B-2F8D-9BBE-2FD803926D71}"/>
              </a:ext>
            </a:extLst>
          </p:cNvPr>
          <p:cNvSpPr txBox="1"/>
          <p:nvPr/>
        </p:nvSpPr>
        <p:spPr>
          <a:xfrm>
            <a:off x="3177066" y="2045784"/>
            <a:ext cx="62066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Introducción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Utilización de Herramientas Digitales.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Creación de tienda online.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Estrategia de venta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Elementos claves para la logística del negocio online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Principios para la administración moderna del negocio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Asociar campaña de Redes Sociales con la tienda online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Puesta en marcha de la estrategia de Ventas</a:t>
            </a:r>
          </a:p>
          <a:p>
            <a:pPr algn="just"/>
            <a:endParaRPr lang="es-ES" sz="2000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0892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7C114D2-6A01-1F51-AD43-2574B2FE593F}"/>
              </a:ext>
            </a:extLst>
          </p:cNvPr>
          <p:cNvSpPr txBox="1"/>
          <p:nvPr/>
        </p:nvSpPr>
        <p:spPr>
          <a:xfrm>
            <a:off x="1254875" y="1587832"/>
            <a:ext cx="9353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374151"/>
                </a:solidFill>
              </a:rPr>
              <a:t>Objetivos de esta clase</a:t>
            </a:r>
            <a:endParaRPr lang="es-CL" sz="4000" b="1" dirty="0">
              <a:solidFill>
                <a:srgbClr val="37415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F682A22-AC13-D120-15ED-6888AAA04886}"/>
              </a:ext>
            </a:extLst>
          </p:cNvPr>
          <p:cNvSpPr txBox="1"/>
          <p:nvPr/>
        </p:nvSpPr>
        <p:spPr>
          <a:xfrm>
            <a:off x="4128116" y="2644170"/>
            <a:ext cx="664049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Gestión de inventarios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Modernización </a:t>
            </a:r>
          </a:p>
          <a:p>
            <a:endParaRPr lang="es-ES" sz="3200" dirty="0">
              <a:solidFill>
                <a:srgbClr val="374151"/>
              </a:solidFill>
              <a:latin typeface="Söhne"/>
            </a:endParaRPr>
          </a:p>
          <a:p>
            <a:pPr algn="just"/>
            <a:endParaRPr lang="es-ES" sz="3200" dirty="0">
              <a:solidFill>
                <a:srgbClr val="374151"/>
              </a:solidFill>
              <a:latin typeface="Söhne"/>
            </a:endParaRPr>
          </a:p>
          <a:p>
            <a:pPr algn="just"/>
            <a:endParaRPr lang="es-ES" sz="3200" dirty="0">
              <a:solidFill>
                <a:srgbClr val="37415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77374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F91E518E-BBB0-0D7B-987D-FE4887EBF021}"/>
              </a:ext>
            </a:extLst>
          </p:cNvPr>
          <p:cNvCxnSpPr>
            <a:cxnSpLocks/>
          </p:cNvCxnSpPr>
          <p:nvPr/>
        </p:nvCxnSpPr>
        <p:spPr>
          <a:xfrm>
            <a:off x="3930925" y="2755255"/>
            <a:ext cx="0" cy="372484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F5D7D223-9ECF-0DDE-DA2E-D7D8E46A7AE0}"/>
              </a:ext>
            </a:extLst>
          </p:cNvPr>
          <p:cNvSpPr txBox="1"/>
          <p:nvPr/>
        </p:nvSpPr>
        <p:spPr>
          <a:xfrm>
            <a:off x="400316" y="1126061"/>
            <a:ext cx="729833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600" b="1" i="0" dirty="0">
                <a:effectLst/>
                <a:latin typeface="Söhne"/>
              </a:rPr>
              <a:t>Gestión de Inventario en eCommerce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4B8CFE48-4061-4BBE-3C9E-8BFC7D2F7592}"/>
              </a:ext>
            </a:extLst>
          </p:cNvPr>
          <p:cNvSpPr txBox="1"/>
          <p:nvPr/>
        </p:nvSpPr>
        <p:spPr>
          <a:xfrm>
            <a:off x="8180438" y="2447893"/>
            <a:ext cx="330364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Söhne"/>
              </a:rPr>
              <a:t>3. Categorización y Organización de Productos:</a:t>
            </a:r>
          </a:p>
          <a:p>
            <a:pPr algn="l"/>
            <a:endParaRPr lang="es-MX" sz="2000" b="1" i="0" dirty="0"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 Facilitar la búsqueda y gestión.</a:t>
            </a: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Pasos:</a:t>
            </a:r>
          </a:p>
          <a:p>
            <a:pPr algn="l"/>
            <a:endParaRPr lang="es-MX" sz="1600" b="1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Categoriza productos según tipo, temporada o demanda.</a:t>
            </a:r>
          </a:p>
          <a:p>
            <a:pPr algn="l"/>
            <a:endParaRPr lang="es-MX" sz="1600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Asigna un lugar específico para cada categoría.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DC6D6BB-A8AC-F596-C3C0-A4EB6177A873}"/>
              </a:ext>
            </a:extLst>
          </p:cNvPr>
          <p:cNvSpPr txBox="1"/>
          <p:nvPr/>
        </p:nvSpPr>
        <p:spPr>
          <a:xfrm>
            <a:off x="472891" y="2553429"/>
            <a:ext cx="326336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Söhne"/>
              </a:rPr>
              <a:t>1. Auditoría Inicial del Inventario: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 Evaluar la cantidad y calidad de tu inventario inicial.</a:t>
            </a: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Pasos:</a:t>
            </a:r>
            <a:endParaRPr lang="es-MX" sz="1600" dirty="0">
              <a:solidFill>
                <a:srgbClr val="374151"/>
              </a:solidFill>
              <a:latin typeface="Söhne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Realiza un conteo físico de todos los productos.</a:t>
            </a:r>
          </a:p>
          <a:p>
            <a:pPr algn="l"/>
            <a:endParaRPr lang="es-MX" sz="1600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Verifica la precisión de los registros actuales.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9EDF72A7-03ED-AC19-61B6-6B98FE9F8A99}"/>
              </a:ext>
            </a:extLst>
          </p:cNvPr>
          <p:cNvSpPr txBox="1"/>
          <p:nvPr/>
        </p:nvSpPr>
        <p:spPr>
          <a:xfrm>
            <a:off x="4505512" y="2560303"/>
            <a:ext cx="2903212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Söhne"/>
              </a:rPr>
              <a:t>2. Selección de una Plataforma de Gestión de Inventario: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 Elige una herramienta que se ajuste a tus necesidades.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Söhne"/>
              </a:rPr>
              <a:t>Pasos:</a:t>
            </a:r>
            <a:endParaRPr lang="es-MX" sz="1600" dirty="0">
              <a:solidFill>
                <a:srgbClr val="374151"/>
              </a:solidFill>
              <a:latin typeface="Söhne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Investiga y selecciona una plataforma de gestión de inventario (ejemplo: Zoho </a:t>
            </a:r>
            <a:r>
              <a:rPr lang="es-MX" sz="1600" b="0" i="0" dirty="0" err="1">
                <a:solidFill>
                  <a:srgbClr val="374151"/>
                </a:solidFill>
                <a:effectLst/>
                <a:latin typeface="Söhne"/>
              </a:rPr>
              <a:t>Inventory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es-MX" sz="1600" b="0" i="0" dirty="0" err="1">
                <a:solidFill>
                  <a:srgbClr val="374151"/>
                </a:solidFill>
                <a:effectLst/>
                <a:latin typeface="Söhne"/>
              </a:rPr>
              <a:t>TradeGecko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Söhne"/>
              </a:rPr>
              <a:t>).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DD602207-8405-64CF-81DF-AFD77D40D689}"/>
              </a:ext>
            </a:extLst>
          </p:cNvPr>
          <p:cNvCxnSpPr>
            <a:cxnSpLocks/>
          </p:cNvCxnSpPr>
          <p:nvPr/>
        </p:nvCxnSpPr>
        <p:spPr>
          <a:xfrm>
            <a:off x="8055558" y="2553429"/>
            <a:ext cx="0" cy="372484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4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F86CCB9B-826D-AD8B-306C-3CA0F3E24712}"/>
              </a:ext>
            </a:extLst>
          </p:cNvPr>
          <p:cNvCxnSpPr>
            <a:cxnSpLocks/>
          </p:cNvCxnSpPr>
          <p:nvPr/>
        </p:nvCxnSpPr>
        <p:spPr>
          <a:xfrm>
            <a:off x="1160205" y="3681387"/>
            <a:ext cx="3347220" cy="0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1516F24-5868-504F-F128-CAC5B3010BD2}"/>
              </a:ext>
            </a:extLst>
          </p:cNvPr>
          <p:cNvSpPr txBox="1"/>
          <p:nvPr/>
        </p:nvSpPr>
        <p:spPr>
          <a:xfrm>
            <a:off x="1042219" y="1432354"/>
            <a:ext cx="595835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4. Establecimiento de Niveles Mínimos y Máximos: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Evitar escasez o exceso de inventario.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Pasos:</a:t>
            </a:r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- Determina niveles mínimos de existencias.</a:t>
            </a: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- Establece límites superiores basados en la demanda y espacio de almacenamiento.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599B082-3558-A146-445F-52EEB1DC45D4}"/>
              </a:ext>
            </a:extLst>
          </p:cNvPr>
          <p:cNvSpPr txBox="1"/>
          <p:nvPr/>
        </p:nvSpPr>
        <p:spPr>
          <a:xfrm>
            <a:off x="1042218" y="3741504"/>
            <a:ext cx="6096000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5. </a:t>
            </a:r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Implementación de Códigos de Barras:</a:t>
            </a:r>
          </a:p>
          <a:p>
            <a:pPr algn="l"/>
            <a:endParaRPr lang="es-MX" b="1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Optimizar la precisión y velocidad en el seguimiento.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Pasos:</a:t>
            </a:r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- Asigna códigos de barras a cada producto.</a:t>
            </a:r>
          </a:p>
          <a:p>
            <a:pPr algn="l"/>
            <a:r>
              <a:rPr lang="es-MX" sz="1600" dirty="0">
                <a:solidFill>
                  <a:srgbClr val="374151"/>
                </a:solidFill>
                <a:latin typeface="+mj-lt"/>
              </a:rPr>
              <a:t>- U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tiliza un lector de códigos de barras para actualizar el inventario.</a:t>
            </a:r>
          </a:p>
        </p:txBody>
      </p:sp>
      <p:pic>
        <p:nvPicPr>
          <p:cNvPr id="10" name="Imagen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xmlns="" id="{60F58612-A4F4-B9B3-C9B9-9253BAC3D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642" y="2310581"/>
            <a:ext cx="5217358" cy="352819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A04E2F5B-D0D6-D9CD-81E8-E15D290CC247}"/>
              </a:ext>
            </a:extLst>
          </p:cNvPr>
          <p:cNvSpPr txBox="1"/>
          <p:nvPr/>
        </p:nvSpPr>
        <p:spPr>
          <a:xfrm>
            <a:off x="858255" y="432800"/>
            <a:ext cx="729833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600" b="1" i="0" dirty="0">
                <a:effectLst/>
                <a:latin typeface="Söhne"/>
              </a:rPr>
              <a:t>Gestión de Inventario en eCommerce</a:t>
            </a:r>
          </a:p>
        </p:txBody>
      </p:sp>
    </p:spTree>
    <p:extLst>
      <p:ext uri="{BB962C8B-B14F-4D97-AF65-F5344CB8AC3E}">
        <p14:creationId xmlns:p14="http://schemas.microsoft.com/office/powerpoint/2010/main" val="112965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97383CA-F9E9-C625-95A2-823057987DD2}"/>
              </a:ext>
            </a:extLst>
          </p:cNvPr>
          <p:cNvSpPr txBox="1"/>
          <p:nvPr/>
        </p:nvSpPr>
        <p:spPr>
          <a:xfrm>
            <a:off x="698090" y="2121676"/>
            <a:ext cx="39132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6. Automatización de Procesos de Pedidos:</a:t>
            </a:r>
          </a:p>
          <a:p>
            <a:pPr algn="l"/>
            <a:endParaRPr lang="es-MX" sz="1600" b="1" i="0" dirty="0"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Reducir errores y tiempos de procesamiento.</a:t>
            </a: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Pasos:</a:t>
            </a:r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Conecta la gestión de inventario con los pedidos automáticamente.</a:t>
            </a:r>
          </a:p>
          <a:p>
            <a:pPr algn="l"/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Implementa reglas para reabastecimiento automático.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5906EBFB-4832-8B2F-E155-0FF6D82DCDBB}"/>
              </a:ext>
            </a:extLst>
          </p:cNvPr>
          <p:cNvSpPr txBox="1"/>
          <p:nvPr/>
        </p:nvSpPr>
        <p:spPr>
          <a:xfrm>
            <a:off x="5899356" y="2139249"/>
            <a:ext cx="4424516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7. Integración con Plataformas de Ecommerce: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Sincronizar inventario en todas las plataformas de venta.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Pasos:</a:t>
            </a:r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Asegúrate de que tu plataforma de gestión de inventario se integre con tu tienda online (ejemplo: Shopify, WooCommerce).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396430FD-4383-EF4E-3D60-FD5C2A58AA2B}"/>
              </a:ext>
            </a:extLst>
          </p:cNvPr>
          <p:cNvCxnSpPr>
            <a:cxnSpLocks/>
          </p:cNvCxnSpPr>
          <p:nvPr/>
        </p:nvCxnSpPr>
        <p:spPr>
          <a:xfrm>
            <a:off x="5327105" y="2121676"/>
            <a:ext cx="0" cy="372484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035ECE41-7AA5-FC4E-F1BE-7F407BC240C9}"/>
              </a:ext>
            </a:extLst>
          </p:cNvPr>
          <p:cNvSpPr txBox="1"/>
          <p:nvPr/>
        </p:nvSpPr>
        <p:spPr>
          <a:xfrm>
            <a:off x="813275" y="688314"/>
            <a:ext cx="729833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600" b="1" i="0" dirty="0">
                <a:effectLst/>
                <a:latin typeface="Söhne"/>
              </a:rPr>
              <a:t>Gestión de Inventario en eCommerce</a:t>
            </a:r>
          </a:p>
        </p:txBody>
      </p:sp>
    </p:spTree>
    <p:extLst>
      <p:ext uri="{BB962C8B-B14F-4D97-AF65-F5344CB8AC3E}">
        <p14:creationId xmlns:p14="http://schemas.microsoft.com/office/powerpoint/2010/main" val="85636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396430FD-4383-EF4E-3D60-FD5C2A58AA2B}"/>
              </a:ext>
            </a:extLst>
          </p:cNvPr>
          <p:cNvCxnSpPr>
            <a:cxnSpLocks/>
          </p:cNvCxnSpPr>
          <p:nvPr/>
        </p:nvCxnSpPr>
        <p:spPr>
          <a:xfrm>
            <a:off x="5327105" y="2121676"/>
            <a:ext cx="0" cy="372484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DA491623-BEF3-5F59-080C-1C4CEA2893E0}"/>
              </a:ext>
            </a:extLst>
          </p:cNvPr>
          <p:cNvSpPr txBox="1"/>
          <p:nvPr/>
        </p:nvSpPr>
        <p:spPr>
          <a:xfrm>
            <a:off x="1120879" y="2121676"/>
            <a:ext cx="38640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b="1" i="0" dirty="0">
                <a:solidFill>
                  <a:schemeClr val="accent1">
                    <a:lumMod val="50000"/>
                  </a:schemeClr>
                </a:solidFill>
                <a:effectLst/>
                <a:latin typeface="Söhne"/>
              </a:rPr>
              <a:t>8. Análisis de Datos y Tendencias:</a:t>
            </a:r>
          </a:p>
          <a:p>
            <a:pPr algn="l"/>
            <a:endParaRPr lang="es-MX" b="1" i="0" dirty="0">
              <a:effectLst/>
              <a:latin typeface="Söhne"/>
            </a:endParaRPr>
          </a:p>
          <a:p>
            <a:pPr algn="l"/>
            <a:r>
              <a:rPr lang="es-MX" b="1" i="0" dirty="0">
                <a:solidFill>
                  <a:srgbClr val="374151"/>
                </a:solidFill>
                <a:effectLst/>
                <a:latin typeface="Söhne"/>
              </a:rPr>
              <a:t>Objetivo:</a:t>
            </a:r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 Tomar decisiones informadas.</a:t>
            </a:r>
          </a:p>
          <a:p>
            <a:pPr algn="l"/>
            <a:endParaRPr lang="es-MX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b="1" i="0" dirty="0">
                <a:solidFill>
                  <a:srgbClr val="374151"/>
                </a:solidFill>
                <a:effectLst/>
                <a:latin typeface="Söhne"/>
              </a:rPr>
              <a:t>Pasos:</a:t>
            </a:r>
            <a:endParaRPr lang="es-MX" dirty="0">
              <a:solidFill>
                <a:srgbClr val="374151"/>
              </a:solidFill>
              <a:latin typeface="Söhne"/>
            </a:endParaRPr>
          </a:p>
          <a:p>
            <a:pPr algn="l"/>
            <a:endParaRPr lang="es-MX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Utiliza herramientas analíticas para evaluar la rotación de inventario y las tendencias de ventas.</a:t>
            </a:r>
          </a:p>
          <a:p>
            <a:pPr algn="l"/>
            <a:endParaRPr lang="es-MX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es-MX" b="0" i="0" dirty="0">
                <a:solidFill>
                  <a:srgbClr val="374151"/>
                </a:solidFill>
                <a:effectLst/>
                <a:latin typeface="Söhne"/>
              </a:rPr>
              <a:t>Ajusta tu inventario en consecuencia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F6F7D991-DD4E-9B48-666F-53DA18934F70}"/>
              </a:ext>
            </a:extLst>
          </p:cNvPr>
          <p:cNvSpPr txBox="1"/>
          <p:nvPr/>
        </p:nvSpPr>
        <p:spPr>
          <a:xfrm>
            <a:off x="5584723" y="2551837"/>
            <a:ext cx="6096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1600" b="1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Gestión de Devoluciones y Productos Obsoletos:</a:t>
            </a: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Objetivo:</a:t>
            </a:r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 Minimizar pérdidas.</a:t>
            </a: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endParaRPr lang="es-MX" sz="1600" b="1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1" i="0" dirty="0">
                <a:solidFill>
                  <a:srgbClr val="374151"/>
                </a:solidFill>
                <a:effectLst/>
                <a:latin typeface="+mj-lt"/>
              </a:rPr>
              <a:t>Pasos:</a:t>
            </a:r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endParaRPr lang="es-MX" sz="1600" b="0" i="0" dirty="0">
              <a:solidFill>
                <a:srgbClr val="374151"/>
              </a:solidFill>
              <a:effectLst/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Establece políticas claras de devolución.</a:t>
            </a:r>
          </a:p>
          <a:p>
            <a:pPr algn="l"/>
            <a:endParaRPr lang="es-MX" sz="1600" dirty="0">
              <a:solidFill>
                <a:srgbClr val="374151"/>
              </a:solidFill>
              <a:latin typeface="+mj-lt"/>
            </a:endParaRPr>
          </a:p>
          <a:p>
            <a:pPr algn="l"/>
            <a:r>
              <a:rPr lang="es-MX" sz="1600" b="0" i="0" dirty="0">
                <a:solidFill>
                  <a:srgbClr val="374151"/>
                </a:solidFill>
                <a:effectLst/>
                <a:latin typeface="+mj-lt"/>
              </a:rPr>
              <a:t>Identifica productos obsoletos y aplica estrategias de liquidación.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D142E80-7EFF-DAC6-775B-7E38A93EDEA5}"/>
              </a:ext>
            </a:extLst>
          </p:cNvPr>
          <p:cNvSpPr txBox="1"/>
          <p:nvPr/>
        </p:nvSpPr>
        <p:spPr>
          <a:xfrm>
            <a:off x="891929" y="856762"/>
            <a:ext cx="729833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3600" b="1" i="0" dirty="0">
                <a:effectLst/>
                <a:latin typeface="Söhne"/>
              </a:rPr>
              <a:t>Gestión de Inventario en eCommerce</a:t>
            </a:r>
          </a:p>
        </p:txBody>
      </p:sp>
    </p:spTree>
    <p:extLst>
      <p:ext uri="{BB962C8B-B14F-4D97-AF65-F5344CB8AC3E}">
        <p14:creationId xmlns:p14="http://schemas.microsoft.com/office/powerpoint/2010/main" val="213488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139C501-F854-423E-9AC0-96FD1AC81875}"/>
              </a:ext>
            </a:extLst>
          </p:cNvPr>
          <p:cNvSpPr txBox="1"/>
          <p:nvPr/>
        </p:nvSpPr>
        <p:spPr>
          <a:xfrm>
            <a:off x="640080" y="325369"/>
            <a:ext cx="4368602" cy="1956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i="0" dirty="0">
                <a:effectLst/>
                <a:latin typeface="+mj-lt"/>
                <a:ea typeface="+mj-ea"/>
                <a:cs typeface="+mj-cs"/>
              </a:rPr>
              <a:t>Consejos para mantener tu inventario en orden</a:t>
            </a:r>
          </a:p>
        </p:txBody>
      </p:sp>
      <p:sp>
        <p:nvSpPr>
          <p:cNvPr id="25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8D84049-F372-453D-1658-61C60E7DB3F8}"/>
              </a:ext>
            </a:extLst>
          </p:cNvPr>
          <p:cNvSpPr txBox="1"/>
          <p:nvPr/>
        </p:nvSpPr>
        <p:spPr>
          <a:xfrm>
            <a:off x="469662" y="2748235"/>
            <a:ext cx="4539020" cy="3320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i="0" dirty="0">
                <a:effectLst/>
                <a:latin typeface="+mj-lt"/>
              </a:rPr>
              <a:t>Utiliza un Sistema de Gestión de Inventario (SGI):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dirty="0">
                <a:effectLst/>
                <a:latin typeface="+mj-lt"/>
              </a:rPr>
              <a:t>mplementa un SGI que se integre directamente con tu plataforma de ecommerce. Esto facilita la actualización automática de inventario y </a:t>
            </a:r>
            <a:r>
              <a:rPr lang="en-US" sz="1600" b="0" i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</a:rPr>
              <a:t>evita</a:t>
            </a:r>
            <a:r>
              <a:rPr lang="en-US" sz="1600" b="0" i="0" dirty="0">
                <a:effectLst/>
                <a:latin typeface="+mj-lt"/>
              </a:rPr>
              <a:t> errores manuales.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chemeClr val="accent1">
                  <a:lumMod val="50000"/>
                </a:schemeClr>
              </a:solidFill>
              <a:effectLst/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i="0" dirty="0">
                <a:effectLst/>
                <a:latin typeface="+mj-lt"/>
              </a:rPr>
              <a:t>Seguimiento en Tiempo Real:</a:t>
            </a: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dirty="0">
                <a:effectLst/>
                <a:latin typeface="+mj-lt"/>
              </a:rPr>
              <a:t>Utiliza herramientas y sistemas que permitan el seguimiento en tiempo real del inventario. La información actualizada es esencial para tomar decisiones informadas.</a:t>
            </a:r>
          </a:p>
        </p:txBody>
      </p:sp>
      <p:pic>
        <p:nvPicPr>
          <p:cNvPr id="8" name="Picture 7" descr="Cajas en estanterías en un almacén">
            <a:extLst>
              <a:ext uri="{FF2B5EF4-FFF2-40B4-BE49-F238E27FC236}">
                <a16:creationId xmlns:a16="http://schemas.microsoft.com/office/drawing/2014/main" xmlns="" id="{2E8DB1B3-7CC5-4E51-9BD8-8AB33900C4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9" t="265" r="14989" b="-267"/>
          <a:stretch/>
        </p:blipFill>
        <p:spPr>
          <a:xfrm>
            <a:off x="5118652" y="10"/>
            <a:ext cx="707182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1461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15811</TotalTime>
  <Words>895</Words>
  <Application>Microsoft Office PowerPoint</Application>
  <PresentationFormat>Panorámica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Söhne</vt:lpstr>
      <vt:lpstr>Times New Roman</vt:lpstr>
      <vt:lpstr>Ubuntu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Bravo Lira</dc:creator>
  <cp:lastModifiedBy>Cuenta Microsoft</cp:lastModifiedBy>
  <cp:revision>76</cp:revision>
  <dcterms:created xsi:type="dcterms:W3CDTF">2022-09-01T16:31:15Z</dcterms:created>
  <dcterms:modified xsi:type="dcterms:W3CDTF">2023-12-06T22:30:20Z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2023-06-01T20:59:02Z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5d20c5c1-0c9f-4f9b-b6ba-da01d02ac76d</vt:lpwstr>
  </property>
  <property fmtid="{D5CDD505-2E9C-101B-9397-08002B2CF9AE}" pid="8" name="MSIP_Label_9f4e9a4a-eb20-4aad-9a64-8872817c1a6f_ContentBits">
    <vt:lpwstr>0</vt:lpwstr>
  </property>
</Properties>
</file>