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316" r:id="rId3"/>
    <p:sldId id="261" r:id="rId4"/>
    <p:sldId id="262" r:id="rId5"/>
    <p:sldId id="331" r:id="rId6"/>
    <p:sldId id="319" r:id="rId7"/>
    <p:sldId id="337" r:id="rId8"/>
    <p:sldId id="344" r:id="rId9"/>
    <p:sldId id="345" r:id="rId10"/>
    <p:sldId id="346" r:id="rId11"/>
    <p:sldId id="347" r:id="rId12"/>
    <p:sldId id="348" r:id="rId13"/>
    <p:sldId id="349" r:id="rId14"/>
    <p:sldId id="350" r:id="rId15"/>
    <p:sldId id="351" r:id="rId16"/>
    <p:sldId id="343" r:id="rId17"/>
    <p:sldId id="353" r:id="rId18"/>
    <p:sldId id="352" r:id="rId19"/>
    <p:sldId id="354" r:id="rId20"/>
    <p:sldId id="355" r:id="rId21"/>
    <p:sldId id="356" r:id="rId22"/>
    <p:sldId id="357" r:id="rId23"/>
    <p:sldId id="359" r:id="rId24"/>
    <p:sldId id="360" r:id="rId25"/>
    <p:sldId id="358" r:id="rId26"/>
    <p:sldId id="329" r:id="rId2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EE6C26"/>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714"/>
  </p:normalViewPr>
  <p:slideViewPr>
    <p:cSldViewPr snapToGrid="0" showGuides="1">
      <p:cViewPr varScale="1">
        <p:scale>
          <a:sx n="68" d="100"/>
          <a:sy n="68" d="100"/>
        </p:scale>
        <p:origin x="9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11-10-2023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cebook.com/business/ad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facebook.com/business/ad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usiness.whatsapp.com/"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ds.google.com/intl/es_CL/home/"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4238180" y="1831749"/>
            <a:ext cx="6678350" cy="3693319"/>
          </a:xfrm>
          <a:prstGeom prst="rect">
            <a:avLst/>
          </a:prstGeom>
          <a:noFill/>
        </p:spPr>
        <p:txBody>
          <a:bodyPr wrap="square">
            <a:spAutoFit/>
          </a:bodyPr>
          <a:lstStyle/>
          <a:p>
            <a:r>
              <a:rPr lang="es-ES" dirty="0">
                <a:solidFill>
                  <a:srgbClr val="EE6C26"/>
                </a:solidFill>
              </a:rPr>
              <a:t>Presupuesto y control: </a:t>
            </a:r>
            <a:r>
              <a:rPr lang="es-ES" dirty="0">
                <a:solidFill>
                  <a:srgbClr val="374151"/>
                </a:solidFill>
              </a:rPr>
              <a:t>Los anunciantes pueden establecer un presupuesto diario y limitar sus gastos publicitarios. También pueden programar anuncios para mostrarlos en momentos específicos del día.</a:t>
            </a:r>
          </a:p>
          <a:p>
            <a:endParaRPr lang="es-ES" dirty="0">
              <a:solidFill>
                <a:srgbClr val="374151"/>
              </a:solidFill>
            </a:endParaRPr>
          </a:p>
          <a:p>
            <a:r>
              <a:rPr lang="es-ES" dirty="0">
                <a:solidFill>
                  <a:srgbClr val="EE6C26"/>
                </a:solidFill>
              </a:rPr>
              <a:t>Segmentación: </a:t>
            </a:r>
            <a:r>
              <a:rPr lang="es-ES" dirty="0">
                <a:solidFill>
                  <a:srgbClr val="374151"/>
                </a:solidFill>
              </a:rPr>
              <a:t>Google </a:t>
            </a:r>
            <a:r>
              <a:rPr lang="es-ES" dirty="0" err="1">
                <a:solidFill>
                  <a:srgbClr val="374151"/>
                </a:solidFill>
              </a:rPr>
              <a:t>Ads</a:t>
            </a:r>
            <a:r>
              <a:rPr lang="es-ES" dirty="0">
                <a:solidFill>
                  <a:srgbClr val="374151"/>
                </a:solidFill>
              </a:rPr>
              <a:t> permite a los anunciantes segmentar su audiencia según diversos criterios, como la ubicación geográfica, la edad, el género, los intereses, el dispositivo y más.</a:t>
            </a:r>
          </a:p>
          <a:p>
            <a:endParaRPr lang="es-ES" dirty="0">
              <a:solidFill>
                <a:srgbClr val="374151"/>
              </a:solidFill>
            </a:endParaRPr>
          </a:p>
          <a:p>
            <a:r>
              <a:rPr lang="es-ES" dirty="0">
                <a:solidFill>
                  <a:srgbClr val="EE6C26"/>
                </a:solidFill>
              </a:rPr>
              <a:t>Medición y análisis: </a:t>
            </a:r>
            <a:r>
              <a:rPr lang="es-ES" dirty="0">
                <a:solidFill>
                  <a:srgbClr val="374151"/>
                </a:solidFill>
              </a:rPr>
              <a:t>Los anunciantes pueden realizar un seguimiento del rendimiento de sus anuncios utilizando herramientas de análisis y conversiones para evaluar el retorno de inversión (ROI) de sus campañas.</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994461" y="920617"/>
            <a:ext cx="5101539" cy="1015663"/>
          </a:xfrm>
          <a:prstGeom prst="rect">
            <a:avLst/>
          </a:prstGeom>
          <a:noFill/>
        </p:spPr>
        <p:txBody>
          <a:bodyPr wrap="square" rtlCol="0">
            <a:spAutoFit/>
          </a:bodyPr>
          <a:lstStyle/>
          <a:p>
            <a:r>
              <a:rPr lang="es-ES" sz="2400" dirty="0">
                <a:solidFill>
                  <a:srgbClr val="374151"/>
                </a:solidFill>
              </a:rPr>
              <a:t>Google </a:t>
            </a:r>
            <a:r>
              <a:rPr lang="es-ES" sz="2400" dirty="0" err="1">
                <a:solidFill>
                  <a:srgbClr val="374151"/>
                </a:solidFill>
              </a:rPr>
              <a:t>Ads</a:t>
            </a:r>
            <a:endParaRPr lang="es-ES" sz="2400" dirty="0">
              <a:solidFill>
                <a:srgbClr val="374151"/>
              </a:solidFill>
            </a:endParaRPr>
          </a:p>
          <a:p>
            <a:r>
              <a:rPr lang="es-ES" sz="3600" b="1" dirty="0">
                <a:solidFill>
                  <a:srgbClr val="374151"/>
                </a:solidFill>
              </a:rPr>
              <a:t>sirve?</a:t>
            </a:r>
            <a:endParaRPr lang="es-CL" sz="4800" b="1" dirty="0">
              <a:solidFill>
                <a:srgbClr val="374151"/>
              </a:solidFill>
            </a:endParaRPr>
          </a:p>
        </p:txBody>
      </p:sp>
    </p:spTree>
    <p:extLst>
      <p:ext uri="{BB962C8B-B14F-4D97-AF65-F5344CB8AC3E}">
        <p14:creationId xmlns:p14="http://schemas.microsoft.com/office/powerpoint/2010/main" val="343605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8496886" y="2096086"/>
            <a:ext cx="3455964" cy="3139321"/>
          </a:xfrm>
          <a:prstGeom prst="rect">
            <a:avLst/>
          </a:prstGeom>
          <a:noFill/>
        </p:spPr>
        <p:txBody>
          <a:bodyPr wrap="square">
            <a:spAutoFit/>
          </a:bodyPr>
          <a:lstStyle/>
          <a:p>
            <a:r>
              <a:rPr lang="es-ES" dirty="0">
                <a:solidFill>
                  <a:srgbClr val="374151"/>
                </a:solidFill>
              </a:rPr>
              <a:t>Facebook Business, ahora conocido como Meta Business Suite debido a los cambios corporativos en Meta </a:t>
            </a:r>
            <a:r>
              <a:rPr lang="es-ES" dirty="0" err="1">
                <a:solidFill>
                  <a:srgbClr val="374151"/>
                </a:solidFill>
              </a:rPr>
              <a:t>Platforms</a:t>
            </a:r>
            <a:r>
              <a:rPr lang="es-ES" dirty="0">
                <a:solidFill>
                  <a:srgbClr val="374151"/>
                </a:solidFill>
              </a:rPr>
              <a:t>, Inc., es una plataforma y conjunto de herramientas diseñadas para ayudar a las empresas y anunciantes a administrar y optimizar su presencia en las plataformas de Meta, que incluyen Facebook, Instagram y WhatsApp.</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30227" y="597060"/>
            <a:ext cx="5954979" cy="1015663"/>
          </a:xfrm>
          <a:prstGeom prst="rect">
            <a:avLst/>
          </a:prstGeom>
          <a:noFill/>
        </p:spPr>
        <p:txBody>
          <a:bodyPr wrap="square" rtlCol="0">
            <a:spAutoFit/>
          </a:bodyPr>
          <a:lstStyle/>
          <a:p>
            <a:r>
              <a:rPr lang="pt-BR" sz="2400" dirty="0">
                <a:solidFill>
                  <a:srgbClr val="374151"/>
                </a:solidFill>
              </a:rPr>
              <a:t>Facebook Business</a:t>
            </a:r>
          </a:p>
          <a:p>
            <a:r>
              <a:rPr lang="pt-BR" sz="3600" dirty="0">
                <a:solidFill>
                  <a:srgbClr val="374151"/>
                </a:solidFill>
              </a:rPr>
              <a:t>Administrador de anuncios</a:t>
            </a:r>
            <a:endParaRPr lang="es-CL" sz="3600" b="1" dirty="0">
              <a:solidFill>
                <a:srgbClr val="374151"/>
              </a:solidFill>
            </a:endParaRPr>
          </a:p>
        </p:txBody>
      </p:sp>
      <p:pic>
        <p:nvPicPr>
          <p:cNvPr id="5" name="Imagen 4">
            <a:extLst>
              <a:ext uri="{FF2B5EF4-FFF2-40B4-BE49-F238E27FC236}">
                <a16:creationId xmlns:a16="http://schemas.microsoft.com/office/drawing/2014/main" id="{1FC3D468-AFD8-D41C-C25D-5C806A8E8702}"/>
              </a:ext>
            </a:extLst>
          </p:cNvPr>
          <p:cNvPicPr>
            <a:picLocks noChangeAspect="1"/>
          </p:cNvPicPr>
          <p:nvPr/>
        </p:nvPicPr>
        <p:blipFill rotWithShape="1">
          <a:blip r:embed="rId2"/>
          <a:srcRect t="14547" b="5003"/>
          <a:stretch/>
        </p:blipFill>
        <p:spPr>
          <a:xfrm>
            <a:off x="239150" y="2096086"/>
            <a:ext cx="8257736" cy="3735038"/>
          </a:xfrm>
          <a:prstGeom prst="rect">
            <a:avLst/>
          </a:prstGeom>
        </p:spPr>
      </p:pic>
    </p:spTree>
    <p:extLst>
      <p:ext uri="{BB962C8B-B14F-4D97-AF65-F5344CB8AC3E}">
        <p14:creationId xmlns:p14="http://schemas.microsoft.com/office/powerpoint/2010/main" val="158232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4037428" y="1821033"/>
            <a:ext cx="7901354" cy="4524315"/>
          </a:xfrm>
          <a:prstGeom prst="rect">
            <a:avLst/>
          </a:prstGeom>
          <a:noFill/>
        </p:spPr>
        <p:txBody>
          <a:bodyPr wrap="square">
            <a:spAutoFit/>
          </a:bodyPr>
          <a:lstStyle/>
          <a:p>
            <a:r>
              <a:rPr lang="es-ES" dirty="0">
                <a:solidFill>
                  <a:srgbClr val="374151"/>
                </a:solidFill>
              </a:rPr>
              <a:t>Facebook Business ofrece una serie de funciones y beneficios clave:</a:t>
            </a:r>
          </a:p>
          <a:p>
            <a:endParaRPr lang="es-ES" dirty="0">
              <a:solidFill>
                <a:srgbClr val="374151"/>
              </a:solidFill>
            </a:endParaRPr>
          </a:p>
          <a:p>
            <a:r>
              <a:rPr lang="es-ES" dirty="0">
                <a:solidFill>
                  <a:srgbClr val="EE6C26"/>
                </a:solidFill>
              </a:rPr>
              <a:t>Administración de Anuncios: </a:t>
            </a:r>
            <a:r>
              <a:rPr lang="es-ES" dirty="0">
                <a:solidFill>
                  <a:srgbClr val="374151"/>
                </a:solidFill>
              </a:rPr>
              <a:t>Permite a las empresas crear, gestionar y realizar un seguimiento de anuncios publicitarios en las diferentes plataformas de Meta. Puedes definir tus audiencias objetivas, establecer presupuestos y programar anuncios para llegar a tu público en el momento adecuado.</a:t>
            </a:r>
          </a:p>
          <a:p>
            <a:endParaRPr lang="es-ES" dirty="0">
              <a:solidFill>
                <a:srgbClr val="374151"/>
              </a:solidFill>
            </a:endParaRPr>
          </a:p>
          <a:p>
            <a:r>
              <a:rPr lang="es-ES" dirty="0">
                <a:solidFill>
                  <a:srgbClr val="EE6C26"/>
                </a:solidFill>
              </a:rPr>
              <a:t>Páginas Empresariales: </a:t>
            </a:r>
            <a:r>
              <a:rPr lang="es-ES" dirty="0">
                <a:solidFill>
                  <a:srgbClr val="374151"/>
                </a:solidFill>
              </a:rPr>
              <a:t>Facebook Business te permite administrar páginas de negocios en Facebook e Instagram. Puedes personalizar tus páginas, publicar contenido, interactuar con los seguidores y obtener estadísticas sobre el rendimiento de tus publicaciones.</a:t>
            </a:r>
          </a:p>
          <a:p>
            <a:endParaRPr lang="es-ES" dirty="0">
              <a:solidFill>
                <a:srgbClr val="374151"/>
              </a:solidFill>
            </a:endParaRPr>
          </a:p>
          <a:p>
            <a:r>
              <a:rPr lang="es-ES" dirty="0">
                <a:solidFill>
                  <a:srgbClr val="EE6C26"/>
                </a:solidFill>
              </a:rPr>
              <a:t>Mensajería Empresarial: </a:t>
            </a:r>
            <a:r>
              <a:rPr lang="es-ES" dirty="0">
                <a:solidFill>
                  <a:srgbClr val="374151"/>
                </a:solidFill>
              </a:rPr>
              <a:t>A través de Meta Business Suite, puedes gestionar la comunicación con los clientes a través de mensajes en Facebook e Instagram. Esto incluye respuestas automáticas y la capacidad de responder consultas de manera más eficiente.</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30227" y="438276"/>
            <a:ext cx="5954979" cy="1015663"/>
          </a:xfrm>
          <a:prstGeom prst="rect">
            <a:avLst/>
          </a:prstGeom>
          <a:noFill/>
        </p:spPr>
        <p:txBody>
          <a:bodyPr wrap="square" rtlCol="0">
            <a:spAutoFit/>
          </a:bodyPr>
          <a:lstStyle/>
          <a:p>
            <a:r>
              <a:rPr lang="pt-BR" sz="2400" dirty="0">
                <a:solidFill>
                  <a:srgbClr val="374151"/>
                </a:solidFill>
              </a:rPr>
              <a:t>Facebook Business</a:t>
            </a:r>
          </a:p>
          <a:p>
            <a:r>
              <a:rPr lang="pt-BR" sz="3600" dirty="0">
                <a:solidFill>
                  <a:srgbClr val="374151"/>
                </a:solidFill>
              </a:rPr>
              <a:t>Administrador de anuncios</a:t>
            </a:r>
            <a:endParaRPr lang="es-CL" sz="3600" b="1" dirty="0">
              <a:solidFill>
                <a:srgbClr val="374151"/>
              </a:solidFill>
            </a:endParaRPr>
          </a:p>
        </p:txBody>
      </p:sp>
      <p:sp>
        <p:nvSpPr>
          <p:cNvPr id="8" name="CuadroTexto 7">
            <a:extLst>
              <a:ext uri="{FF2B5EF4-FFF2-40B4-BE49-F238E27FC236}">
                <a16:creationId xmlns:a16="http://schemas.microsoft.com/office/drawing/2014/main" id="{F3D7FC09-D778-0D5B-926C-C41B5A1F9B26}"/>
              </a:ext>
            </a:extLst>
          </p:cNvPr>
          <p:cNvSpPr txBox="1"/>
          <p:nvPr/>
        </p:nvSpPr>
        <p:spPr>
          <a:xfrm>
            <a:off x="4172243" y="6345348"/>
            <a:ext cx="6098344" cy="369332"/>
          </a:xfrm>
          <a:prstGeom prst="rect">
            <a:avLst/>
          </a:prstGeom>
          <a:noFill/>
        </p:spPr>
        <p:txBody>
          <a:bodyPr wrap="square">
            <a:spAutoFit/>
          </a:bodyPr>
          <a:lstStyle/>
          <a:p>
            <a:pPr algn="ctr"/>
            <a:r>
              <a:rPr lang="es-CL" dirty="0">
                <a:hlinkClick r:id="rId2"/>
              </a:rPr>
              <a:t>https://www.facebook.com/business/ads</a:t>
            </a:r>
            <a:endParaRPr lang="es-CL" dirty="0"/>
          </a:p>
        </p:txBody>
      </p:sp>
    </p:spTree>
    <p:extLst>
      <p:ext uri="{BB962C8B-B14F-4D97-AF65-F5344CB8AC3E}">
        <p14:creationId xmlns:p14="http://schemas.microsoft.com/office/powerpoint/2010/main" val="262267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4037428" y="1637486"/>
            <a:ext cx="7901354" cy="4524315"/>
          </a:xfrm>
          <a:prstGeom prst="rect">
            <a:avLst/>
          </a:prstGeom>
          <a:noFill/>
        </p:spPr>
        <p:txBody>
          <a:bodyPr wrap="square">
            <a:spAutoFit/>
          </a:bodyPr>
          <a:lstStyle/>
          <a:p>
            <a:r>
              <a:rPr lang="es-ES" dirty="0">
                <a:solidFill>
                  <a:srgbClr val="EE6C26"/>
                </a:solidFill>
              </a:rPr>
              <a:t>Analíticas y Estadísticas: </a:t>
            </a:r>
            <a:r>
              <a:rPr lang="es-ES" dirty="0">
                <a:solidFill>
                  <a:srgbClr val="374151"/>
                </a:solidFill>
              </a:rPr>
              <a:t>Ofrece datos detallados sobre el rendimiento de tus anuncios y páginas. Puedes realizar un seguimiento del alcance, la interacción y la conversión de tus campañas publicitarias y publicaciones orgánicas.</a:t>
            </a:r>
          </a:p>
          <a:p>
            <a:endParaRPr lang="es-ES" dirty="0">
              <a:solidFill>
                <a:srgbClr val="374151"/>
              </a:solidFill>
            </a:endParaRPr>
          </a:p>
          <a:p>
            <a:r>
              <a:rPr lang="es-ES" dirty="0">
                <a:solidFill>
                  <a:srgbClr val="EE6C26"/>
                </a:solidFill>
              </a:rPr>
              <a:t>Integración de Plataformas: </a:t>
            </a:r>
            <a:r>
              <a:rPr lang="es-ES" dirty="0">
                <a:solidFill>
                  <a:srgbClr val="374151"/>
                </a:solidFill>
              </a:rPr>
              <a:t>Puedes conectar tus cuentas publicitarias de Facebook Business con otras herramientas de marketing, como sistemas de gestión de clientes (CRM) y software de automatización del marketing.</a:t>
            </a:r>
          </a:p>
          <a:p>
            <a:endParaRPr lang="es-ES" dirty="0">
              <a:solidFill>
                <a:srgbClr val="374151"/>
              </a:solidFill>
            </a:endParaRPr>
          </a:p>
          <a:p>
            <a:r>
              <a:rPr lang="es-ES" dirty="0">
                <a:solidFill>
                  <a:srgbClr val="EE6C26"/>
                </a:solidFill>
              </a:rPr>
              <a:t>Formación y Recursos: </a:t>
            </a:r>
            <a:r>
              <a:rPr lang="es-ES" dirty="0">
                <a:solidFill>
                  <a:srgbClr val="374151"/>
                </a:solidFill>
              </a:rPr>
              <a:t>Facebook Business proporciona recursos educativos y de capacitación para ayudarte a comprender cómo utilizar eficazmente sus herramientas publicitarias y mejorar tus estrategias de marketing en las redes sociales.</a:t>
            </a:r>
          </a:p>
          <a:p>
            <a:endParaRPr lang="es-ES" dirty="0">
              <a:solidFill>
                <a:srgbClr val="374151"/>
              </a:solidFill>
            </a:endParaRPr>
          </a:p>
          <a:p>
            <a:r>
              <a:rPr lang="es-ES" dirty="0">
                <a:solidFill>
                  <a:srgbClr val="EE6C26"/>
                </a:solidFill>
              </a:rPr>
              <a:t>Segmentación de Audiencia: </a:t>
            </a:r>
            <a:r>
              <a:rPr lang="es-ES" dirty="0">
                <a:solidFill>
                  <a:srgbClr val="374151"/>
                </a:solidFill>
              </a:rPr>
              <a:t>Permite una segmentación avanzada de audiencia, lo que significa que puedes llegar a usuarios específicos según sus intereses, demografía, comportamiento en línea y más.</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30227" y="438276"/>
            <a:ext cx="5954979" cy="1015663"/>
          </a:xfrm>
          <a:prstGeom prst="rect">
            <a:avLst/>
          </a:prstGeom>
          <a:noFill/>
        </p:spPr>
        <p:txBody>
          <a:bodyPr wrap="square" rtlCol="0">
            <a:spAutoFit/>
          </a:bodyPr>
          <a:lstStyle/>
          <a:p>
            <a:r>
              <a:rPr lang="pt-BR" sz="2400" dirty="0">
                <a:solidFill>
                  <a:srgbClr val="374151"/>
                </a:solidFill>
              </a:rPr>
              <a:t>Facebook Business</a:t>
            </a:r>
          </a:p>
          <a:p>
            <a:r>
              <a:rPr lang="pt-BR" sz="3600" dirty="0">
                <a:solidFill>
                  <a:srgbClr val="374151"/>
                </a:solidFill>
              </a:rPr>
              <a:t>Administrador de anuncios</a:t>
            </a:r>
            <a:endParaRPr lang="es-CL" sz="3600" b="1" dirty="0">
              <a:solidFill>
                <a:srgbClr val="374151"/>
              </a:solidFill>
            </a:endParaRPr>
          </a:p>
        </p:txBody>
      </p:sp>
      <p:sp>
        <p:nvSpPr>
          <p:cNvPr id="8" name="CuadroTexto 7">
            <a:extLst>
              <a:ext uri="{FF2B5EF4-FFF2-40B4-BE49-F238E27FC236}">
                <a16:creationId xmlns:a16="http://schemas.microsoft.com/office/drawing/2014/main" id="{F3D7FC09-D778-0D5B-926C-C41B5A1F9B26}"/>
              </a:ext>
            </a:extLst>
          </p:cNvPr>
          <p:cNvSpPr txBox="1"/>
          <p:nvPr/>
        </p:nvSpPr>
        <p:spPr>
          <a:xfrm>
            <a:off x="4172243" y="6345348"/>
            <a:ext cx="6098344" cy="369332"/>
          </a:xfrm>
          <a:prstGeom prst="rect">
            <a:avLst/>
          </a:prstGeom>
          <a:noFill/>
        </p:spPr>
        <p:txBody>
          <a:bodyPr wrap="square">
            <a:spAutoFit/>
          </a:bodyPr>
          <a:lstStyle/>
          <a:p>
            <a:pPr algn="ctr"/>
            <a:r>
              <a:rPr lang="es-CL" dirty="0">
                <a:hlinkClick r:id="rId2"/>
              </a:rPr>
              <a:t>https://www.facebook.com/business/ads</a:t>
            </a:r>
            <a:endParaRPr lang="es-CL" dirty="0"/>
          </a:p>
        </p:txBody>
      </p:sp>
    </p:spTree>
    <p:extLst>
      <p:ext uri="{BB962C8B-B14F-4D97-AF65-F5344CB8AC3E}">
        <p14:creationId xmlns:p14="http://schemas.microsoft.com/office/powerpoint/2010/main" val="167961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3888545" y="1837046"/>
            <a:ext cx="7901354" cy="1477328"/>
          </a:xfrm>
          <a:prstGeom prst="rect">
            <a:avLst/>
          </a:prstGeom>
          <a:noFill/>
        </p:spPr>
        <p:txBody>
          <a:bodyPr wrap="square">
            <a:spAutoFit/>
          </a:bodyPr>
          <a:lstStyle/>
          <a:p>
            <a:r>
              <a:rPr lang="es-ES" dirty="0">
                <a:solidFill>
                  <a:srgbClr val="374151"/>
                </a:solidFill>
              </a:rPr>
              <a:t>WhatsApp Business es una versión de WhatsApp diseñada específicamente para pequeñas y medianas empresas (PYME) y emprendedores. Esta aplicación ofrece herramientas y funcionalidades adicionales que permiten a las empresas interactuar de manera efectiva con sus clientes a través de la plataforma de mensajería WhatsApp.</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30227" y="804036"/>
            <a:ext cx="5954979" cy="1015663"/>
          </a:xfrm>
          <a:prstGeom prst="rect">
            <a:avLst/>
          </a:prstGeom>
          <a:noFill/>
        </p:spPr>
        <p:txBody>
          <a:bodyPr wrap="square" rtlCol="0">
            <a:spAutoFit/>
          </a:bodyPr>
          <a:lstStyle/>
          <a:p>
            <a:r>
              <a:rPr lang="pt-BR" sz="2400" dirty="0" err="1">
                <a:solidFill>
                  <a:srgbClr val="374151"/>
                </a:solidFill>
              </a:rPr>
              <a:t>Whatsapp</a:t>
            </a:r>
            <a:r>
              <a:rPr lang="pt-BR" sz="2400" dirty="0">
                <a:solidFill>
                  <a:srgbClr val="374151"/>
                </a:solidFill>
              </a:rPr>
              <a:t> </a:t>
            </a:r>
          </a:p>
          <a:p>
            <a:r>
              <a:rPr lang="pt-BR" sz="3600" dirty="0">
                <a:solidFill>
                  <a:srgbClr val="374151"/>
                </a:solidFill>
              </a:rPr>
              <a:t>Business</a:t>
            </a:r>
          </a:p>
        </p:txBody>
      </p:sp>
      <p:pic>
        <p:nvPicPr>
          <p:cNvPr id="5" name="Imagen 4">
            <a:extLst>
              <a:ext uri="{FF2B5EF4-FFF2-40B4-BE49-F238E27FC236}">
                <a16:creationId xmlns:a16="http://schemas.microsoft.com/office/drawing/2014/main" id="{45600A94-D8B7-1658-54EF-1A474F2E12E0}"/>
              </a:ext>
            </a:extLst>
          </p:cNvPr>
          <p:cNvPicPr>
            <a:picLocks noChangeAspect="1"/>
          </p:cNvPicPr>
          <p:nvPr/>
        </p:nvPicPr>
        <p:blipFill rotWithShape="1">
          <a:blip r:embed="rId2"/>
          <a:srcRect l="6462" t="14752" r="8614" b="16086"/>
          <a:stretch/>
        </p:blipFill>
        <p:spPr>
          <a:xfrm>
            <a:off x="4534486" y="3331721"/>
            <a:ext cx="6353908" cy="2909330"/>
          </a:xfrm>
          <a:prstGeom prst="rect">
            <a:avLst/>
          </a:prstGeom>
        </p:spPr>
      </p:pic>
      <p:sp>
        <p:nvSpPr>
          <p:cNvPr id="10" name="CuadroTexto 9">
            <a:extLst>
              <a:ext uri="{FF2B5EF4-FFF2-40B4-BE49-F238E27FC236}">
                <a16:creationId xmlns:a16="http://schemas.microsoft.com/office/drawing/2014/main" id="{C7FDC31C-FB13-0432-5467-E3D4590E071F}"/>
              </a:ext>
            </a:extLst>
          </p:cNvPr>
          <p:cNvSpPr txBox="1"/>
          <p:nvPr/>
        </p:nvSpPr>
        <p:spPr>
          <a:xfrm>
            <a:off x="4790050" y="6352366"/>
            <a:ext cx="6098344" cy="369332"/>
          </a:xfrm>
          <a:prstGeom prst="rect">
            <a:avLst/>
          </a:prstGeom>
          <a:noFill/>
        </p:spPr>
        <p:txBody>
          <a:bodyPr wrap="square">
            <a:spAutoFit/>
          </a:bodyPr>
          <a:lstStyle/>
          <a:p>
            <a:pPr algn="ctr"/>
            <a:r>
              <a:rPr lang="es-CL" dirty="0">
                <a:hlinkClick r:id="rId3"/>
              </a:rPr>
              <a:t>https://business.whatsapp.com/</a:t>
            </a:r>
            <a:endParaRPr lang="es-CL" dirty="0"/>
          </a:p>
        </p:txBody>
      </p:sp>
    </p:spTree>
    <p:extLst>
      <p:ext uri="{BB962C8B-B14F-4D97-AF65-F5344CB8AC3E}">
        <p14:creationId xmlns:p14="http://schemas.microsoft.com/office/powerpoint/2010/main" val="3920731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Mi primer plan de Marketing</a:t>
            </a:r>
          </a:p>
        </p:txBody>
      </p:sp>
      <p:sp>
        <p:nvSpPr>
          <p:cNvPr id="3" name="CuadroTexto 2">
            <a:extLst>
              <a:ext uri="{FF2B5EF4-FFF2-40B4-BE49-F238E27FC236}">
                <a16:creationId xmlns:a16="http://schemas.microsoft.com/office/drawing/2014/main" id="{6D125CAF-DE98-2C1B-5348-500FC76861EF}"/>
              </a:ext>
            </a:extLst>
          </p:cNvPr>
          <p:cNvSpPr txBox="1"/>
          <p:nvPr/>
        </p:nvSpPr>
        <p:spPr>
          <a:xfrm>
            <a:off x="5380183" y="2437030"/>
            <a:ext cx="5974055" cy="2862322"/>
          </a:xfrm>
          <a:prstGeom prst="rect">
            <a:avLst/>
          </a:prstGeom>
          <a:noFill/>
        </p:spPr>
        <p:txBody>
          <a:bodyPr wrap="square">
            <a:spAutoFit/>
          </a:bodyPr>
          <a:lstStyle/>
          <a:p>
            <a:r>
              <a:rPr lang="es-ES" dirty="0">
                <a:solidFill>
                  <a:srgbClr val="374151"/>
                </a:solidFill>
              </a:rPr>
              <a:t>Ya tenemos bastante conocimiento que nos permitirá desarrollar de forma detallada nuestro primer plan de Marketing Digital. Hemos revisado cada uno de los principales puntos sobre las grandes posibilidades que nos ofrece el mundo online. Recordemos que este plan puede sufrir variados cambios a lo largo de su implementación y eso es normal y esperado, pues la internet nos exige la voluntad al cambio constante.</a:t>
            </a:r>
          </a:p>
          <a:p>
            <a:endParaRPr lang="es-ES" dirty="0">
              <a:solidFill>
                <a:srgbClr val="374151"/>
              </a:solidFill>
            </a:endParaRPr>
          </a:p>
          <a:p>
            <a:r>
              <a:rPr lang="es-ES" b="1" dirty="0">
                <a:solidFill>
                  <a:srgbClr val="374151"/>
                </a:solidFill>
              </a:rPr>
              <a:t>Ahora, manos a la obra.</a:t>
            </a:r>
          </a:p>
        </p:txBody>
      </p:sp>
      <p:pic>
        <p:nvPicPr>
          <p:cNvPr id="6" name="Imagen 5" descr="Hombre del servicio de asistencia frustrado">
            <a:extLst>
              <a:ext uri="{FF2B5EF4-FFF2-40B4-BE49-F238E27FC236}">
                <a16:creationId xmlns:a16="http://schemas.microsoft.com/office/drawing/2014/main" id="{4EA99F41-4273-1F3A-62EC-F87DD3E48BA1}"/>
              </a:ext>
            </a:extLst>
          </p:cNvPr>
          <p:cNvPicPr>
            <a:picLocks noChangeAspect="1"/>
          </p:cNvPicPr>
          <p:nvPr/>
        </p:nvPicPr>
        <p:blipFill>
          <a:blip r:embed="rId2"/>
          <a:stretch>
            <a:fillRect/>
          </a:stretch>
        </p:blipFill>
        <p:spPr>
          <a:xfrm>
            <a:off x="1183804" y="2437030"/>
            <a:ext cx="3912581" cy="3889717"/>
          </a:xfrm>
          <a:prstGeom prst="rect">
            <a:avLst/>
          </a:prstGeom>
        </p:spPr>
      </p:pic>
    </p:spTree>
    <p:extLst>
      <p:ext uri="{BB962C8B-B14F-4D97-AF65-F5344CB8AC3E}">
        <p14:creationId xmlns:p14="http://schemas.microsoft.com/office/powerpoint/2010/main" val="663589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Primer Paso</a:t>
            </a:r>
          </a:p>
        </p:txBody>
      </p:sp>
      <p:sp>
        <p:nvSpPr>
          <p:cNvPr id="3" name="CuadroTexto 2">
            <a:extLst>
              <a:ext uri="{FF2B5EF4-FFF2-40B4-BE49-F238E27FC236}">
                <a16:creationId xmlns:a16="http://schemas.microsoft.com/office/drawing/2014/main" id="{6D125CAF-DE98-2C1B-5348-500FC76861EF}"/>
              </a:ext>
            </a:extLst>
          </p:cNvPr>
          <p:cNvSpPr txBox="1"/>
          <p:nvPr/>
        </p:nvSpPr>
        <p:spPr>
          <a:xfrm>
            <a:off x="2527507" y="1376500"/>
            <a:ext cx="5974055" cy="369332"/>
          </a:xfrm>
          <a:prstGeom prst="rect">
            <a:avLst/>
          </a:prstGeom>
          <a:noFill/>
        </p:spPr>
        <p:txBody>
          <a:bodyPr wrap="square">
            <a:spAutoFit/>
          </a:bodyPr>
          <a:lstStyle/>
          <a:p>
            <a:r>
              <a:rPr lang="es-ES" sz="1800" b="0" i="0" dirty="0">
                <a:solidFill>
                  <a:srgbClr val="374151"/>
                </a:solidFill>
                <a:effectLst/>
              </a:rPr>
              <a:t>Reconoce el estado actual de tu negocio</a:t>
            </a:r>
            <a:r>
              <a:rPr lang="es-ES" dirty="0">
                <a:solidFill>
                  <a:srgbClr val="374151"/>
                </a:solidFill>
              </a:rPr>
              <a:t> </a:t>
            </a:r>
            <a:endParaRPr lang="es-ES" b="1" dirty="0">
              <a:solidFill>
                <a:srgbClr val="374151"/>
              </a:solidFill>
            </a:endParaRPr>
          </a:p>
        </p:txBody>
      </p:sp>
      <p:sp>
        <p:nvSpPr>
          <p:cNvPr id="4" name="CuadroTexto 3">
            <a:extLst>
              <a:ext uri="{FF2B5EF4-FFF2-40B4-BE49-F238E27FC236}">
                <a16:creationId xmlns:a16="http://schemas.microsoft.com/office/drawing/2014/main" id="{ECD9B1EC-43C8-D744-1EF4-5F7D6BCB3F5B}"/>
              </a:ext>
            </a:extLst>
          </p:cNvPr>
          <p:cNvSpPr txBox="1"/>
          <p:nvPr/>
        </p:nvSpPr>
        <p:spPr>
          <a:xfrm>
            <a:off x="3999204" y="2352139"/>
            <a:ext cx="6678174" cy="2585323"/>
          </a:xfrm>
          <a:prstGeom prst="rect">
            <a:avLst/>
          </a:prstGeom>
          <a:noFill/>
        </p:spPr>
        <p:txBody>
          <a:bodyPr wrap="square">
            <a:spAutoFit/>
          </a:bodyPr>
          <a:lstStyle/>
          <a:p>
            <a:r>
              <a:rPr lang="es-ES" sz="1800" b="0" i="0" dirty="0">
                <a:solidFill>
                  <a:srgbClr val="EE6C26"/>
                </a:solidFill>
                <a:effectLst/>
              </a:rPr>
              <a:t>Revisión de Finanzas:</a:t>
            </a:r>
          </a:p>
          <a:p>
            <a:endParaRPr lang="es-ES" sz="1800" b="0" i="0" dirty="0">
              <a:solidFill>
                <a:srgbClr val="374151"/>
              </a:solidFill>
              <a:effectLst/>
            </a:endParaRPr>
          </a:p>
          <a:p>
            <a:pPr marL="342900" indent="-342900">
              <a:buFont typeface="+mj-lt"/>
              <a:buAutoNum type="arabicPeriod"/>
            </a:pPr>
            <a:r>
              <a:rPr lang="es-ES" sz="1800" b="0" i="0" dirty="0">
                <a:solidFill>
                  <a:srgbClr val="374151"/>
                </a:solidFill>
                <a:effectLst/>
              </a:rPr>
              <a:t>Analiza tus estados financieros, como el balance, el estado de resultados y el flujo de efectivo.</a:t>
            </a:r>
          </a:p>
          <a:p>
            <a:pPr marL="342900" indent="-342900">
              <a:buFont typeface="+mj-lt"/>
              <a:buAutoNum type="arabicPeriod"/>
            </a:pPr>
            <a:r>
              <a:rPr lang="es-ES" sz="1800" b="0" i="0" dirty="0">
                <a:solidFill>
                  <a:srgbClr val="374151"/>
                </a:solidFill>
                <a:effectLst/>
              </a:rPr>
              <a:t>Examina tus ingresos, gastos, márgenes de beneficio y endeudamiento.</a:t>
            </a:r>
          </a:p>
          <a:p>
            <a:pPr marL="342900" indent="-342900">
              <a:buFont typeface="+mj-lt"/>
              <a:buAutoNum type="arabicPeriod"/>
            </a:pPr>
            <a:r>
              <a:rPr lang="es-ES" sz="1800" b="0" i="0" dirty="0">
                <a:solidFill>
                  <a:srgbClr val="374151"/>
                </a:solidFill>
                <a:effectLst/>
              </a:rPr>
              <a:t>Evalúa la rentabilidad de tu negocio y la disponibilidad de capital.</a:t>
            </a:r>
          </a:p>
          <a:p>
            <a:pPr marL="342900" indent="-342900">
              <a:buFont typeface="+mj-lt"/>
              <a:buAutoNum type="arabicPeriod"/>
            </a:pPr>
            <a:r>
              <a:rPr lang="es-ES" sz="1800" b="0" i="0" dirty="0">
                <a:solidFill>
                  <a:srgbClr val="374151"/>
                </a:solidFill>
                <a:effectLst/>
              </a:rPr>
              <a:t>Comprueba si tienes deudas pendientes o préstamos.</a:t>
            </a:r>
          </a:p>
          <a:p>
            <a:pPr marL="342900" indent="-342900">
              <a:buFont typeface="+mj-lt"/>
              <a:buAutoNum type="arabicPeriod"/>
            </a:pPr>
            <a:r>
              <a:rPr lang="es-ES" sz="1800" b="0" i="0" dirty="0">
                <a:solidFill>
                  <a:srgbClr val="374151"/>
                </a:solidFill>
                <a:effectLst/>
              </a:rPr>
              <a:t>Identifica las tendencias financieras a lo largo del tiempo.</a:t>
            </a:r>
            <a:endParaRPr lang="es-ES" b="1" dirty="0">
              <a:solidFill>
                <a:srgbClr val="374151"/>
              </a:solidFill>
            </a:endParaRPr>
          </a:p>
        </p:txBody>
      </p:sp>
    </p:spTree>
    <p:extLst>
      <p:ext uri="{BB962C8B-B14F-4D97-AF65-F5344CB8AC3E}">
        <p14:creationId xmlns:p14="http://schemas.microsoft.com/office/powerpoint/2010/main" val="59309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Primer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4169628" y="2337330"/>
            <a:ext cx="7184611" cy="2308324"/>
          </a:xfrm>
          <a:prstGeom prst="rect">
            <a:avLst/>
          </a:prstGeom>
          <a:noFill/>
        </p:spPr>
        <p:txBody>
          <a:bodyPr wrap="square">
            <a:spAutoFit/>
          </a:bodyPr>
          <a:lstStyle/>
          <a:p>
            <a:r>
              <a:rPr lang="es-ES" sz="1800" b="0" i="0" dirty="0">
                <a:solidFill>
                  <a:srgbClr val="EE6C26"/>
                </a:solidFill>
                <a:effectLst/>
              </a:rPr>
              <a:t>Ventas:</a:t>
            </a:r>
          </a:p>
          <a:p>
            <a:endParaRPr lang="es-ES" sz="1800" b="0" i="0" dirty="0">
              <a:solidFill>
                <a:srgbClr val="374151"/>
              </a:solidFill>
              <a:effectLst/>
            </a:endParaRPr>
          </a:p>
          <a:p>
            <a:pPr marL="342900" indent="-342900">
              <a:buFont typeface="+mj-lt"/>
              <a:buAutoNum type="arabicPeriod"/>
            </a:pPr>
            <a:r>
              <a:rPr lang="es-ES" sz="1800" b="0" i="0" dirty="0">
                <a:solidFill>
                  <a:srgbClr val="374151"/>
                </a:solidFill>
                <a:effectLst/>
              </a:rPr>
              <a:t>Revisa tus registros de ventas para determinar los ingresos totales y desglosados por producto o servicio.</a:t>
            </a:r>
          </a:p>
          <a:p>
            <a:pPr marL="342900" indent="-342900">
              <a:buFont typeface="+mj-lt"/>
              <a:buAutoNum type="arabicPeriod"/>
            </a:pPr>
            <a:r>
              <a:rPr lang="es-ES" sz="1800" b="0" i="0" dirty="0">
                <a:solidFill>
                  <a:srgbClr val="374151"/>
                </a:solidFill>
                <a:effectLst/>
              </a:rPr>
              <a:t>Analiza las tendencias de ventas a lo largo de períodos específicos.</a:t>
            </a:r>
          </a:p>
          <a:p>
            <a:pPr marL="342900" indent="-342900">
              <a:buFont typeface="+mj-lt"/>
              <a:buAutoNum type="arabicPeriod"/>
            </a:pPr>
            <a:r>
              <a:rPr lang="es-ES" sz="1800" b="0" i="0" dirty="0">
                <a:solidFill>
                  <a:srgbClr val="374151"/>
                </a:solidFill>
                <a:effectLst/>
              </a:rPr>
              <a:t>Examina tus márgenes de beneficio por producto o servicio.</a:t>
            </a:r>
          </a:p>
          <a:p>
            <a:pPr marL="342900" indent="-342900">
              <a:buFont typeface="+mj-lt"/>
              <a:buAutoNum type="arabicPeriod"/>
            </a:pPr>
            <a:r>
              <a:rPr lang="es-ES" sz="1800" b="0" i="0" dirty="0">
                <a:solidFill>
                  <a:srgbClr val="374151"/>
                </a:solidFill>
                <a:effectLst/>
              </a:rPr>
              <a:t>Identifica los canales de ventas que funcionan mejor.</a:t>
            </a:r>
          </a:p>
          <a:p>
            <a:pPr marL="342900" indent="-342900">
              <a:buFont typeface="+mj-lt"/>
              <a:buAutoNum type="arabicPeriod"/>
            </a:pPr>
            <a:r>
              <a:rPr lang="es-ES" sz="1800" b="0" i="0" dirty="0">
                <a:solidFill>
                  <a:srgbClr val="374151"/>
                </a:solidFill>
                <a:effectLst/>
              </a:rPr>
              <a:t>Comprueba el rendimiento de tu equipo de ventas, si lo tienes.</a:t>
            </a:r>
            <a:endParaRPr lang="es-ES" b="1" dirty="0">
              <a:solidFill>
                <a:srgbClr val="374151"/>
              </a:solidFill>
            </a:endParaRPr>
          </a:p>
        </p:txBody>
      </p:sp>
      <p:sp>
        <p:nvSpPr>
          <p:cNvPr id="5" name="CuadroTexto 4">
            <a:extLst>
              <a:ext uri="{FF2B5EF4-FFF2-40B4-BE49-F238E27FC236}">
                <a16:creationId xmlns:a16="http://schemas.microsoft.com/office/drawing/2014/main" id="{89863BA3-70F9-E536-8109-7FD724FBECE4}"/>
              </a:ext>
            </a:extLst>
          </p:cNvPr>
          <p:cNvSpPr txBox="1"/>
          <p:nvPr/>
        </p:nvSpPr>
        <p:spPr>
          <a:xfrm>
            <a:off x="2527507" y="1376500"/>
            <a:ext cx="5974055" cy="369332"/>
          </a:xfrm>
          <a:prstGeom prst="rect">
            <a:avLst/>
          </a:prstGeom>
          <a:noFill/>
        </p:spPr>
        <p:txBody>
          <a:bodyPr wrap="square">
            <a:spAutoFit/>
          </a:bodyPr>
          <a:lstStyle/>
          <a:p>
            <a:r>
              <a:rPr lang="es-ES" sz="1800" b="0" i="0" dirty="0">
                <a:solidFill>
                  <a:srgbClr val="374151"/>
                </a:solidFill>
                <a:effectLst/>
              </a:rPr>
              <a:t>Reconoce el estado actual de tu negocio</a:t>
            </a:r>
            <a:r>
              <a:rPr lang="es-ES" dirty="0">
                <a:solidFill>
                  <a:srgbClr val="374151"/>
                </a:solidFill>
              </a:rPr>
              <a:t> </a:t>
            </a:r>
            <a:endParaRPr lang="es-ES" b="1" dirty="0">
              <a:solidFill>
                <a:srgbClr val="374151"/>
              </a:solidFill>
            </a:endParaRPr>
          </a:p>
        </p:txBody>
      </p:sp>
      <p:sp>
        <p:nvSpPr>
          <p:cNvPr id="6" name="CuadroTexto 5">
            <a:extLst>
              <a:ext uri="{FF2B5EF4-FFF2-40B4-BE49-F238E27FC236}">
                <a16:creationId xmlns:a16="http://schemas.microsoft.com/office/drawing/2014/main" id="{98D35B0B-11CC-5E3B-564F-CFC2ECAB0369}"/>
              </a:ext>
            </a:extLst>
          </p:cNvPr>
          <p:cNvSpPr txBox="1"/>
          <p:nvPr/>
        </p:nvSpPr>
        <p:spPr>
          <a:xfrm>
            <a:off x="4424301" y="5014986"/>
            <a:ext cx="5974055" cy="646331"/>
          </a:xfrm>
          <a:prstGeom prst="rect">
            <a:avLst/>
          </a:prstGeom>
          <a:noFill/>
        </p:spPr>
        <p:txBody>
          <a:bodyPr wrap="square">
            <a:spAutoFit/>
          </a:bodyPr>
          <a:lstStyle/>
          <a:p>
            <a:pPr algn="ctr"/>
            <a:r>
              <a:rPr lang="es-ES" dirty="0">
                <a:solidFill>
                  <a:srgbClr val="009EA2"/>
                </a:solidFill>
              </a:rPr>
              <a:t>Esto es sólo un ejemplo de todo lo que puedes analizar para comenzar a desarrollar un buen Plan de Marketing.</a:t>
            </a:r>
            <a:endParaRPr lang="es-ES" b="1" dirty="0">
              <a:solidFill>
                <a:srgbClr val="009EA2"/>
              </a:solidFill>
            </a:endParaRPr>
          </a:p>
        </p:txBody>
      </p:sp>
    </p:spTree>
    <p:extLst>
      <p:ext uri="{BB962C8B-B14F-4D97-AF65-F5344CB8AC3E}">
        <p14:creationId xmlns:p14="http://schemas.microsoft.com/office/powerpoint/2010/main" val="4169606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Segundo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4169628" y="2721114"/>
            <a:ext cx="7184611" cy="707886"/>
          </a:xfrm>
          <a:prstGeom prst="rect">
            <a:avLst/>
          </a:prstGeom>
          <a:noFill/>
        </p:spPr>
        <p:txBody>
          <a:bodyPr wrap="square">
            <a:spAutoFit/>
          </a:bodyPr>
          <a:lstStyle/>
          <a:p>
            <a:r>
              <a:rPr lang="es-ES" sz="2000" b="0" i="0" dirty="0">
                <a:solidFill>
                  <a:srgbClr val="374151"/>
                </a:solidFill>
                <a:effectLst/>
              </a:rPr>
              <a:t>Como sabemos que tiene que ser SMART entonces:</a:t>
            </a:r>
          </a:p>
          <a:p>
            <a:r>
              <a:rPr lang="es-ES" sz="2000" b="0" i="0" dirty="0">
                <a:solidFill>
                  <a:srgbClr val="374151"/>
                </a:solidFill>
                <a:effectLst/>
              </a:rPr>
              <a:t>Aumentar las ventas a clientes nuevos en un 20% en 6 meses</a:t>
            </a:r>
            <a:endParaRPr lang="es-ES" sz="2000" b="1" dirty="0">
              <a:solidFill>
                <a:srgbClr val="374151"/>
              </a:solidFill>
            </a:endParaRPr>
          </a:p>
        </p:txBody>
      </p:sp>
      <p:sp>
        <p:nvSpPr>
          <p:cNvPr id="5" name="CuadroTexto 4">
            <a:extLst>
              <a:ext uri="{FF2B5EF4-FFF2-40B4-BE49-F238E27FC236}">
                <a16:creationId xmlns:a16="http://schemas.microsoft.com/office/drawing/2014/main" id="{89863BA3-70F9-E536-8109-7FD724FBECE4}"/>
              </a:ext>
            </a:extLst>
          </p:cNvPr>
          <p:cNvSpPr txBox="1"/>
          <p:nvPr/>
        </p:nvSpPr>
        <p:spPr>
          <a:xfrm>
            <a:off x="2668184" y="1376500"/>
            <a:ext cx="5974055" cy="369332"/>
          </a:xfrm>
          <a:prstGeom prst="rect">
            <a:avLst/>
          </a:prstGeom>
          <a:noFill/>
        </p:spPr>
        <p:txBody>
          <a:bodyPr wrap="square">
            <a:spAutoFit/>
          </a:bodyPr>
          <a:lstStyle/>
          <a:p>
            <a:r>
              <a:rPr lang="es-ES" sz="1800" b="0" i="0" dirty="0">
                <a:solidFill>
                  <a:srgbClr val="374151"/>
                </a:solidFill>
                <a:effectLst/>
              </a:rPr>
              <a:t>Definir objetivos.</a:t>
            </a:r>
            <a:endParaRPr lang="es-ES" b="1" dirty="0">
              <a:solidFill>
                <a:srgbClr val="374151"/>
              </a:solidFill>
            </a:endParaRPr>
          </a:p>
        </p:txBody>
      </p:sp>
    </p:spTree>
    <p:extLst>
      <p:ext uri="{BB962C8B-B14F-4D97-AF65-F5344CB8AC3E}">
        <p14:creationId xmlns:p14="http://schemas.microsoft.com/office/powerpoint/2010/main" val="68024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Tercer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4366575" y="1985637"/>
            <a:ext cx="7184611" cy="4524315"/>
          </a:xfrm>
          <a:prstGeom prst="rect">
            <a:avLst/>
          </a:prstGeom>
          <a:noFill/>
        </p:spPr>
        <p:txBody>
          <a:bodyPr wrap="square">
            <a:spAutoFit/>
          </a:bodyPr>
          <a:lstStyle/>
          <a:p>
            <a:r>
              <a:rPr lang="es-ES" sz="1800" b="0" i="0" dirty="0">
                <a:solidFill>
                  <a:srgbClr val="374151"/>
                </a:solidFill>
                <a:effectLst/>
              </a:rPr>
              <a:t>La empresa ya conoce bien a su cliente por lo que decide armar un </a:t>
            </a:r>
            <a:r>
              <a:rPr lang="es-ES" sz="1800" b="0" i="0" dirty="0" err="1">
                <a:solidFill>
                  <a:srgbClr val="374151"/>
                </a:solidFill>
                <a:effectLst/>
              </a:rPr>
              <a:t>Buyer</a:t>
            </a:r>
            <a:r>
              <a:rPr lang="es-ES" sz="1800" b="0" i="0" dirty="0">
                <a:solidFill>
                  <a:srgbClr val="374151"/>
                </a:solidFill>
                <a:effectLst/>
              </a:rPr>
              <a:t> Persona:</a:t>
            </a:r>
          </a:p>
          <a:p>
            <a:endParaRPr lang="es-ES" sz="1800" b="0" i="0" dirty="0">
              <a:solidFill>
                <a:srgbClr val="374151"/>
              </a:solidFill>
              <a:effectLst/>
            </a:endParaRPr>
          </a:p>
          <a:p>
            <a:pPr marL="285750" indent="-285750">
              <a:buFont typeface="Arial" panose="020B0604020202020204" pitchFamily="34" charset="0"/>
              <a:buChar char="•"/>
            </a:pPr>
            <a:r>
              <a:rPr lang="es-ES" sz="1800" b="0" i="0" dirty="0">
                <a:solidFill>
                  <a:srgbClr val="374151"/>
                </a:solidFill>
                <a:effectLst/>
              </a:rPr>
              <a:t>Humberto González</a:t>
            </a:r>
          </a:p>
          <a:p>
            <a:pPr marL="285750" indent="-285750">
              <a:buFont typeface="Arial" panose="020B0604020202020204" pitchFamily="34" charset="0"/>
              <a:buChar char="•"/>
            </a:pPr>
            <a:r>
              <a:rPr lang="es-ES" sz="1800" b="0" i="0" dirty="0">
                <a:solidFill>
                  <a:srgbClr val="374151"/>
                </a:solidFill>
                <a:effectLst/>
              </a:rPr>
              <a:t>52 años</a:t>
            </a:r>
          </a:p>
          <a:p>
            <a:pPr marL="285750" indent="-285750">
              <a:buFont typeface="Arial" panose="020B0604020202020204" pitchFamily="34" charset="0"/>
              <a:buChar char="•"/>
            </a:pPr>
            <a:r>
              <a:rPr lang="es-ES" sz="1800" b="0" i="0" dirty="0">
                <a:solidFill>
                  <a:srgbClr val="374151"/>
                </a:solidFill>
                <a:effectLst/>
              </a:rPr>
              <a:t>Casado con 2 hijos y 2 nietos</a:t>
            </a:r>
          </a:p>
          <a:p>
            <a:pPr marL="285750" indent="-285750">
              <a:buFont typeface="Arial" panose="020B0604020202020204" pitchFamily="34" charset="0"/>
              <a:buChar char="•"/>
            </a:pPr>
            <a:r>
              <a:rPr lang="es-ES" sz="1800" b="0" i="0" dirty="0">
                <a:solidFill>
                  <a:srgbClr val="374151"/>
                </a:solidFill>
                <a:effectLst/>
              </a:rPr>
              <a:t>Vive solo con su pareja en Ñuñoa</a:t>
            </a:r>
          </a:p>
          <a:p>
            <a:pPr marL="285750" indent="-285750">
              <a:buFont typeface="Arial" panose="020B0604020202020204" pitchFamily="34" charset="0"/>
              <a:buChar char="•"/>
            </a:pPr>
            <a:r>
              <a:rPr lang="es-ES" sz="1800" b="0" i="0" dirty="0">
                <a:solidFill>
                  <a:srgbClr val="374151"/>
                </a:solidFill>
                <a:effectLst/>
              </a:rPr>
              <a:t>Es administrador de un local de </a:t>
            </a:r>
            <a:r>
              <a:rPr lang="es-ES" sz="1800" b="0" i="0" dirty="0" err="1">
                <a:solidFill>
                  <a:srgbClr val="374151"/>
                </a:solidFill>
                <a:effectLst/>
              </a:rPr>
              <a:t>retail</a:t>
            </a:r>
            <a:endParaRPr lang="es-ES" sz="1800" b="0" i="0" dirty="0">
              <a:solidFill>
                <a:srgbClr val="374151"/>
              </a:solidFill>
              <a:effectLst/>
            </a:endParaRPr>
          </a:p>
          <a:p>
            <a:pPr marL="285750" indent="-285750">
              <a:buFont typeface="Arial" panose="020B0604020202020204" pitchFamily="34" charset="0"/>
              <a:buChar char="•"/>
            </a:pPr>
            <a:r>
              <a:rPr lang="es-ES" sz="1800" b="0" i="0" dirty="0">
                <a:solidFill>
                  <a:srgbClr val="374151"/>
                </a:solidFill>
                <a:effectLst/>
              </a:rPr>
              <a:t>Amante el vino y la buena mesa</a:t>
            </a:r>
          </a:p>
          <a:p>
            <a:pPr marL="285750" indent="-285750">
              <a:buFont typeface="Arial" panose="020B0604020202020204" pitchFamily="34" charset="0"/>
              <a:buChar char="•"/>
            </a:pPr>
            <a:r>
              <a:rPr lang="es-ES" sz="1800" b="0" i="0" dirty="0">
                <a:solidFill>
                  <a:srgbClr val="374151"/>
                </a:solidFill>
                <a:effectLst/>
              </a:rPr>
              <a:t>Lo motiva una buena conversación con amigos y ver películas</a:t>
            </a:r>
          </a:p>
          <a:p>
            <a:pPr marL="285750" indent="-285750">
              <a:buFont typeface="Arial" panose="020B0604020202020204" pitchFamily="34" charset="0"/>
              <a:buChar char="•"/>
            </a:pPr>
            <a:r>
              <a:rPr lang="es-ES" sz="1800" b="0" i="0" dirty="0">
                <a:solidFill>
                  <a:srgbClr val="374151"/>
                </a:solidFill>
                <a:effectLst/>
              </a:rPr>
              <a:t>Le encanta pasar tiempo con su familia y su perro</a:t>
            </a:r>
          </a:p>
          <a:p>
            <a:pPr marL="285750" indent="-285750">
              <a:buFont typeface="Arial" panose="020B0604020202020204" pitchFamily="34" charset="0"/>
              <a:buChar char="•"/>
            </a:pPr>
            <a:r>
              <a:rPr lang="es-ES" sz="1800" b="0" i="0" dirty="0">
                <a:solidFill>
                  <a:srgbClr val="374151"/>
                </a:solidFill>
                <a:effectLst/>
              </a:rPr>
              <a:t>Le molestan los negocios que lo hacen esperar</a:t>
            </a:r>
          </a:p>
          <a:p>
            <a:pPr marL="285750" indent="-285750">
              <a:buFont typeface="Arial" panose="020B0604020202020204" pitchFamily="34" charset="0"/>
              <a:buChar char="•"/>
            </a:pPr>
            <a:r>
              <a:rPr lang="es-ES" sz="1800" b="0" i="0" dirty="0">
                <a:solidFill>
                  <a:srgbClr val="374151"/>
                </a:solidFill>
                <a:effectLst/>
              </a:rPr>
              <a:t>Tiene poca paciencia</a:t>
            </a:r>
          </a:p>
          <a:p>
            <a:endParaRPr lang="es-ES" sz="1800" b="0" i="0" dirty="0">
              <a:solidFill>
                <a:srgbClr val="374151"/>
              </a:solidFill>
              <a:effectLst/>
            </a:endParaRPr>
          </a:p>
          <a:p>
            <a:r>
              <a:rPr lang="es-ES" sz="1800" b="0" i="0" dirty="0">
                <a:solidFill>
                  <a:srgbClr val="374151"/>
                </a:solidFill>
                <a:effectLst/>
              </a:rPr>
              <a:t>Cada vez se siente más cómodo comprando por internet. Aproveché el último </a:t>
            </a:r>
            <a:r>
              <a:rPr lang="es-ES" sz="1800" b="0" i="0" dirty="0" err="1">
                <a:solidFill>
                  <a:srgbClr val="374151"/>
                </a:solidFill>
                <a:effectLst/>
              </a:rPr>
              <a:t>Cyber</a:t>
            </a:r>
            <a:r>
              <a:rPr lang="es-ES" dirty="0">
                <a:solidFill>
                  <a:srgbClr val="374151"/>
                </a:solidFill>
              </a:rPr>
              <a:t> </a:t>
            </a:r>
            <a:r>
              <a:rPr lang="es-ES" sz="1800" b="0" i="0" dirty="0" err="1">
                <a:solidFill>
                  <a:srgbClr val="374151"/>
                </a:solidFill>
                <a:effectLst/>
              </a:rPr>
              <a:t>Monday</a:t>
            </a:r>
            <a:endParaRPr lang="es-ES" b="1" dirty="0">
              <a:solidFill>
                <a:srgbClr val="374151"/>
              </a:solidFill>
            </a:endParaRPr>
          </a:p>
        </p:txBody>
      </p:sp>
      <p:sp>
        <p:nvSpPr>
          <p:cNvPr id="5" name="CuadroTexto 4">
            <a:extLst>
              <a:ext uri="{FF2B5EF4-FFF2-40B4-BE49-F238E27FC236}">
                <a16:creationId xmlns:a16="http://schemas.microsoft.com/office/drawing/2014/main" id="{89863BA3-70F9-E536-8109-7FD724FBECE4}"/>
              </a:ext>
            </a:extLst>
          </p:cNvPr>
          <p:cNvSpPr txBox="1"/>
          <p:nvPr/>
        </p:nvSpPr>
        <p:spPr>
          <a:xfrm>
            <a:off x="2668184" y="1376500"/>
            <a:ext cx="5974055" cy="369332"/>
          </a:xfrm>
          <a:prstGeom prst="rect">
            <a:avLst/>
          </a:prstGeom>
          <a:noFill/>
        </p:spPr>
        <p:txBody>
          <a:bodyPr wrap="square">
            <a:spAutoFit/>
          </a:bodyPr>
          <a:lstStyle/>
          <a:p>
            <a:r>
              <a:rPr lang="es-ES" sz="1800" b="0" i="0" dirty="0">
                <a:solidFill>
                  <a:srgbClr val="374151"/>
                </a:solidFill>
                <a:effectLst/>
              </a:rPr>
              <a:t>Segmenta tus clientes.</a:t>
            </a:r>
            <a:endParaRPr lang="es-ES" b="1" dirty="0">
              <a:solidFill>
                <a:srgbClr val="374151"/>
              </a:solidFill>
            </a:endParaRPr>
          </a:p>
        </p:txBody>
      </p:sp>
    </p:spTree>
    <p:extLst>
      <p:ext uri="{BB962C8B-B14F-4D97-AF65-F5344CB8AC3E}">
        <p14:creationId xmlns:p14="http://schemas.microsoft.com/office/powerpoint/2010/main" val="143769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905780"/>
            <a:ext cx="8721970" cy="523220"/>
          </a:xfrm>
          <a:prstGeom prst="rect">
            <a:avLst/>
          </a:prstGeom>
          <a:noFill/>
        </p:spPr>
        <p:txBody>
          <a:bodyPr wrap="square">
            <a:spAutoFit/>
          </a:bodyPr>
          <a:lstStyle/>
          <a:p>
            <a:pPr algn="ctr"/>
            <a:r>
              <a:rPr lang="es-ES" sz="2800" b="1" dirty="0">
                <a:solidFill>
                  <a:srgbClr val="374151"/>
                </a:solidFill>
                <a:latin typeface="Söhne"/>
              </a:rPr>
              <a:t>Módulo:</a:t>
            </a:r>
            <a:r>
              <a:rPr lang="es-ES" sz="2800" dirty="0">
                <a:solidFill>
                  <a:srgbClr val="374151"/>
                </a:solidFill>
                <a:latin typeface="Söhne"/>
              </a:rPr>
              <a:t> </a:t>
            </a:r>
            <a:r>
              <a:rPr lang="es-ES" dirty="0">
                <a:solidFill>
                  <a:srgbClr val="374151"/>
                </a:solidFill>
                <a:latin typeface="Söhne"/>
              </a:rPr>
              <a:t>“ELABORACIÓN DE UNA CAMPAÑA DE MARKETING DIGITAL” </a:t>
            </a:r>
          </a:p>
        </p:txBody>
      </p:sp>
    </p:spTree>
    <p:extLst>
      <p:ext uri="{BB962C8B-B14F-4D97-AF65-F5344CB8AC3E}">
        <p14:creationId xmlns:p14="http://schemas.microsoft.com/office/powerpoint/2010/main" val="300258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Cuarto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4169628" y="2551837"/>
            <a:ext cx="7184611" cy="2862322"/>
          </a:xfrm>
          <a:prstGeom prst="rect">
            <a:avLst/>
          </a:prstGeom>
          <a:noFill/>
        </p:spPr>
        <p:txBody>
          <a:bodyPr wrap="square">
            <a:spAutoFit/>
          </a:bodyPr>
          <a:lstStyle/>
          <a:p>
            <a:r>
              <a:rPr lang="es-ES" sz="2000" b="0" i="0" dirty="0">
                <a:solidFill>
                  <a:srgbClr val="374151"/>
                </a:solidFill>
                <a:effectLst/>
              </a:rPr>
              <a:t>Por ejemplo:</a:t>
            </a:r>
          </a:p>
          <a:p>
            <a:endParaRPr lang="es-ES" sz="2000" dirty="0">
              <a:solidFill>
                <a:srgbClr val="374151"/>
              </a:solidFill>
            </a:endParaRPr>
          </a:p>
          <a:p>
            <a:r>
              <a:rPr lang="es-ES" sz="2000" b="0" i="0" dirty="0">
                <a:solidFill>
                  <a:srgbClr val="374151"/>
                </a:solidFill>
                <a:effectLst/>
              </a:rPr>
              <a:t>Una de nuestras competencias en la viña Emiliana.</a:t>
            </a:r>
          </a:p>
          <a:p>
            <a:r>
              <a:rPr lang="es-ES" sz="2000" b="0" i="0" dirty="0">
                <a:solidFill>
                  <a:srgbClr val="374151"/>
                </a:solidFill>
                <a:effectLst/>
              </a:rPr>
              <a:t>Ellos tienen una presencia regular en Facebook e Instagram. Publican fotos de muy buena calidad, información de maridajes y de los vinos. De la gente que comenta y da me gusta a las publicaciones pareciera ser personas mayores de 30 años. Tienen una tienda E-</a:t>
            </a:r>
            <a:r>
              <a:rPr lang="es-ES" sz="2000" b="0" i="0" dirty="0" err="1">
                <a:solidFill>
                  <a:srgbClr val="374151"/>
                </a:solidFill>
                <a:effectLst/>
              </a:rPr>
              <a:t>commerce</a:t>
            </a:r>
            <a:r>
              <a:rPr lang="es-ES" sz="2000" b="0" i="0" dirty="0">
                <a:solidFill>
                  <a:srgbClr val="374151"/>
                </a:solidFill>
                <a:effectLst/>
              </a:rPr>
              <a:t>, pero los pedidos son mínimos de 6 botellas.</a:t>
            </a:r>
            <a:endParaRPr lang="es-ES" sz="2000" b="1" dirty="0">
              <a:solidFill>
                <a:srgbClr val="374151"/>
              </a:solidFill>
            </a:endParaRPr>
          </a:p>
        </p:txBody>
      </p:sp>
      <p:sp>
        <p:nvSpPr>
          <p:cNvPr id="5" name="CuadroTexto 4">
            <a:extLst>
              <a:ext uri="{FF2B5EF4-FFF2-40B4-BE49-F238E27FC236}">
                <a16:creationId xmlns:a16="http://schemas.microsoft.com/office/drawing/2014/main" id="{89863BA3-70F9-E536-8109-7FD724FBECE4}"/>
              </a:ext>
            </a:extLst>
          </p:cNvPr>
          <p:cNvSpPr txBox="1"/>
          <p:nvPr/>
        </p:nvSpPr>
        <p:spPr>
          <a:xfrm>
            <a:off x="2668184" y="1376500"/>
            <a:ext cx="5974055" cy="369332"/>
          </a:xfrm>
          <a:prstGeom prst="rect">
            <a:avLst/>
          </a:prstGeom>
          <a:noFill/>
        </p:spPr>
        <p:txBody>
          <a:bodyPr wrap="square">
            <a:spAutoFit/>
          </a:bodyPr>
          <a:lstStyle/>
          <a:p>
            <a:r>
              <a:rPr lang="es-ES" sz="1800" b="0" i="0" dirty="0">
                <a:solidFill>
                  <a:srgbClr val="374151"/>
                </a:solidFill>
                <a:effectLst/>
              </a:rPr>
              <a:t>Conoce a tu competencia</a:t>
            </a:r>
            <a:endParaRPr lang="es-ES" b="1" dirty="0">
              <a:solidFill>
                <a:srgbClr val="374151"/>
              </a:solidFill>
            </a:endParaRPr>
          </a:p>
        </p:txBody>
      </p:sp>
    </p:spTree>
    <p:extLst>
      <p:ext uri="{BB962C8B-B14F-4D97-AF65-F5344CB8AC3E}">
        <p14:creationId xmlns:p14="http://schemas.microsoft.com/office/powerpoint/2010/main" val="257386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Quinto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4043019" y="2520210"/>
            <a:ext cx="7506557" cy="2585323"/>
          </a:xfrm>
          <a:prstGeom prst="rect">
            <a:avLst/>
          </a:prstGeom>
          <a:noFill/>
        </p:spPr>
        <p:txBody>
          <a:bodyPr wrap="square">
            <a:spAutoFit/>
          </a:bodyPr>
          <a:lstStyle/>
          <a:p>
            <a:r>
              <a:rPr lang="es-ES" sz="1800" b="0" i="0" dirty="0">
                <a:solidFill>
                  <a:srgbClr val="374151"/>
                </a:solidFill>
                <a:effectLst/>
              </a:rPr>
              <a:t>Entonces del análisis anterior podemos sacar, en conclusión (relacionado al mismo ejemplo):</a:t>
            </a:r>
          </a:p>
          <a:p>
            <a:endParaRPr lang="es-ES" sz="1800" b="0" i="0" dirty="0">
              <a:solidFill>
                <a:srgbClr val="374151"/>
              </a:solidFill>
              <a:effectLst/>
            </a:endParaRPr>
          </a:p>
          <a:p>
            <a:r>
              <a:rPr lang="es-ES" sz="1800" b="0" i="0" dirty="0">
                <a:solidFill>
                  <a:srgbClr val="374151"/>
                </a:solidFill>
                <a:effectLst/>
              </a:rPr>
              <a:t>Tenemos una cuenta de Facebook que no estamos sacando provecho. El crecimiento a través de ferias está siendo lento. La viña </a:t>
            </a:r>
            <a:r>
              <a:rPr lang="es-ES" dirty="0">
                <a:solidFill>
                  <a:srgbClr val="374151"/>
                </a:solidFill>
              </a:rPr>
              <a:t>E</a:t>
            </a:r>
            <a:r>
              <a:rPr lang="es-ES" sz="1800" b="0" i="0" dirty="0">
                <a:solidFill>
                  <a:srgbClr val="374151"/>
                </a:solidFill>
                <a:effectLst/>
              </a:rPr>
              <a:t>miliana, nos muestra que el comercio electrónico puede servir para esta industria. Nuestro segmento de cliente se está acostumbrando a la compra de productos online. A nuestro cliente le gusta compartir con amigos y la buena mesa. Tenemos una base de clientes fieles que podemos aprovechar.</a:t>
            </a:r>
            <a:endParaRPr lang="es-ES" b="1" dirty="0">
              <a:solidFill>
                <a:srgbClr val="374151"/>
              </a:solidFill>
            </a:endParaRPr>
          </a:p>
        </p:txBody>
      </p:sp>
      <p:sp>
        <p:nvSpPr>
          <p:cNvPr id="5" name="CuadroTexto 4">
            <a:extLst>
              <a:ext uri="{FF2B5EF4-FFF2-40B4-BE49-F238E27FC236}">
                <a16:creationId xmlns:a16="http://schemas.microsoft.com/office/drawing/2014/main" id="{89863BA3-70F9-E536-8109-7FD724FBECE4}"/>
              </a:ext>
            </a:extLst>
          </p:cNvPr>
          <p:cNvSpPr txBox="1"/>
          <p:nvPr/>
        </p:nvSpPr>
        <p:spPr>
          <a:xfrm>
            <a:off x="2668184" y="1376500"/>
            <a:ext cx="5974055" cy="369332"/>
          </a:xfrm>
          <a:prstGeom prst="rect">
            <a:avLst/>
          </a:prstGeom>
          <a:noFill/>
        </p:spPr>
        <p:txBody>
          <a:bodyPr wrap="square">
            <a:spAutoFit/>
          </a:bodyPr>
          <a:lstStyle/>
          <a:p>
            <a:r>
              <a:rPr lang="es-ES" sz="1800" b="0" i="0" dirty="0">
                <a:solidFill>
                  <a:srgbClr val="374151"/>
                </a:solidFill>
                <a:effectLst/>
              </a:rPr>
              <a:t>Escoge los canales.</a:t>
            </a:r>
            <a:endParaRPr lang="es-ES" b="1" dirty="0">
              <a:solidFill>
                <a:srgbClr val="374151"/>
              </a:solidFill>
            </a:endParaRPr>
          </a:p>
        </p:txBody>
      </p:sp>
    </p:spTree>
    <p:extLst>
      <p:ext uri="{BB962C8B-B14F-4D97-AF65-F5344CB8AC3E}">
        <p14:creationId xmlns:p14="http://schemas.microsoft.com/office/powerpoint/2010/main" val="199062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Quinto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3958613" y="2393605"/>
            <a:ext cx="7745707" cy="4247317"/>
          </a:xfrm>
          <a:prstGeom prst="rect">
            <a:avLst/>
          </a:prstGeom>
          <a:noFill/>
        </p:spPr>
        <p:txBody>
          <a:bodyPr wrap="square">
            <a:spAutoFit/>
          </a:bodyPr>
          <a:lstStyle/>
          <a:p>
            <a:pPr marL="285750" indent="-285750">
              <a:buFont typeface="Arial" panose="020B0604020202020204" pitchFamily="34" charset="0"/>
              <a:buChar char="•"/>
            </a:pPr>
            <a:r>
              <a:rPr lang="es-ES" sz="1800" b="0" i="0" dirty="0">
                <a:solidFill>
                  <a:srgbClr val="374151"/>
                </a:solidFill>
                <a:effectLst/>
              </a:rPr>
              <a:t>Crear un catálogo en Facebook con precios y numero de </a:t>
            </a:r>
            <a:r>
              <a:rPr lang="es-ES" sz="1800" b="0" i="0" dirty="0" err="1">
                <a:solidFill>
                  <a:srgbClr val="374151"/>
                </a:solidFill>
                <a:effectLst/>
              </a:rPr>
              <a:t>whatsapp</a:t>
            </a:r>
            <a:r>
              <a:rPr lang="es-ES" sz="1800" b="0" i="0" dirty="0">
                <a:solidFill>
                  <a:srgbClr val="374151"/>
                </a:solidFill>
                <a:effectLst/>
              </a:rPr>
              <a:t> para pedidos a domicilio. Se evaluará una tienda online para el próximo periodo.</a:t>
            </a:r>
          </a:p>
          <a:p>
            <a:pPr marL="285750" indent="-285750">
              <a:buFont typeface="Arial" panose="020B0604020202020204" pitchFamily="34" charset="0"/>
              <a:buChar char="•"/>
            </a:pPr>
            <a:endParaRPr lang="es-ES" dirty="0">
              <a:solidFill>
                <a:srgbClr val="374151"/>
              </a:solidFill>
            </a:endParaRPr>
          </a:p>
          <a:p>
            <a:pPr marL="285750" indent="-285750">
              <a:buFont typeface="Arial" panose="020B0604020202020204" pitchFamily="34" charset="0"/>
              <a:buChar char="•"/>
            </a:pPr>
            <a:r>
              <a:rPr lang="es-ES" sz="1800" b="0" i="0" dirty="0">
                <a:solidFill>
                  <a:srgbClr val="374151"/>
                </a:solidFill>
                <a:effectLst/>
              </a:rPr>
              <a:t>Activar el contenido de Facebook para generar interacciones y atraer a nuevos usuarios.</a:t>
            </a:r>
          </a:p>
          <a:p>
            <a:pPr marL="285750" indent="-285750">
              <a:buFont typeface="Arial" panose="020B0604020202020204" pitchFamily="34" charset="0"/>
              <a:buChar char="•"/>
            </a:pPr>
            <a:endParaRPr lang="es-ES" dirty="0">
              <a:solidFill>
                <a:srgbClr val="374151"/>
              </a:solidFill>
            </a:endParaRPr>
          </a:p>
          <a:p>
            <a:pPr marL="285750" indent="-285750">
              <a:buFont typeface="Arial" panose="020B0604020202020204" pitchFamily="34" charset="0"/>
              <a:buChar char="•"/>
            </a:pPr>
            <a:r>
              <a:rPr lang="es-ES" sz="1800" b="0" i="0" dirty="0">
                <a:solidFill>
                  <a:srgbClr val="374151"/>
                </a:solidFill>
                <a:effectLst/>
              </a:rPr>
              <a:t>Invertiremos en publicidad en Facebook segmentando bien a personas que le guste el vino, la comida gourmet y los productos orgánicos de la ciudad de Santiago.</a:t>
            </a:r>
          </a:p>
          <a:p>
            <a:pPr marL="285750" indent="-285750">
              <a:buFont typeface="Arial" panose="020B0604020202020204" pitchFamily="34" charset="0"/>
              <a:buChar char="•"/>
            </a:pPr>
            <a:endParaRPr lang="es-ES" dirty="0">
              <a:solidFill>
                <a:srgbClr val="374151"/>
              </a:solidFill>
            </a:endParaRPr>
          </a:p>
          <a:p>
            <a:pPr marL="285750" indent="-285750">
              <a:buFont typeface="Arial" panose="020B0604020202020204" pitchFamily="34" charset="0"/>
              <a:buChar char="•"/>
            </a:pPr>
            <a:r>
              <a:rPr lang="es-ES" sz="1800" b="0" i="0" dirty="0">
                <a:solidFill>
                  <a:srgbClr val="374151"/>
                </a:solidFill>
                <a:effectLst/>
              </a:rPr>
              <a:t>Enfocaremos los esfuerzos en Santiago dado que podemos entregar más rápido a nuestros clientes ansiosos.</a:t>
            </a:r>
          </a:p>
          <a:p>
            <a:pPr marL="285750" indent="-285750">
              <a:buFont typeface="Arial" panose="020B0604020202020204" pitchFamily="34" charset="0"/>
              <a:buChar char="•"/>
            </a:pPr>
            <a:endParaRPr lang="es-ES" dirty="0">
              <a:solidFill>
                <a:srgbClr val="374151"/>
              </a:solidFill>
            </a:endParaRPr>
          </a:p>
          <a:p>
            <a:pPr marL="285750" indent="-285750">
              <a:buFont typeface="Arial" panose="020B0604020202020204" pitchFamily="34" charset="0"/>
              <a:buChar char="•"/>
            </a:pPr>
            <a:r>
              <a:rPr lang="es-ES" sz="1800" b="0" i="0" dirty="0">
                <a:solidFill>
                  <a:srgbClr val="374151"/>
                </a:solidFill>
                <a:effectLst/>
              </a:rPr>
              <a:t>No usaremos Instagram, dado que los mayores de 45 no tienen mucha actividad en esta red.</a:t>
            </a:r>
          </a:p>
        </p:txBody>
      </p:sp>
      <p:sp>
        <p:nvSpPr>
          <p:cNvPr id="5" name="CuadroTexto 4">
            <a:extLst>
              <a:ext uri="{FF2B5EF4-FFF2-40B4-BE49-F238E27FC236}">
                <a16:creationId xmlns:a16="http://schemas.microsoft.com/office/drawing/2014/main" id="{89863BA3-70F9-E536-8109-7FD724FBECE4}"/>
              </a:ext>
            </a:extLst>
          </p:cNvPr>
          <p:cNvSpPr txBox="1"/>
          <p:nvPr/>
        </p:nvSpPr>
        <p:spPr>
          <a:xfrm>
            <a:off x="2668184" y="1376500"/>
            <a:ext cx="5974055" cy="369332"/>
          </a:xfrm>
          <a:prstGeom prst="rect">
            <a:avLst/>
          </a:prstGeom>
          <a:noFill/>
        </p:spPr>
        <p:txBody>
          <a:bodyPr wrap="square">
            <a:spAutoFit/>
          </a:bodyPr>
          <a:lstStyle/>
          <a:p>
            <a:r>
              <a:rPr lang="es-ES" sz="1800" b="0" i="0" dirty="0">
                <a:solidFill>
                  <a:srgbClr val="374151"/>
                </a:solidFill>
                <a:effectLst/>
              </a:rPr>
              <a:t>Escoge los canales.</a:t>
            </a:r>
            <a:endParaRPr lang="es-ES" b="1" dirty="0">
              <a:solidFill>
                <a:srgbClr val="374151"/>
              </a:solidFill>
            </a:endParaRPr>
          </a:p>
        </p:txBody>
      </p:sp>
      <p:sp>
        <p:nvSpPr>
          <p:cNvPr id="3" name="CuadroTexto 2">
            <a:extLst>
              <a:ext uri="{FF2B5EF4-FFF2-40B4-BE49-F238E27FC236}">
                <a16:creationId xmlns:a16="http://schemas.microsoft.com/office/drawing/2014/main" id="{0F2C1390-ADE6-6D7B-04CA-538EE26F1C6D}"/>
              </a:ext>
            </a:extLst>
          </p:cNvPr>
          <p:cNvSpPr txBox="1"/>
          <p:nvPr/>
        </p:nvSpPr>
        <p:spPr>
          <a:xfrm>
            <a:off x="3958613" y="1918394"/>
            <a:ext cx="7239270" cy="369332"/>
          </a:xfrm>
          <a:prstGeom prst="rect">
            <a:avLst/>
          </a:prstGeom>
          <a:noFill/>
        </p:spPr>
        <p:txBody>
          <a:bodyPr wrap="square">
            <a:spAutoFit/>
          </a:bodyPr>
          <a:lstStyle/>
          <a:p>
            <a:r>
              <a:rPr lang="es-ES" sz="1800" b="0" i="0" dirty="0">
                <a:solidFill>
                  <a:srgbClr val="374151"/>
                </a:solidFill>
                <a:effectLst/>
              </a:rPr>
              <a:t>Identifiquemos qué vamos a hacer (usando el mismo ejemplo anterior)</a:t>
            </a:r>
            <a:endParaRPr lang="es-ES" b="1" dirty="0">
              <a:solidFill>
                <a:srgbClr val="374151"/>
              </a:solidFill>
            </a:endParaRPr>
          </a:p>
        </p:txBody>
      </p:sp>
    </p:spTree>
    <p:extLst>
      <p:ext uri="{BB962C8B-B14F-4D97-AF65-F5344CB8AC3E}">
        <p14:creationId xmlns:p14="http://schemas.microsoft.com/office/powerpoint/2010/main" val="172317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Quinto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4169629" y="2486822"/>
            <a:ext cx="7197066" cy="2585323"/>
          </a:xfrm>
          <a:prstGeom prst="rect">
            <a:avLst/>
          </a:prstGeom>
          <a:noFill/>
        </p:spPr>
        <p:txBody>
          <a:bodyPr wrap="square">
            <a:spAutoFit/>
          </a:bodyPr>
          <a:lstStyle/>
          <a:p>
            <a:pPr marL="285750" indent="-285750">
              <a:buFont typeface="Arial" panose="020B0604020202020204" pitchFamily="34" charset="0"/>
              <a:buChar char="•"/>
            </a:pPr>
            <a:r>
              <a:rPr lang="es-ES" sz="1800" b="0" i="0" dirty="0">
                <a:solidFill>
                  <a:srgbClr val="374151"/>
                </a:solidFill>
                <a:effectLst/>
              </a:rPr>
              <a:t>Aprovechando que a nuestros clientes regulares les gusta compartir con amigos y son fieles, podemos entregar un descuento por recomendar nuestro vino a un nuevo cliente. Usaremos Email Marketing para difundir esta promoción.</a:t>
            </a:r>
          </a:p>
          <a:p>
            <a:endParaRPr lang="es-ES" sz="1800" b="0" i="0" dirty="0">
              <a:solidFill>
                <a:srgbClr val="374151"/>
              </a:solidFill>
              <a:effectLst/>
            </a:endParaRPr>
          </a:p>
          <a:p>
            <a:pPr marL="285750" indent="-285750">
              <a:buFont typeface="Arial" panose="020B0604020202020204" pitchFamily="34" charset="0"/>
              <a:buChar char="•"/>
            </a:pPr>
            <a:r>
              <a:rPr lang="es-ES" sz="1800" b="0" i="0" dirty="0">
                <a:solidFill>
                  <a:srgbClr val="374151"/>
                </a:solidFill>
                <a:effectLst/>
              </a:rPr>
              <a:t>Crearemos un blog con contenido relacionado a comidas para combinar con nuestros vinos. Esta información la compartiremos con nuestros clientes, grupos de Facebook de amantes del vino y la página de </a:t>
            </a:r>
            <a:r>
              <a:rPr lang="es-ES" sz="1800" b="0" i="0" dirty="0" err="1">
                <a:solidFill>
                  <a:srgbClr val="374151"/>
                </a:solidFill>
                <a:effectLst/>
              </a:rPr>
              <a:t>facebook</a:t>
            </a:r>
            <a:r>
              <a:rPr lang="es-ES" sz="1800" b="0" i="0" dirty="0">
                <a:solidFill>
                  <a:srgbClr val="374151"/>
                </a:solidFill>
                <a:effectLst/>
              </a:rPr>
              <a:t> de la empresa.</a:t>
            </a:r>
            <a:endParaRPr lang="es-ES" b="1" dirty="0">
              <a:solidFill>
                <a:srgbClr val="374151"/>
              </a:solidFill>
            </a:endParaRPr>
          </a:p>
        </p:txBody>
      </p:sp>
      <p:sp>
        <p:nvSpPr>
          <p:cNvPr id="5" name="CuadroTexto 4">
            <a:extLst>
              <a:ext uri="{FF2B5EF4-FFF2-40B4-BE49-F238E27FC236}">
                <a16:creationId xmlns:a16="http://schemas.microsoft.com/office/drawing/2014/main" id="{89863BA3-70F9-E536-8109-7FD724FBECE4}"/>
              </a:ext>
            </a:extLst>
          </p:cNvPr>
          <p:cNvSpPr txBox="1"/>
          <p:nvPr/>
        </p:nvSpPr>
        <p:spPr>
          <a:xfrm>
            <a:off x="2668184" y="1376500"/>
            <a:ext cx="5974055" cy="369332"/>
          </a:xfrm>
          <a:prstGeom prst="rect">
            <a:avLst/>
          </a:prstGeom>
          <a:noFill/>
        </p:spPr>
        <p:txBody>
          <a:bodyPr wrap="square">
            <a:spAutoFit/>
          </a:bodyPr>
          <a:lstStyle/>
          <a:p>
            <a:r>
              <a:rPr lang="es-ES" sz="1800" b="0" i="0" dirty="0">
                <a:solidFill>
                  <a:srgbClr val="374151"/>
                </a:solidFill>
                <a:effectLst/>
              </a:rPr>
              <a:t>Escoge los canales.</a:t>
            </a:r>
            <a:endParaRPr lang="es-ES" b="1" dirty="0">
              <a:solidFill>
                <a:srgbClr val="374151"/>
              </a:solidFill>
            </a:endParaRPr>
          </a:p>
        </p:txBody>
      </p:sp>
    </p:spTree>
    <p:extLst>
      <p:ext uri="{BB962C8B-B14F-4D97-AF65-F5344CB8AC3E}">
        <p14:creationId xmlns:p14="http://schemas.microsoft.com/office/powerpoint/2010/main" val="341604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37761" y="770193"/>
            <a:ext cx="9353549" cy="1015663"/>
          </a:xfrm>
          <a:prstGeom prst="rect">
            <a:avLst/>
          </a:prstGeom>
          <a:noFill/>
        </p:spPr>
        <p:txBody>
          <a:bodyPr wrap="square" rtlCol="0">
            <a:spAutoFit/>
          </a:bodyPr>
          <a:lstStyle/>
          <a:p>
            <a:r>
              <a:rPr lang="es-ES" sz="3600" b="1" dirty="0">
                <a:solidFill>
                  <a:srgbClr val="374151"/>
                </a:solidFill>
              </a:rPr>
              <a:t>Ejercicio práctico </a:t>
            </a:r>
          </a:p>
          <a:p>
            <a:r>
              <a:rPr lang="es-ES" sz="2400" dirty="0">
                <a:solidFill>
                  <a:srgbClr val="374151"/>
                </a:solidFill>
              </a:rPr>
              <a:t>Sexto Paso</a:t>
            </a:r>
          </a:p>
        </p:txBody>
      </p:sp>
      <p:sp>
        <p:nvSpPr>
          <p:cNvPr id="4" name="CuadroTexto 3">
            <a:extLst>
              <a:ext uri="{FF2B5EF4-FFF2-40B4-BE49-F238E27FC236}">
                <a16:creationId xmlns:a16="http://schemas.microsoft.com/office/drawing/2014/main" id="{ECD9B1EC-43C8-D744-1EF4-5F7D6BCB3F5B}"/>
              </a:ext>
            </a:extLst>
          </p:cNvPr>
          <p:cNvSpPr txBox="1"/>
          <p:nvPr/>
        </p:nvSpPr>
        <p:spPr>
          <a:xfrm>
            <a:off x="4169628" y="2459504"/>
            <a:ext cx="7184611" cy="1938992"/>
          </a:xfrm>
          <a:prstGeom prst="rect">
            <a:avLst/>
          </a:prstGeom>
          <a:noFill/>
        </p:spPr>
        <p:txBody>
          <a:bodyPr wrap="square">
            <a:spAutoFit/>
          </a:bodyPr>
          <a:lstStyle/>
          <a:p>
            <a:r>
              <a:rPr lang="es-ES" sz="2000" b="0" i="0" dirty="0">
                <a:solidFill>
                  <a:srgbClr val="EE6C26"/>
                </a:solidFill>
                <a:effectLst/>
              </a:rPr>
              <a:t>Para medir el avance de nuestro proyecto evaluaremos:</a:t>
            </a:r>
          </a:p>
          <a:p>
            <a:endParaRPr lang="es-ES" sz="2000" b="0" i="0" dirty="0">
              <a:solidFill>
                <a:srgbClr val="EE6C26"/>
              </a:solidFill>
              <a:effectLst/>
            </a:endParaRPr>
          </a:p>
          <a:p>
            <a:pPr marL="285750" indent="-285750">
              <a:buFont typeface="Arial" panose="020B0604020202020204" pitchFamily="34" charset="0"/>
              <a:buChar char="•"/>
            </a:pPr>
            <a:r>
              <a:rPr lang="es-ES" sz="2000" b="0" i="0" dirty="0">
                <a:solidFill>
                  <a:srgbClr val="374151"/>
                </a:solidFill>
                <a:effectLst/>
              </a:rPr>
              <a:t>Número de clientes nuevos</a:t>
            </a:r>
          </a:p>
          <a:p>
            <a:pPr marL="285750" indent="-285750">
              <a:buFont typeface="Arial" panose="020B0604020202020204" pitchFamily="34" charset="0"/>
              <a:buChar char="•"/>
            </a:pPr>
            <a:r>
              <a:rPr lang="es-ES" sz="2000" b="0" i="0" dirty="0">
                <a:solidFill>
                  <a:srgbClr val="374151"/>
                </a:solidFill>
                <a:effectLst/>
              </a:rPr>
              <a:t>Costo por cliente nuevo por publicidad en Facebook</a:t>
            </a:r>
          </a:p>
          <a:p>
            <a:pPr marL="285750" indent="-285750">
              <a:buFont typeface="Arial" panose="020B0604020202020204" pitchFamily="34" charset="0"/>
              <a:buChar char="•"/>
            </a:pPr>
            <a:r>
              <a:rPr lang="es-ES" sz="2000" b="0" i="0" dirty="0">
                <a:solidFill>
                  <a:srgbClr val="374151"/>
                </a:solidFill>
                <a:effectLst/>
              </a:rPr>
              <a:t>Visitas a las publicaciones del blog</a:t>
            </a:r>
          </a:p>
          <a:p>
            <a:pPr marL="285750" indent="-285750">
              <a:buFont typeface="Arial" panose="020B0604020202020204" pitchFamily="34" charset="0"/>
              <a:buChar char="•"/>
            </a:pPr>
            <a:r>
              <a:rPr lang="es-ES" sz="2000" b="0" i="0" dirty="0">
                <a:solidFill>
                  <a:srgbClr val="374151"/>
                </a:solidFill>
                <a:effectLst/>
              </a:rPr>
              <a:t>Número de clientes recomendados</a:t>
            </a:r>
            <a:endParaRPr lang="es-ES" sz="2000" b="1" dirty="0">
              <a:solidFill>
                <a:srgbClr val="374151"/>
              </a:solidFill>
            </a:endParaRPr>
          </a:p>
        </p:txBody>
      </p:sp>
      <p:sp>
        <p:nvSpPr>
          <p:cNvPr id="5" name="CuadroTexto 4">
            <a:extLst>
              <a:ext uri="{FF2B5EF4-FFF2-40B4-BE49-F238E27FC236}">
                <a16:creationId xmlns:a16="http://schemas.microsoft.com/office/drawing/2014/main" id="{89863BA3-70F9-E536-8109-7FD724FBECE4}"/>
              </a:ext>
            </a:extLst>
          </p:cNvPr>
          <p:cNvSpPr txBox="1"/>
          <p:nvPr/>
        </p:nvSpPr>
        <p:spPr>
          <a:xfrm>
            <a:off x="2429028" y="1376500"/>
            <a:ext cx="5974055" cy="369332"/>
          </a:xfrm>
          <a:prstGeom prst="rect">
            <a:avLst/>
          </a:prstGeom>
          <a:noFill/>
        </p:spPr>
        <p:txBody>
          <a:bodyPr wrap="square">
            <a:spAutoFit/>
          </a:bodyPr>
          <a:lstStyle/>
          <a:p>
            <a:r>
              <a:rPr lang="es-ES" sz="1800" b="0" i="0" dirty="0">
                <a:solidFill>
                  <a:srgbClr val="374151"/>
                </a:solidFill>
                <a:effectLst/>
              </a:rPr>
              <a:t>Identifica las métricas que deberás seguir durante el periodo</a:t>
            </a:r>
            <a:endParaRPr lang="es-ES" b="1" dirty="0">
              <a:solidFill>
                <a:srgbClr val="374151"/>
              </a:solidFill>
            </a:endParaRPr>
          </a:p>
        </p:txBody>
      </p:sp>
      <p:sp>
        <p:nvSpPr>
          <p:cNvPr id="3" name="CuadroTexto 2">
            <a:extLst>
              <a:ext uri="{FF2B5EF4-FFF2-40B4-BE49-F238E27FC236}">
                <a16:creationId xmlns:a16="http://schemas.microsoft.com/office/drawing/2014/main" id="{4E26D7FA-EEBC-DE22-0CE2-346827A04453}"/>
              </a:ext>
            </a:extLst>
          </p:cNvPr>
          <p:cNvSpPr txBox="1"/>
          <p:nvPr/>
        </p:nvSpPr>
        <p:spPr>
          <a:xfrm>
            <a:off x="6096000" y="6281182"/>
            <a:ext cx="5974055" cy="215444"/>
          </a:xfrm>
          <a:prstGeom prst="rect">
            <a:avLst/>
          </a:prstGeom>
          <a:noFill/>
        </p:spPr>
        <p:txBody>
          <a:bodyPr wrap="square">
            <a:spAutoFit/>
          </a:bodyPr>
          <a:lstStyle/>
          <a:p>
            <a:pPr algn="r"/>
            <a:r>
              <a:rPr lang="es-ES" sz="800" b="0" i="0" dirty="0">
                <a:solidFill>
                  <a:srgbClr val="374151"/>
                </a:solidFill>
                <a:effectLst/>
              </a:rPr>
              <a:t>Fuente: “Material Complementario”, CORFO, mayo 2020.</a:t>
            </a:r>
            <a:endParaRPr lang="es-ES" sz="800" b="1" dirty="0">
              <a:solidFill>
                <a:srgbClr val="374151"/>
              </a:solidFill>
            </a:endParaRPr>
          </a:p>
        </p:txBody>
      </p:sp>
    </p:spTree>
    <p:extLst>
      <p:ext uri="{BB962C8B-B14F-4D97-AF65-F5344CB8AC3E}">
        <p14:creationId xmlns:p14="http://schemas.microsoft.com/office/powerpoint/2010/main" val="3660416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EEF7BA9-0154-F3A5-B860-D3443DAC1E3F}"/>
              </a:ext>
            </a:extLst>
          </p:cNvPr>
          <p:cNvSpPr txBox="1"/>
          <p:nvPr/>
        </p:nvSpPr>
        <p:spPr>
          <a:xfrm>
            <a:off x="3177066" y="2006731"/>
            <a:ext cx="6206630" cy="3170099"/>
          </a:xfrm>
          <a:prstGeom prst="rect">
            <a:avLst/>
          </a:prstGeom>
          <a:noFill/>
        </p:spPr>
        <p:txBody>
          <a:bodyPr wrap="square">
            <a:spAutoFit/>
          </a:bodyPr>
          <a:lstStyle/>
          <a:p>
            <a:pPr marL="285750" indent="-285750" algn="just">
              <a:buFont typeface="Arial" panose="020B0604020202020204" pitchFamily="34" charset="0"/>
              <a:buChar char="•"/>
            </a:pPr>
            <a:r>
              <a:rPr lang="es-ES" sz="2000" dirty="0">
                <a:solidFill>
                  <a:srgbClr val="374151"/>
                </a:solidFill>
                <a:latin typeface="Söhne"/>
              </a:rPr>
              <a:t>Introducción</a:t>
            </a:r>
          </a:p>
          <a:p>
            <a:pPr marL="285750" indent="-285750" algn="just">
              <a:buFont typeface="Arial" panose="020B0604020202020204" pitchFamily="34" charset="0"/>
              <a:buChar char="•"/>
            </a:pPr>
            <a:r>
              <a:rPr lang="es-ES" sz="2000" dirty="0">
                <a:solidFill>
                  <a:srgbClr val="374151"/>
                </a:solidFill>
                <a:latin typeface="Söhne"/>
              </a:rPr>
              <a:t>Investigación de Mercado y Audiencia Objetivo.</a:t>
            </a:r>
          </a:p>
          <a:p>
            <a:pPr marL="285750" indent="-285750" algn="just">
              <a:buFont typeface="Arial" panose="020B0604020202020204" pitchFamily="34" charset="0"/>
              <a:buChar char="•"/>
            </a:pPr>
            <a:r>
              <a:rPr lang="es-ES" sz="2000" dirty="0">
                <a:solidFill>
                  <a:srgbClr val="374151"/>
                </a:solidFill>
                <a:latin typeface="Söhne"/>
              </a:rPr>
              <a:t>Estrategia de Contenido.</a:t>
            </a:r>
          </a:p>
          <a:p>
            <a:pPr marL="285750" indent="-285750" algn="just">
              <a:buFont typeface="Arial" panose="020B0604020202020204" pitchFamily="34" charset="0"/>
              <a:buChar char="•"/>
            </a:pPr>
            <a:r>
              <a:rPr lang="es-ES" sz="2000" dirty="0">
                <a:solidFill>
                  <a:srgbClr val="374151"/>
                </a:solidFill>
                <a:latin typeface="Söhne"/>
              </a:rPr>
              <a:t>Análisis de Competencia.</a:t>
            </a:r>
          </a:p>
          <a:p>
            <a:pPr marL="285750" indent="-285750" algn="just">
              <a:buFont typeface="Arial" panose="020B0604020202020204" pitchFamily="34" charset="0"/>
              <a:buChar char="•"/>
            </a:pPr>
            <a:r>
              <a:rPr lang="es-ES" sz="2000" dirty="0">
                <a:solidFill>
                  <a:srgbClr val="374151"/>
                </a:solidFill>
                <a:latin typeface="Söhne"/>
              </a:rPr>
              <a:t>Estableciendo Objetivos.</a:t>
            </a:r>
          </a:p>
          <a:p>
            <a:pPr marL="285750" indent="-285750" algn="just">
              <a:buFont typeface="Arial" panose="020B0604020202020204" pitchFamily="34" charset="0"/>
              <a:buChar char="•"/>
            </a:pPr>
            <a:r>
              <a:rPr lang="es-ES" sz="2000" dirty="0">
                <a:solidFill>
                  <a:srgbClr val="374151"/>
                </a:solidFill>
                <a:latin typeface="Söhne"/>
              </a:rPr>
              <a:t>Herramientas digitales.</a:t>
            </a:r>
          </a:p>
          <a:p>
            <a:pPr marL="285750" indent="-285750" algn="just">
              <a:buFont typeface="Arial" panose="020B0604020202020204" pitchFamily="34" charset="0"/>
              <a:buChar char="•"/>
            </a:pPr>
            <a:r>
              <a:rPr lang="es-ES" sz="2000" dirty="0">
                <a:solidFill>
                  <a:srgbClr val="374151"/>
                </a:solidFill>
                <a:latin typeface="Söhne"/>
              </a:rPr>
              <a:t>Marketing de Contenido, como herramienta principal.</a:t>
            </a:r>
          </a:p>
          <a:p>
            <a:pPr marL="285750" indent="-285750" algn="just">
              <a:buFont typeface="Arial" panose="020B0604020202020204" pitchFamily="34" charset="0"/>
              <a:buChar char="•"/>
            </a:pPr>
            <a:r>
              <a:rPr lang="es-ES" sz="2000" b="1" dirty="0">
                <a:solidFill>
                  <a:srgbClr val="374151"/>
                </a:solidFill>
                <a:latin typeface="Söhne"/>
              </a:rPr>
              <a:t>Google </a:t>
            </a:r>
            <a:r>
              <a:rPr lang="es-ES" sz="2000" b="1" dirty="0" err="1">
                <a:solidFill>
                  <a:srgbClr val="374151"/>
                </a:solidFill>
                <a:latin typeface="Söhne"/>
              </a:rPr>
              <a:t>Ads</a:t>
            </a:r>
            <a:r>
              <a:rPr lang="es-ES" sz="2000" b="1" dirty="0">
                <a:solidFill>
                  <a:srgbClr val="374151"/>
                </a:solidFill>
                <a:latin typeface="Söhne"/>
              </a:rPr>
              <a:t>, Facebook Business, </a:t>
            </a:r>
            <a:r>
              <a:rPr lang="es-ES" sz="2000" b="1" dirty="0" err="1">
                <a:solidFill>
                  <a:srgbClr val="374151"/>
                </a:solidFill>
                <a:latin typeface="Söhne"/>
              </a:rPr>
              <a:t>Whatsapp</a:t>
            </a:r>
            <a:r>
              <a:rPr lang="es-ES" sz="2000" b="1" dirty="0">
                <a:solidFill>
                  <a:srgbClr val="374151"/>
                </a:solidFill>
                <a:latin typeface="Söhne"/>
              </a:rPr>
              <a:t> Business, Canva.com</a:t>
            </a:r>
          </a:p>
          <a:p>
            <a:pPr marL="285750" indent="-285750" algn="just">
              <a:buFont typeface="Arial" panose="020B0604020202020204" pitchFamily="34" charset="0"/>
              <a:buChar char="•"/>
            </a:pPr>
            <a:r>
              <a:rPr lang="es-ES" sz="2000" dirty="0">
                <a:solidFill>
                  <a:srgbClr val="374151"/>
                </a:solidFill>
                <a:latin typeface="Söhne"/>
              </a:rPr>
              <a:t>Complementos prácticos</a:t>
            </a:r>
          </a:p>
        </p:txBody>
      </p:sp>
      <p:sp>
        <p:nvSpPr>
          <p:cNvPr id="3" name="Rectángulo: esquinas redondeadas 2">
            <a:extLst>
              <a:ext uri="{FF2B5EF4-FFF2-40B4-BE49-F238E27FC236}">
                <a16:creationId xmlns:a16="http://schemas.microsoft.com/office/drawing/2014/main" id="{D70198D2-A15E-4CC8-68A3-281C559B5AB7}"/>
              </a:ext>
            </a:extLst>
          </p:cNvPr>
          <p:cNvSpPr/>
          <p:nvPr/>
        </p:nvSpPr>
        <p:spPr>
          <a:xfrm>
            <a:off x="3177066" y="1522564"/>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CuadroTexto 3">
            <a:extLst>
              <a:ext uri="{FF2B5EF4-FFF2-40B4-BE49-F238E27FC236}">
                <a16:creationId xmlns:a16="http://schemas.microsoft.com/office/drawing/2014/main" id="{FA34A62E-23A4-C7E4-B9B3-7A27A853F96A}"/>
              </a:ext>
            </a:extLst>
          </p:cNvPr>
          <p:cNvSpPr txBox="1"/>
          <p:nvPr/>
        </p:nvSpPr>
        <p:spPr>
          <a:xfrm>
            <a:off x="3177066" y="1465141"/>
            <a:ext cx="1874327" cy="523220"/>
          </a:xfrm>
          <a:prstGeom prst="rect">
            <a:avLst/>
          </a:prstGeom>
          <a:noFill/>
        </p:spPr>
        <p:txBody>
          <a:bodyPr wrap="square">
            <a:spAutoFit/>
          </a:bodyPr>
          <a:lstStyle/>
          <a:p>
            <a:pPr algn="just"/>
            <a:r>
              <a:rPr lang="es-ES" sz="2800" b="1" dirty="0">
                <a:solidFill>
                  <a:schemeClr val="bg1"/>
                </a:solidFill>
                <a:latin typeface="Söhne"/>
              </a:rPr>
              <a:t>Contenido</a:t>
            </a:r>
          </a:p>
        </p:txBody>
      </p:sp>
    </p:spTree>
    <p:extLst>
      <p:ext uri="{BB962C8B-B14F-4D97-AF65-F5344CB8AC3E}">
        <p14:creationId xmlns:p14="http://schemas.microsoft.com/office/powerpoint/2010/main" val="208929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4000" b="1" dirty="0">
                <a:solidFill>
                  <a:srgbClr val="374151"/>
                </a:solidFill>
              </a:rPr>
              <a:t>Objetivos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28116" y="2644170"/>
            <a:ext cx="6640498" cy="2062103"/>
          </a:xfrm>
          <a:prstGeom prst="rect">
            <a:avLst/>
          </a:prstGeom>
          <a:noFill/>
        </p:spPr>
        <p:txBody>
          <a:bodyPr wrap="square">
            <a:spAutoFit/>
          </a:bodyPr>
          <a:lstStyle/>
          <a:p>
            <a:pPr marL="285750" indent="-285750" algn="just">
              <a:buFont typeface="Arial" panose="020B0604020202020204" pitchFamily="34" charset="0"/>
              <a:buChar char="•"/>
            </a:pPr>
            <a:r>
              <a:rPr lang="es-ES" sz="3200" dirty="0">
                <a:solidFill>
                  <a:srgbClr val="374151"/>
                </a:solidFill>
                <a:latin typeface="Söhne"/>
              </a:rPr>
              <a:t>Identificar y revisar cada herramienta.</a:t>
            </a:r>
          </a:p>
          <a:p>
            <a:pPr marL="285750" indent="-285750" algn="just">
              <a:buFont typeface="Arial" panose="020B0604020202020204" pitchFamily="34" charset="0"/>
              <a:buChar char="•"/>
            </a:pPr>
            <a:r>
              <a:rPr lang="es-ES" sz="3200" dirty="0">
                <a:solidFill>
                  <a:srgbClr val="374151"/>
                </a:solidFill>
                <a:latin typeface="Söhne"/>
              </a:rPr>
              <a:t>Diseñar y desarrollar Plan de Marketing.</a:t>
            </a:r>
          </a:p>
        </p:txBody>
      </p:sp>
    </p:spTree>
    <p:extLst>
      <p:ext uri="{BB962C8B-B14F-4D97-AF65-F5344CB8AC3E}">
        <p14:creationId xmlns:p14="http://schemas.microsoft.com/office/powerpoint/2010/main" val="7737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2781751" y="2828835"/>
            <a:ext cx="6628498" cy="1200329"/>
          </a:xfrm>
          <a:prstGeom prst="rect">
            <a:avLst/>
          </a:prstGeom>
          <a:noFill/>
        </p:spPr>
        <p:txBody>
          <a:bodyPr wrap="square" rtlCol="0">
            <a:spAutoFit/>
          </a:bodyPr>
          <a:lstStyle/>
          <a:p>
            <a:pPr algn="ctr"/>
            <a:r>
              <a:rPr lang="en-US" sz="3600" b="1" dirty="0">
                <a:solidFill>
                  <a:srgbClr val="374151"/>
                </a:solidFill>
                <a:latin typeface="Söhne"/>
              </a:rPr>
              <a:t>Google Ads, Facebook Business, </a:t>
            </a:r>
            <a:r>
              <a:rPr lang="en-US" sz="3600" b="1" dirty="0" err="1">
                <a:solidFill>
                  <a:srgbClr val="374151"/>
                </a:solidFill>
                <a:latin typeface="Söhne"/>
              </a:rPr>
              <a:t>Whatsapp</a:t>
            </a:r>
            <a:r>
              <a:rPr lang="en-US" sz="3600" b="1" dirty="0">
                <a:solidFill>
                  <a:srgbClr val="374151"/>
                </a:solidFill>
                <a:latin typeface="Söhne"/>
              </a:rPr>
              <a:t> Business, Canva.com</a:t>
            </a:r>
          </a:p>
        </p:txBody>
      </p:sp>
    </p:spTree>
    <p:extLst>
      <p:ext uri="{BB962C8B-B14F-4D97-AF65-F5344CB8AC3E}">
        <p14:creationId xmlns:p14="http://schemas.microsoft.com/office/powerpoint/2010/main" val="223703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3595670" y="1561973"/>
            <a:ext cx="6865365" cy="2246769"/>
          </a:xfrm>
          <a:prstGeom prst="rect">
            <a:avLst/>
          </a:prstGeom>
          <a:noFill/>
        </p:spPr>
        <p:txBody>
          <a:bodyPr wrap="square">
            <a:spAutoFit/>
          </a:bodyPr>
          <a:lstStyle/>
          <a:p>
            <a:r>
              <a:rPr lang="es-ES" sz="2000" dirty="0">
                <a:solidFill>
                  <a:srgbClr val="374151"/>
                </a:solidFill>
              </a:rPr>
              <a:t>Google </a:t>
            </a:r>
            <a:r>
              <a:rPr lang="es-ES" sz="2000" dirty="0" err="1">
                <a:solidFill>
                  <a:srgbClr val="374151"/>
                </a:solidFill>
              </a:rPr>
              <a:t>Ads</a:t>
            </a:r>
            <a:r>
              <a:rPr lang="es-ES" sz="2000" dirty="0">
                <a:solidFill>
                  <a:srgbClr val="374151"/>
                </a:solidFill>
              </a:rPr>
              <a:t> es la plataforma de publicidad en línea de Google que permite a las empresas y anunciantes promocionar sus productos y servicios a través de anuncios en línea. Anteriormente se conocía como Google AdWords. Esta plataforma se basa en un modelo de publicidad de pago por clic (PPC), lo que significa que los anunciantes pagan cuando los usuarios hacen clic en sus anuncios.</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561029"/>
            <a:ext cx="5101539" cy="1015663"/>
          </a:xfrm>
          <a:prstGeom prst="rect">
            <a:avLst/>
          </a:prstGeom>
          <a:noFill/>
        </p:spPr>
        <p:txBody>
          <a:bodyPr wrap="square" rtlCol="0">
            <a:spAutoFit/>
          </a:bodyPr>
          <a:lstStyle/>
          <a:p>
            <a:r>
              <a:rPr lang="es-ES" sz="2400" dirty="0">
                <a:solidFill>
                  <a:srgbClr val="374151"/>
                </a:solidFill>
              </a:rPr>
              <a:t>Google </a:t>
            </a:r>
            <a:r>
              <a:rPr lang="es-ES" sz="2400" dirty="0" err="1">
                <a:solidFill>
                  <a:srgbClr val="374151"/>
                </a:solidFill>
              </a:rPr>
              <a:t>Ads</a:t>
            </a:r>
            <a:endParaRPr lang="es-ES" sz="2400" dirty="0">
              <a:solidFill>
                <a:srgbClr val="374151"/>
              </a:solidFill>
            </a:endParaRPr>
          </a:p>
          <a:p>
            <a:r>
              <a:rPr lang="es-ES" sz="3600" b="1" dirty="0">
                <a:solidFill>
                  <a:srgbClr val="374151"/>
                </a:solidFill>
              </a:rPr>
              <a:t>sirve?</a:t>
            </a:r>
            <a:endParaRPr lang="es-CL" sz="4800" b="1" dirty="0">
              <a:solidFill>
                <a:srgbClr val="374151"/>
              </a:solidFill>
            </a:endParaRPr>
          </a:p>
        </p:txBody>
      </p:sp>
      <p:pic>
        <p:nvPicPr>
          <p:cNvPr id="6" name="Imagen 5" descr="Empresario con el pulgar hacia arriba">
            <a:extLst>
              <a:ext uri="{FF2B5EF4-FFF2-40B4-BE49-F238E27FC236}">
                <a16:creationId xmlns:a16="http://schemas.microsoft.com/office/drawing/2014/main" id="{A1F42118-805E-FC71-5B9D-66030CA3D98A}"/>
              </a:ext>
            </a:extLst>
          </p:cNvPr>
          <p:cNvPicPr>
            <a:picLocks noChangeAspect="1"/>
          </p:cNvPicPr>
          <p:nvPr/>
        </p:nvPicPr>
        <p:blipFill>
          <a:blip r:embed="rId2"/>
          <a:stretch>
            <a:fillRect/>
          </a:stretch>
        </p:blipFill>
        <p:spPr>
          <a:xfrm>
            <a:off x="4350980" y="3943973"/>
            <a:ext cx="952755" cy="2685358"/>
          </a:xfrm>
          <a:prstGeom prst="rect">
            <a:avLst/>
          </a:prstGeom>
        </p:spPr>
      </p:pic>
      <p:pic>
        <p:nvPicPr>
          <p:cNvPr id="9" name="Imagen 8" descr="Icono&#10;&#10;Descripción generada automáticamente">
            <a:extLst>
              <a:ext uri="{FF2B5EF4-FFF2-40B4-BE49-F238E27FC236}">
                <a16:creationId xmlns:a16="http://schemas.microsoft.com/office/drawing/2014/main" id="{A8732621-F937-323A-F10E-B142C163DE91}"/>
              </a:ext>
            </a:extLst>
          </p:cNvPr>
          <p:cNvPicPr>
            <a:picLocks noChangeAspect="1"/>
          </p:cNvPicPr>
          <p:nvPr/>
        </p:nvPicPr>
        <p:blipFill>
          <a:blip r:embed="rId3"/>
          <a:stretch>
            <a:fillRect/>
          </a:stretch>
        </p:blipFill>
        <p:spPr>
          <a:xfrm>
            <a:off x="5681709" y="3808742"/>
            <a:ext cx="2260883" cy="2820589"/>
          </a:xfrm>
          <a:prstGeom prst="rect">
            <a:avLst/>
          </a:prstGeom>
        </p:spPr>
      </p:pic>
      <p:sp>
        <p:nvSpPr>
          <p:cNvPr id="10" name="CuadroTexto 9">
            <a:extLst>
              <a:ext uri="{FF2B5EF4-FFF2-40B4-BE49-F238E27FC236}">
                <a16:creationId xmlns:a16="http://schemas.microsoft.com/office/drawing/2014/main" id="{CCCEBF22-1480-053F-A8A2-66AB0B81BE6E}"/>
              </a:ext>
            </a:extLst>
          </p:cNvPr>
          <p:cNvSpPr txBox="1"/>
          <p:nvPr/>
        </p:nvSpPr>
        <p:spPr>
          <a:xfrm>
            <a:off x="8270489" y="4429293"/>
            <a:ext cx="3516284" cy="1323439"/>
          </a:xfrm>
          <a:prstGeom prst="rect">
            <a:avLst/>
          </a:prstGeom>
          <a:noFill/>
        </p:spPr>
        <p:txBody>
          <a:bodyPr wrap="square">
            <a:spAutoFit/>
          </a:bodyPr>
          <a:lstStyle/>
          <a:p>
            <a:r>
              <a:rPr lang="es-ES" sz="1600" dirty="0">
                <a:solidFill>
                  <a:srgbClr val="EE6C26"/>
                </a:solidFill>
              </a:rPr>
              <a:t>Nota: Al iniciar en esta herramienta, te solicita crear una campaña y luego de hacerlo, te ofrece distintas herramientas de SEO y SEM gratis para tu negocio</a:t>
            </a:r>
          </a:p>
        </p:txBody>
      </p:sp>
    </p:spTree>
    <p:extLst>
      <p:ext uri="{BB962C8B-B14F-4D97-AF65-F5344CB8AC3E}">
        <p14:creationId xmlns:p14="http://schemas.microsoft.com/office/powerpoint/2010/main" val="210039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580170" y="561029"/>
            <a:ext cx="5101539" cy="1015663"/>
          </a:xfrm>
          <a:prstGeom prst="rect">
            <a:avLst/>
          </a:prstGeom>
          <a:noFill/>
        </p:spPr>
        <p:txBody>
          <a:bodyPr wrap="square" rtlCol="0">
            <a:spAutoFit/>
          </a:bodyPr>
          <a:lstStyle/>
          <a:p>
            <a:r>
              <a:rPr lang="es-ES" sz="2400" dirty="0">
                <a:solidFill>
                  <a:srgbClr val="374151"/>
                </a:solidFill>
              </a:rPr>
              <a:t>Google </a:t>
            </a:r>
            <a:r>
              <a:rPr lang="es-ES" sz="2400" dirty="0" err="1">
                <a:solidFill>
                  <a:srgbClr val="374151"/>
                </a:solidFill>
              </a:rPr>
              <a:t>Ads</a:t>
            </a:r>
            <a:endParaRPr lang="es-ES" sz="2400" dirty="0">
              <a:solidFill>
                <a:srgbClr val="374151"/>
              </a:solidFill>
            </a:endParaRPr>
          </a:p>
          <a:p>
            <a:r>
              <a:rPr lang="es-ES" sz="3600" b="1" dirty="0">
                <a:solidFill>
                  <a:srgbClr val="374151"/>
                </a:solidFill>
              </a:rPr>
              <a:t>sirve?</a:t>
            </a:r>
            <a:endParaRPr lang="es-CL" sz="4800" b="1" dirty="0">
              <a:solidFill>
                <a:srgbClr val="374151"/>
              </a:solidFill>
            </a:endParaRPr>
          </a:p>
        </p:txBody>
      </p:sp>
      <p:pic>
        <p:nvPicPr>
          <p:cNvPr id="5" name="Imagen 4">
            <a:extLst>
              <a:ext uri="{FF2B5EF4-FFF2-40B4-BE49-F238E27FC236}">
                <a16:creationId xmlns:a16="http://schemas.microsoft.com/office/drawing/2014/main" id="{2F5ED60C-166B-4A0B-A9E6-F2897E3F685F}"/>
              </a:ext>
            </a:extLst>
          </p:cNvPr>
          <p:cNvPicPr>
            <a:picLocks noChangeAspect="1"/>
          </p:cNvPicPr>
          <p:nvPr/>
        </p:nvPicPr>
        <p:blipFill rotWithShape="1">
          <a:blip r:embed="rId2"/>
          <a:srcRect l="1961" t="22977" r="2962" b="5824"/>
          <a:stretch/>
        </p:blipFill>
        <p:spPr>
          <a:xfrm>
            <a:off x="239151" y="1576692"/>
            <a:ext cx="11591778" cy="4880379"/>
          </a:xfrm>
          <a:prstGeom prst="rect">
            <a:avLst/>
          </a:prstGeom>
        </p:spPr>
      </p:pic>
      <p:sp>
        <p:nvSpPr>
          <p:cNvPr id="12" name="CuadroTexto 11">
            <a:extLst>
              <a:ext uri="{FF2B5EF4-FFF2-40B4-BE49-F238E27FC236}">
                <a16:creationId xmlns:a16="http://schemas.microsoft.com/office/drawing/2014/main" id="{42E67E41-F85B-7B96-BB56-0FEC3CCA1D79}"/>
              </a:ext>
            </a:extLst>
          </p:cNvPr>
          <p:cNvSpPr txBox="1"/>
          <p:nvPr/>
        </p:nvSpPr>
        <p:spPr>
          <a:xfrm>
            <a:off x="2430194" y="745694"/>
            <a:ext cx="6098344" cy="646331"/>
          </a:xfrm>
          <a:prstGeom prst="rect">
            <a:avLst/>
          </a:prstGeom>
          <a:noFill/>
        </p:spPr>
        <p:txBody>
          <a:bodyPr wrap="square">
            <a:spAutoFit/>
          </a:bodyPr>
          <a:lstStyle/>
          <a:p>
            <a:pPr algn="ctr"/>
            <a:r>
              <a:rPr lang="es-CL" dirty="0">
                <a:solidFill>
                  <a:srgbClr val="EE6C26"/>
                </a:solidFill>
                <a:hlinkClick r:id="rId3"/>
              </a:rPr>
              <a:t>https://ads.google.com/intl/es_CL/home/</a:t>
            </a:r>
            <a:endParaRPr lang="es-CL" dirty="0">
              <a:solidFill>
                <a:srgbClr val="EE6C26"/>
              </a:solidFill>
            </a:endParaRPr>
          </a:p>
          <a:p>
            <a:pPr algn="ctr"/>
            <a:endParaRPr lang="es-CL" dirty="0">
              <a:solidFill>
                <a:srgbClr val="EE6C26"/>
              </a:solidFill>
            </a:endParaRPr>
          </a:p>
        </p:txBody>
      </p:sp>
    </p:spTree>
    <p:extLst>
      <p:ext uri="{BB962C8B-B14F-4D97-AF65-F5344CB8AC3E}">
        <p14:creationId xmlns:p14="http://schemas.microsoft.com/office/powerpoint/2010/main" val="388842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3337847" y="1592599"/>
            <a:ext cx="7945325" cy="1754326"/>
          </a:xfrm>
          <a:prstGeom prst="rect">
            <a:avLst/>
          </a:prstGeom>
          <a:noFill/>
        </p:spPr>
        <p:txBody>
          <a:bodyPr wrap="square">
            <a:spAutoFit/>
          </a:bodyPr>
          <a:lstStyle/>
          <a:p>
            <a:r>
              <a:rPr lang="es-ES" dirty="0">
                <a:solidFill>
                  <a:srgbClr val="374151"/>
                </a:solidFill>
              </a:rPr>
              <a:t>Google </a:t>
            </a:r>
            <a:r>
              <a:rPr lang="es-ES" dirty="0" err="1">
                <a:solidFill>
                  <a:srgbClr val="374151"/>
                </a:solidFill>
              </a:rPr>
              <a:t>Ads</a:t>
            </a:r>
            <a:r>
              <a:rPr lang="es-ES" dirty="0">
                <a:solidFill>
                  <a:srgbClr val="374151"/>
                </a:solidFill>
              </a:rPr>
              <a:t> opera principalmente a través de la exhibición de anuncios en los resultados de búsqueda de Google, en sitios web asociados a Google (a través de la Red de </a:t>
            </a:r>
            <a:r>
              <a:rPr lang="es-ES" dirty="0" err="1">
                <a:solidFill>
                  <a:srgbClr val="374151"/>
                </a:solidFill>
              </a:rPr>
              <a:t>Display</a:t>
            </a:r>
            <a:r>
              <a:rPr lang="es-ES" dirty="0">
                <a:solidFill>
                  <a:srgbClr val="374151"/>
                </a:solidFill>
              </a:rPr>
              <a:t> de Google), en videos de YouTube y en aplicaciones móviles. Los anunciantes pueden crear anuncios que se muestran cuando los usuarios buscan palabras clave específicas o cuando navegan por sitios web y aplicaciones relacionados con su nicho.</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994461" y="920617"/>
            <a:ext cx="5101539" cy="1015663"/>
          </a:xfrm>
          <a:prstGeom prst="rect">
            <a:avLst/>
          </a:prstGeom>
          <a:noFill/>
        </p:spPr>
        <p:txBody>
          <a:bodyPr wrap="square" rtlCol="0">
            <a:spAutoFit/>
          </a:bodyPr>
          <a:lstStyle/>
          <a:p>
            <a:r>
              <a:rPr lang="es-ES" sz="2400" dirty="0">
                <a:solidFill>
                  <a:srgbClr val="374151"/>
                </a:solidFill>
              </a:rPr>
              <a:t>Google </a:t>
            </a:r>
            <a:r>
              <a:rPr lang="es-ES" sz="2400" dirty="0" err="1">
                <a:solidFill>
                  <a:srgbClr val="374151"/>
                </a:solidFill>
              </a:rPr>
              <a:t>Ads</a:t>
            </a:r>
            <a:endParaRPr lang="es-ES" sz="2400" dirty="0">
              <a:solidFill>
                <a:srgbClr val="374151"/>
              </a:solidFill>
            </a:endParaRPr>
          </a:p>
          <a:p>
            <a:r>
              <a:rPr lang="es-ES" sz="3600" b="1" dirty="0">
                <a:solidFill>
                  <a:srgbClr val="374151"/>
                </a:solidFill>
              </a:rPr>
              <a:t>sirve?</a:t>
            </a:r>
            <a:endParaRPr lang="es-CL" sz="4800" b="1" dirty="0">
              <a:solidFill>
                <a:srgbClr val="374151"/>
              </a:solidFill>
            </a:endParaRPr>
          </a:p>
        </p:txBody>
      </p:sp>
      <p:pic>
        <p:nvPicPr>
          <p:cNvPr id="5" name="Imagen 4">
            <a:extLst>
              <a:ext uri="{FF2B5EF4-FFF2-40B4-BE49-F238E27FC236}">
                <a16:creationId xmlns:a16="http://schemas.microsoft.com/office/drawing/2014/main" id="{C2170780-4BC0-6F3C-E616-65FD803263B0}"/>
              </a:ext>
            </a:extLst>
          </p:cNvPr>
          <p:cNvPicPr>
            <a:picLocks noChangeAspect="1"/>
          </p:cNvPicPr>
          <p:nvPr/>
        </p:nvPicPr>
        <p:blipFill rotWithShape="1">
          <a:blip r:embed="rId2"/>
          <a:srcRect l="6230" t="32607" r="44846" b="16701"/>
          <a:stretch/>
        </p:blipFill>
        <p:spPr>
          <a:xfrm>
            <a:off x="4600135" y="3346925"/>
            <a:ext cx="5580360" cy="3250823"/>
          </a:xfrm>
          <a:prstGeom prst="rect">
            <a:avLst/>
          </a:prstGeom>
        </p:spPr>
      </p:pic>
    </p:spTree>
    <p:extLst>
      <p:ext uri="{BB962C8B-B14F-4D97-AF65-F5344CB8AC3E}">
        <p14:creationId xmlns:p14="http://schemas.microsoft.com/office/powerpoint/2010/main" val="422762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conjunto de letras negras en un fondo blanco&#10;&#10;Descripción generada automáticamente con confianza media">
            <a:extLst>
              <a:ext uri="{FF2B5EF4-FFF2-40B4-BE49-F238E27FC236}">
                <a16:creationId xmlns:a16="http://schemas.microsoft.com/office/drawing/2014/main" id="{59E641F7-3154-28E4-2FD0-3BD75850A043}"/>
              </a:ext>
            </a:extLst>
          </p:cNvPr>
          <p:cNvPicPr>
            <a:picLocks noChangeAspect="1"/>
          </p:cNvPicPr>
          <p:nvPr/>
        </p:nvPicPr>
        <p:blipFill rotWithShape="1">
          <a:blip r:embed="rId2"/>
          <a:srcRect t="10457" b="9574"/>
          <a:stretch/>
        </p:blipFill>
        <p:spPr>
          <a:xfrm>
            <a:off x="5096574" y="4332849"/>
            <a:ext cx="4737451" cy="2313563"/>
          </a:xfrm>
          <a:prstGeom prst="rect">
            <a:avLst/>
          </a:prstGeom>
        </p:spPr>
      </p:pic>
      <p:sp>
        <p:nvSpPr>
          <p:cNvPr id="4" name="CuadroTexto 3">
            <a:extLst>
              <a:ext uri="{FF2B5EF4-FFF2-40B4-BE49-F238E27FC236}">
                <a16:creationId xmlns:a16="http://schemas.microsoft.com/office/drawing/2014/main" id="{3F682A22-AC13-D120-15ED-6888AAA04886}"/>
              </a:ext>
            </a:extLst>
          </p:cNvPr>
          <p:cNvSpPr txBox="1"/>
          <p:nvPr/>
        </p:nvSpPr>
        <p:spPr>
          <a:xfrm>
            <a:off x="3928689" y="1564019"/>
            <a:ext cx="7761563" cy="2616101"/>
          </a:xfrm>
          <a:prstGeom prst="rect">
            <a:avLst/>
          </a:prstGeom>
          <a:noFill/>
        </p:spPr>
        <p:txBody>
          <a:bodyPr wrap="square">
            <a:spAutoFit/>
          </a:bodyPr>
          <a:lstStyle/>
          <a:p>
            <a:r>
              <a:rPr lang="es-ES" sz="2000" b="1" dirty="0">
                <a:solidFill>
                  <a:srgbClr val="374151"/>
                </a:solidFill>
              </a:rPr>
              <a:t>Algunos de los aspectos clave de Google </a:t>
            </a:r>
            <a:r>
              <a:rPr lang="es-ES" sz="2000" b="1" dirty="0" err="1">
                <a:solidFill>
                  <a:srgbClr val="374151"/>
                </a:solidFill>
              </a:rPr>
              <a:t>Ads</a:t>
            </a:r>
            <a:r>
              <a:rPr lang="es-ES" sz="2000" b="1" dirty="0">
                <a:solidFill>
                  <a:srgbClr val="374151"/>
                </a:solidFill>
              </a:rPr>
              <a:t> incluyen:</a:t>
            </a:r>
          </a:p>
          <a:p>
            <a:endParaRPr lang="es-ES" dirty="0">
              <a:solidFill>
                <a:srgbClr val="374151"/>
              </a:solidFill>
            </a:endParaRPr>
          </a:p>
          <a:p>
            <a:r>
              <a:rPr lang="es-ES" dirty="0">
                <a:solidFill>
                  <a:srgbClr val="EE6C26"/>
                </a:solidFill>
              </a:rPr>
              <a:t>Palabras clave: </a:t>
            </a:r>
            <a:r>
              <a:rPr lang="es-ES" dirty="0">
                <a:solidFill>
                  <a:srgbClr val="374151"/>
                </a:solidFill>
              </a:rPr>
              <a:t>Los anunciantes eligen palabras clave relevantes para sus productos o servicios. Cuando los usuarios buscan esas palabras clave en Google, los anuncios relacionados se muestran.</a:t>
            </a:r>
          </a:p>
          <a:p>
            <a:endParaRPr lang="es-ES" dirty="0">
              <a:solidFill>
                <a:srgbClr val="374151"/>
              </a:solidFill>
            </a:endParaRPr>
          </a:p>
          <a:p>
            <a:r>
              <a:rPr lang="es-ES" dirty="0">
                <a:solidFill>
                  <a:srgbClr val="EE6C26"/>
                </a:solidFill>
              </a:rPr>
              <a:t>Subasta de anuncios: </a:t>
            </a:r>
            <a:r>
              <a:rPr lang="es-ES" dirty="0">
                <a:solidFill>
                  <a:srgbClr val="374151"/>
                </a:solidFill>
              </a:rPr>
              <a:t>Google utiliza un sistema de subastas para determinar qué anuncios se muestran y en qué posición. La posición y la visibilidad del anuncio dependen de factores como la oferta, la calidad del anuncio y la relevancia.</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994461" y="920617"/>
            <a:ext cx="5101539" cy="1015663"/>
          </a:xfrm>
          <a:prstGeom prst="rect">
            <a:avLst/>
          </a:prstGeom>
          <a:noFill/>
        </p:spPr>
        <p:txBody>
          <a:bodyPr wrap="square" rtlCol="0">
            <a:spAutoFit/>
          </a:bodyPr>
          <a:lstStyle/>
          <a:p>
            <a:r>
              <a:rPr lang="es-ES" sz="2400" dirty="0">
                <a:solidFill>
                  <a:srgbClr val="374151"/>
                </a:solidFill>
              </a:rPr>
              <a:t>Google </a:t>
            </a:r>
            <a:r>
              <a:rPr lang="es-ES" sz="2400" dirty="0" err="1">
                <a:solidFill>
                  <a:srgbClr val="374151"/>
                </a:solidFill>
              </a:rPr>
              <a:t>Ads</a:t>
            </a:r>
            <a:endParaRPr lang="es-ES" sz="2400" dirty="0">
              <a:solidFill>
                <a:srgbClr val="374151"/>
              </a:solidFill>
            </a:endParaRPr>
          </a:p>
          <a:p>
            <a:r>
              <a:rPr lang="es-ES" sz="3600" b="1" dirty="0">
                <a:solidFill>
                  <a:srgbClr val="374151"/>
                </a:solidFill>
              </a:rPr>
              <a:t>sirve?</a:t>
            </a:r>
            <a:endParaRPr lang="es-CL" sz="4800" b="1" dirty="0">
              <a:solidFill>
                <a:srgbClr val="374151"/>
              </a:solidFill>
            </a:endParaRPr>
          </a:p>
        </p:txBody>
      </p:sp>
    </p:spTree>
    <p:extLst>
      <p:ext uri="{BB962C8B-B14F-4D97-AF65-F5344CB8AC3E}">
        <p14:creationId xmlns:p14="http://schemas.microsoft.com/office/powerpoint/2010/main" val="42294732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3800</TotalTime>
  <Words>1742</Words>
  <Application>Microsoft Office PowerPoint</Application>
  <PresentationFormat>Panorámica</PresentationFormat>
  <Paragraphs>162</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25</vt:i4>
      </vt:variant>
    </vt:vector>
  </HeadingPairs>
  <TitlesOfParts>
    <vt:vector size="32" baseType="lpstr">
      <vt:lpstr>Arial</vt:lpstr>
      <vt:lpstr>Calibri</vt:lpstr>
      <vt:lpstr>Calibri Light</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MARCOS LEIVA URRA</cp:lastModifiedBy>
  <cp:revision>154</cp:revision>
  <dcterms:created xsi:type="dcterms:W3CDTF">2022-09-01T16:31:15Z</dcterms:created>
  <dcterms:modified xsi:type="dcterms:W3CDTF">2023-10-11T15:01:57Z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