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6"/>
  </p:notesMasterIdLst>
  <p:sldIdLst>
    <p:sldId id="316" r:id="rId3"/>
    <p:sldId id="261" r:id="rId4"/>
    <p:sldId id="262" r:id="rId5"/>
    <p:sldId id="331" r:id="rId6"/>
    <p:sldId id="319" r:id="rId7"/>
    <p:sldId id="337" r:id="rId8"/>
    <p:sldId id="344" r:id="rId9"/>
    <p:sldId id="345" r:id="rId10"/>
    <p:sldId id="346" r:id="rId11"/>
    <p:sldId id="348" r:id="rId12"/>
    <p:sldId id="347" r:id="rId13"/>
    <p:sldId id="349" r:id="rId14"/>
    <p:sldId id="329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A2"/>
    <a:srgbClr val="EE6C26"/>
    <a:srgbClr val="374151"/>
    <a:srgbClr val="AF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714"/>
  </p:normalViewPr>
  <p:slideViewPr>
    <p:cSldViewPr snapToGrid="0" showGuides="1">
      <p:cViewPr varScale="1">
        <p:scale>
          <a:sx n="68" d="100"/>
          <a:sy n="68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B549-16F7-4C88-A229-048A0E76503F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9418-BE23-47D4-828E-8CEE373E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93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05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19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63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8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39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640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5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46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02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468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1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5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5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4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3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1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6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8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rS2soZAYtA?feature=oembed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anva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44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Cámara contorno">
            <a:extLst>
              <a:ext uri="{FF2B5EF4-FFF2-40B4-BE49-F238E27FC236}">
                <a16:creationId xmlns:a16="http://schemas.microsoft.com/office/drawing/2014/main" id="{65B0B505-5048-FEE1-F4BB-CAF1AC1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0190" y="467750"/>
            <a:ext cx="1895622" cy="189562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32B1A9F-39F9-0CFF-6AF0-DE7C9EB31A18}"/>
              </a:ext>
            </a:extLst>
          </p:cNvPr>
          <p:cNvSpPr txBox="1"/>
          <p:nvPr/>
        </p:nvSpPr>
        <p:spPr>
          <a:xfrm>
            <a:off x="2934488" y="918690"/>
            <a:ext cx="68653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374151"/>
                </a:solidFill>
              </a:rPr>
              <a:t>La fotografía en el </a:t>
            </a:r>
          </a:p>
          <a:p>
            <a:r>
              <a:rPr lang="es-ES" sz="2400" dirty="0">
                <a:solidFill>
                  <a:srgbClr val="374151"/>
                </a:solidFill>
              </a:rPr>
              <a:t>Marketing Digital</a:t>
            </a:r>
          </a:p>
          <a:p>
            <a:pPr algn="ctr"/>
            <a:endParaRPr lang="es-ES" sz="2000" dirty="0">
              <a:solidFill>
                <a:srgbClr val="37415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3E870A-D144-46B1-B600-A91CC6AA3E8B}"/>
              </a:ext>
            </a:extLst>
          </p:cNvPr>
          <p:cNvSpPr txBox="1"/>
          <p:nvPr/>
        </p:nvSpPr>
        <p:spPr>
          <a:xfrm>
            <a:off x="4031768" y="2363372"/>
            <a:ext cx="756001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374151"/>
                </a:solidFill>
              </a:rPr>
              <a:t>La fotografía desempeña un papel crucial en el marketing digital por varias razones fundamentales:</a:t>
            </a:r>
          </a:p>
          <a:p>
            <a:endParaRPr lang="es-ES" sz="2000" dirty="0">
              <a:solidFill>
                <a:srgbClr val="37415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</a:rPr>
              <a:t>Impacto Visual: Las imágenes tienen un fuerte impacto visual y a menudo pueden transmitir información de manera más efectiva que el texto solo. Una imagen atractiva y relevante puede captar la atención del espectador de inmediato.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37415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</a:rPr>
              <a:t>Conexión Emocional: Las imágenes bien elegidas pueden evocar emociones y conectarse emocionalmente con el público. Esto es esencial para crear una relación significativa con los clientes.</a:t>
            </a:r>
          </a:p>
        </p:txBody>
      </p:sp>
    </p:spTree>
    <p:extLst>
      <p:ext uri="{BB962C8B-B14F-4D97-AF65-F5344CB8AC3E}">
        <p14:creationId xmlns:p14="http://schemas.microsoft.com/office/powerpoint/2010/main" val="247984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Cámara contorno">
            <a:extLst>
              <a:ext uri="{FF2B5EF4-FFF2-40B4-BE49-F238E27FC236}">
                <a16:creationId xmlns:a16="http://schemas.microsoft.com/office/drawing/2014/main" id="{65B0B505-5048-FEE1-F4BB-CAF1AC153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0190" y="467750"/>
            <a:ext cx="1895622" cy="189562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32B1A9F-39F9-0CFF-6AF0-DE7C9EB31A18}"/>
              </a:ext>
            </a:extLst>
          </p:cNvPr>
          <p:cNvSpPr txBox="1"/>
          <p:nvPr/>
        </p:nvSpPr>
        <p:spPr>
          <a:xfrm>
            <a:off x="2934488" y="918690"/>
            <a:ext cx="68653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374151"/>
                </a:solidFill>
              </a:rPr>
              <a:t>La fotografía en el </a:t>
            </a:r>
          </a:p>
          <a:p>
            <a:r>
              <a:rPr lang="es-ES" sz="2400" dirty="0">
                <a:solidFill>
                  <a:srgbClr val="374151"/>
                </a:solidFill>
              </a:rPr>
              <a:t>Marketing Digital</a:t>
            </a:r>
          </a:p>
          <a:p>
            <a:pPr algn="ctr"/>
            <a:endParaRPr lang="es-ES" sz="2000" dirty="0">
              <a:solidFill>
                <a:srgbClr val="37415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3E870A-D144-46B1-B600-A91CC6AA3E8B}"/>
              </a:ext>
            </a:extLst>
          </p:cNvPr>
          <p:cNvSpPr txBox="1"/>
          <p:nvPr/>
        </p:nvSpPr>
        <p:spPr>
          <a:xfrm>
            <a:off x="3919226" y="2242129"/>
            <a:ext cx="785543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</a:rPr>
              <a:t>Contenido Atractivo en Redes Sociales: Las plataformas de redes sociales como Instagram, Facebook y Pinterest se centran en la imagen. Publicar imágenes atractivas y de alta calidad en estas plataformas puede aumentar la visibilidad y el compromiso de la marca.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37415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</a:rPr>
              <a:t>Mejora de la Marca: Las imágenes contribuyen a la percepción de tu marca. Fotografías profesionales y coherentes pueden hacer que tu marca se vea más profesional y confiable.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37415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</a:rPr>
              <a:t>Ilustración de Productos o Servicios: Las imágenes son esenciales para mostrar tus productos o servicios de manera atractiva. Los consumidores a menudo toman decisiones de compra basadas en la calidad y la apariencia de los productos que ven en línea.</a:t>
            </a:r>
          </a:p>
        </p:txBody>
      </p:sp>
    </p:spTree>
    <p:extLst>
      <p:ext uri="{BB962C8B-B14F-4D97-AF65-F5344CB8AC3E}">
        <p14:creationId xmlns:p14="http://schemas.microsoft.com/office/powerpoint/2010/main" val="21460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Cámara contorno">
            <a:extLst>
              <a:ext uri="{FF2B5EF4-FFF2-40B4-BE49-F238E27FC236}">
                <a16:creationId xmlns:a16="http://schemas.microsoft.com/office/drawing/2014/main" id="{65B0B505-5048-FEE1-F4BB-CAF1AC1536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596" y="228600"/>
            <a:ext cx="1895622" cy="189562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32B1A9F-39F9-0CFF-6AF0-DE7C9EB31A18}"/>
              </a:ext>
            </a:extLst>
          </p:cNvPr>
          <p:cNvSpPr txBox="1"/>
          <p:nvPr/>
        </p:nvSpPr>
        <p:spPr>
          <a:xfrm>
            <a:off x="2481894" y="679540"/>
            <a:ext cx="68653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rgbClr val="374151"/>
                </a:solidFill>
              </a:rPr>
              <a:t>La fotografía en el </a:t>
            </a:r>
          </a:p>
          <a:p>
            <a:r>
              <a:rPr lang="es-ES" sz="2400" dirty="0">
                <a:solidFill>
                  <a:srgbClr val="374151"/>
                </a:solidFill>
              </a:rPr>
              <a:t>Marketing Digital</a:t>
            </a:r>
          </a:p>
          <a:p>
            <a:pPr algn="ctr"/>
            <a:endParaRPr lang="es-ES" sz="2000" dirty="0">
              <a:solidFill>
                <a:srgbClr val="374151"/>
              </a:solidFill>
            </a:endParaRPr>
          </a:p>
        </p:txBody>
      </p:sp>
      <p:pic>
        <p:nvPicPr>
          <p:cNvPr id="2" name="Elementos multimedia en línea 1" title="🚨 Con CELULAR y CERO equipo!!!  3 Pasos para Hacer Fotos de Producto con Celular">
            <a:hlinkClick r:id="" action="ppaction://media"/>
            <a:extLst>
              <a:ext uri="{FF2B5EF4-FFF2-40B4-BE49-F238E27FC236}">
                <a16:creationId xmlns:a16="http://schemas.microsoft.com/office/drawing/2014/main" id="{A36EEBA7-3CFD-1A4B-C51E-E68D640B57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660049" y="1842868"/>
            <a:ext cx="8367828" cy="472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60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2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A775F1D-4596-F07C-9ACD-3BCB453130A3}"/>
              </a:ext>
            </a:extLst>
          </p:cNvPr>
          <p:cNvSpPr txBox="1"/>
          <p:nvPr/>
        </p:nvSpPr>
        <p:spPr>
          <a:xfrm>
            <a:off x="1735015" y="2905780"/>
            <a:ext cx="8721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374151"/>
                </a:solidFill>
                <a:latin typeface="Söhne"/>
              </a:rPr>
              <a:t>Módulo:</a:t>
            </a:r>
            <a:r>
              <a:rPr lang="es-ES" sz="2800" dirty="0">
                <a:solidFill>
                  <a:srgbClr val="374151"/>
                </a:solidFill>
                <a:latin typeface="Söhne"/>
              </a:rPr>
              <a:t> </a:t>
            </a:r>
            <a:r>
              <a:rPr lang="es-ES" dirty="0">
                <a:solidFill>
                  <a:srgbClr val="374151"/>
                </a:solidFill>
                <a:latin typeface="Söhne"/>
              </a:rPr>
              <a:t>“ELABORACIÓN DE UNA CAMPAÑA DE MARKETING DIGITAL” </a:t>
            </a:r>
          </a:p>
        </p:txBody>
      </p:sp>
    </p:spTree>
    <p:extLst>
      <p:ext uri="{BB962C8B-B14F-4D97-AF65-F5344CB8AC3E}">
        <p14:creationId xmlns:p14="http://schemas.microsoft.com/office/powerpoint/2010/main" val="300258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5F8C633-006D-596C-3A42-9C1C20757AA7}"/>
              </a:ext>
            </a:extLst>
          </p:cNvPr>
          <p:cNvSpPr txBox="1"/>
          <p:nvPr/>
        </p:nvSpPr>
        <p:spPr>
          <a:xfrm>
            <a:off x="3177066" y="2006731"/>
            <a:ext cx="62066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Introducción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Investigación de Mercado y Audiencia Objetivo.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Estrategia de Contenido.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Análisis de Competencia.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Estableciendo Objetivos.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Herramientas digitales.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Marketing de Contenido, como herramienta principal.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Google </a:t>
            </a:r>
            <a:r>
              <a:rPr lang="es-ES" sz="2000" dirty="0" err="1">
                <a:solidFill>
                  <a:srgbClr val="374151"/>
                </a:solidFill>
                <a:latin typeface="Söhne"/>
              </a:rPr>
              <a:t>Ads</a:t>
            </a:r>
            <a:r>
              <a:rPr lang="es-ES" sz="2000" dirty="0">
                <a:solidFill>
                  <a:srgbClr val="374151"/>
                </a:solidFill>
                <a:latin typeface="Söhne"/>
              </a:rPr>
              <a:t>, Facebook Business, </a:t>
            </a:r>
            <a:r>
              <a:rPr lang="es-ES" sz="2000" dirty="0" err="1">
                <a:solidFill>
                  <a:srgbClr val="374151"/>
                </a:solidFill>
                <a:latin typeface="Söhne"/>
              </a:rPr>
              <a:t>Whatsapp</a:t>
            </a:r>
            <a:r>
              <a:rPr lang="es-ES" sz="2000" dirty="0">
                <a:solidFill>
                  <a:srgbClr val="374151"/>
                </a:solidFill>
                <a:latin typeface="Söhne"/>
              </a:rPr>
              <a:t> Business, Canva.com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Complementos prácticos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6221D7EB-B71F-ED38-7A98-51A8C50F8AA6}"/>
              </a:ext>
            </a:extLst>
          </p:cNvPr>
          <p:cNvSpPr/>
          <p:nvPr/>
        </p:nvSpPr>
        <p:spPr>
          <a:xfrm>
            <a:off x="3177066" y="1522564"/>
            <a:ext cx="6206630" cy="408373"/>
          </a:xfrm>
          <a:prstGeom prst="roundRect">
            <a:avLst/>
          </a:prstGeom>
          <a:solidFill>
            <a:srgbClr val="009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726589-D2E9-45E7-A692-E3F5B04FC9B5}"/>
              </a:ext>
            </a:extLst>
          </p:cNvPr>
          <p:cNvSpPr txBox="1"/>
          <p:nvPr/>
        </p:nvSpPr>
        <p:spPr>
          <a:xfrm>
            <a:off x="3177066" y="1465141"/>
            <a:ext cx="18743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chemeClr val="bg1"/>
                </a:solidFill>
                <a:latin typeface="Söhne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0892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1254875" y="1587832"/>
            <a:ext cx="9353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374151"/>
                </a:solidFill>
              </a:rPr>
              <a:t>Objetivos de esta clase</a:t>
            </a:r>
            <a:endParaRPr lang="es-CL" sz="4000" b="1" dirty="0">
              <a:solidFill>
                <a:srgbClr val="37415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4128116" y="2897388"/>
            <a:ext cx="664049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Identificar y conocer herramientas complementarias de uso diario.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Trabajar con ciertas herramientas complementarias.</a:t>
            </a:r>
          </a:p>
        </p:txBody>
      </p:sp>
    </p:spTree>
    <p:extLst>
      <p:ext uri="{BB962C8B-B14F-4D97-AF65-F5344CB8AC3E}">
        <p14:creationId xmlns:p14="http://schemas.microsoft.com/office/powerpoint/2010/main" val="77374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2781751" y="3105834"/>
            <a:ext cx="6628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374151"/>
                </a:solidFill>
                <a:latin typeface="Söhne"/>
              </a:rPr>
              <a:t>Complementos prácticos</a:t>
            </a:r>
          </a:p>
        </p:txBody>
      </p:sp>
    </p:spTree>
    <p:extLst>
      <p:ext uri="{BB962C8B-B14F-4D97-AF65-F5344CB8AC3E}">
        <p14:creationId xmlns:p14="http://schemas.microsoft.com/office/powerpoint/2010/main" val="223703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3919227" y="2309636"/>
            <a:ext cx="686536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 err="1">
                <a:solidFill>
                  <a:srgbClr val="374151"/>
                </a:solidFill>
              </a:rPr>
              <a:t>Canva</a:t>
            </a:r>
            <a:r>
              <a:rPr lang="es-ES" sz="2000" dirty="0">
                <a:solidFill>
                  <a:srgbClr val="374151"/>
                </a:solidFill>
              </a:rPr>
              <a:t> es una herramienta en línea que permite a los usuarios crear una amplia variedad de diseños gráficos de manera fácil y accesible, incluso si no tienen experiencia en diseño gráfico. </a:t>
            </a:r>
          </a:p>
          <a:p>
            <a:endParaRPr lang="es-ES" sz="2000" dirty="0">
              <a:solidFill>
                <a:srgbClr val="374151"/>
              </a:solidFill>
            </a:endParaRPr>
          </a:p>
          <a:p>
            <a:pPr algn="ctr"/>
            <a:r>
              <a:rPr lang="es-ES" sz="2000" dirty="0">
                <a:solidFill>
                  <a:srgbClr val="374151"/>
                </a:solidFill>
                <a:hlinkClick r:id="rId2"/>
              </a:rPr>
              <a:t>https://www.canva.com/</a:t>
            </a:r>
            <a:endParaRPr lang="es-ES" sz="2000" dirty="0">
              <a:solidFill>
                <a:srgbClr val="374151"/>
              </a:solidFill>
            </a:endParaRPr>
          </a:p>
          <a:p>
            <a:pPr algn="ctr"/>
            <a:endParaRPr lang="es-ES" sz="2000" dirty="0">
              <a:solidFill>
                <a:srgbClr val="374151"/>
              </a:solidFill>
            </a:endParaRPr>
          </a:p>
        </p:txBody>
      </p:sp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B8B75987-A5BD-FA5C-79D9-703043FE7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16" y="465138"/>
            <a:ext cx="2112498" cy="21124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6E1D79C-A2AD-9B02-37FC-931A78DEC5DD}"/>
              </a:ext>
            </a:extLst>
          </p:cNvPr>
          <p:cNvSpPr txBox="1"/>
          <p:nvPr/>
        </p:nvSpPr>
        <p:spPr>
          <a:xfrm>
            <a:off x="3919227" y="4347106"/>
            <a:ext cx="6865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374151"/>
                </a:solidFill>
              </a:rPr>
              <a:t>Vamos a crear una cuenta y comenzar a trabajar en ella.</a:t>
            </a:r>
          </a:p>
          <a:p>
            <a:pPr algn="ctr"/>
            <a:endParaRPr lang="es-ES" sz="2000" b="1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39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B8B75987-A5BD-FA5C-79D9-703043FE7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716" y="465138"/>
            <a:ext cx="2112498" cy="211249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5B9BD1-CAE0-5C05-1275-9BAE41687B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162" b="5004"/>
          <a:stretch/>
        </p:blipFill>
        <p:spPr>
          <a:xfrm>
            <a:off x="3296895" y="1803913"/>
            <a:ext cx="8768496" cy="393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20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Icono&#10;&#10;Descripción generada automáticamente">
            <a:extLst>
              <a:ext uri="{FF2B5EF4-FFF2-40B4-BE49-F238E27FC236}">
                <a16:creationId xmlns:a16="http://schemas.microsoft.com/office/drawing/2014/main" id="{141E4C0C-C3A4-C35B-E2A1-CDA1EF2D7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8" y="365759"/>
            <a:ext cx="1800665" cy="180066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7964031-9860-F5EF-8BDE-D81641667C3A}"/>
              </a:ext>
            </a:extLst>
          </p:cNvPr>
          <p:cNvSpPr txBox="1"/>
          <p:nvPr/>
        </p:nvSpPr>
        <p:spPr>
          <a:xfrm>
            <a:off x="3919227" y="2309636"/>
            <a:ext cx="686536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solidFill>
                  <a:srgbClr val="374151"/>
                </a:solidFill>
              </a:rPr>
              <a:t>Google Calendar es una aplicación de calendario en línea desarrollada por Google que ofrece una variedad de funciones útiles para la gestión del tiempo, la programación y la organización de eventos</a:t>
            </a:r>
          </a:p>
          <a:p>
            <a:endParaRPr lang="es-ES" sz="2000" dirty="0">
              <a:solidFill>
                <a:srgbClr val="374151"/>
              </a:solidFill>
              <a:hlinkClick r:id="rId3"/>
            </a:endParaRPr>
          </a:p>
          <a:p>
            <a:pPr algn="ctr"/>
            <a:r>
              <a:rPr lang="es-ES" sz="2000" dirty="0">
                <a:solidFill>
                  <a:srgbClr val="374151"/>
                </a:solidFill>
                <a:hlinkClick r:id="rId3"/>
              </a:rPr>
              <a:t>https://calendar.google.com/</a:t>
            </a:r>
            <a:endParaRPr lang="es-ES" sz="2000" dirty="0">
              <a:solidFill>
                <a:srgbClr val="374151"/>
              </a:solidFill>
            </a:endParaRPr>
          </a:p>
          <a:p>
            <a:pPr algn="ctr"/>
            <a:endParaRPr lang="es-ES" sz="2000" dirty="0">
              <a:solidFill>
                <a:srgbClr val="37415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5A1B4DE-E5FD-FDD6-F8E8-45E69C309B90}"/>
              </a:ext>
            </a:extLst>
          </p:cNvPr>
          <p:cNvSpPr txBox="1"/>
          <p:nvPr/>
        </p:nvSpPr>
        <p:spPr>
          <a:xfrm>
            <a:off x="4302737" y="5090217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rgbClr val="EE6C26"/>
                </a:solidFill>
              </a:rPr>
              <a:t>Nota: Existen dos maneras de obtener Google calendar, a través de los servicios pagados de GSuite y a través de tu cuenta personal Gmail. Funcionan similar.</a:t>
            </a:r>
            <a:endParaRPr lang="es-CL" dirty="0">
              <a:solidFill>
                <a:srgbClr val="EE6C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63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28D3622-AA97-5955-275C-59328E84DF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22" b="5414"/>
          <a:stretch/>
        </p:blipFill>
        <p:spPr>
          <a:xfrm>
            <a:off x="3518704" y="1899138"/>
            <a:ext cx="8673296" cy="3953021"/>
          </a:xfrm>
          <a:prstGeom prst="rect">
            <a:avLst/>
          </a:prstGeom>
        </p:spPr>
      </p:pic>
      <p:pic>
        <p:nvPicPr>
          <p:cNvPr id="6" name="Imagen 5" descr="Imagen que contiene Icono&#10;&#10;Descripción generada automáticamente">
            <a:extLst>
              <a:ext uri="{FF2B5EF4-FFF2-40B4-BE49-F238E27FC236}">
                <a16:creationId xmlns:a16="http://schemas.microsoft.com/office/drawing/2014/main" id="{141E4C0C-C3A4-C35B-E2A1-CDA1EF2D7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98" y="365759"/>
            <a:ext cx="1800665" cy="180066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DA9A713-27BB-692D-B737-D81957E0747A}"/>
              </a:ext>
            </a:extLst>
          </p:cNvPr>
          <p:cNvSpPr txBox="1"/>
          <p:nvPr/>
        </p:nvSpPr>
        <p:spPr>
          <a:xfrm>
            <a:off x="3919227" y="6021161"/>
            <a:ext cx="6865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374151"/>
                </a:solidFill>
              </a:rPr>
              <a:t>Vamos a crear una cuenta y comenzar a trabajar en ella.</a:t>
            </a:r>
          </a:p>
          <a:p>
            <a:pPr algn="ctr"/>
            <a:endParaRPr lang="es-ES" sz="2000" b="1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83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3824</TotalTime>
  <Words>457</Words>
  <Application>Microsoft Office PowerPoint</Application>
  <PresentationFormat>Panorámica</PresentationFormat>
  <Paragraphs>46</Paragraphs>
  <Slides>13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Söhne</vt:lpstr>
      <vt:lpstr>Ubuntu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Bravo Lira</dc:creator>
  <cp:lastModifiedBy>MARCOS LEIVA URRA</cp:lastModifiedBy>
  <cp:revision>161</cp:revision>
  <dcterms:created xsi:type="dcterms:W3CDTF">2022-09-01T16:31:15Z</dcterms:created>
  <dcterms:modified xsi:type="dcterms:W3CDTF">2023-10-11T15:02:01Z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2023-06-01T20:59:02Z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5d20c5c1-0c9f-4f9b-b6ba-da01d02ac76d</vt:lpwstr>
  </property>
  <property fmtid="{D5CDD505-2E9C-101B-9397-08002B2CF9AE}" pid="8" name="MSIP_Label_9f4e9a4a-eb20-4aad-9a64-8872817c1a6f_ContentBits">
    <vt:lpwstr>0</vt:lpwstr>
  </property>
</Properties>
</file>