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316" r:id="rId3"/>
    <p:sldId id="261" r:id="rId4"/>
    <p:sldId id="262" r:id="rId5"/>
    <p:sldId id="331" r:id="rId6"/>
    <p:sldId id="319" r:id="rId7"/>
    <p:sldId id="337" r:id="rId8"/>
    <p:sldId id="340" r:id="rId9"/>
    <p:sldId id="362" r:id="rId10"/>
    <p:sldId id="341" r:id="rId11"/>
    <p:sldId id="365" r:id="rId12"/>
    <p:sldId id="366" r:id="rId13"/>
    <p:sldId id="342" r:id="rId14"/>
    <p:sldId id="348" r:id="rId15"/>
    <p:sldId id="363" r:id="rId16"/>
    <p:sldId id="364" r:id="rId17"/>
    <p:sldId id="349" r:id="rId18"/>
    <p:sldId id="367" r:id="rId19"/>
    <p:sldId id="368" r:id="rId20"/>
    <p:sldId id="359" r:id="rId21"/>
    <p:sldId id="369" r:id="rId22"/>
    <p:sldId id="329" r:id="rId23"/>
  </p:sldIdLst>
  <p:sldSz cx="12192000" cy="6858000"/>
  <p:notesSz cx="6858000" cy="9313863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151"/>
    <a:srgbClr val="009EA2"/>
    <a:srgbClr val="EE6C26"/>
    <a:srgbClr val="AF11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4714"/>
  </p:normalViewPr>
  <p:slideViewPr>
    <p:cSldViewPr snapToGrid="0" showGuides="1">
      <p:cViewPr varScale="1">
        <p:scale>
          <a:sx n="70" d="100"/>
          <a:sy n="70" d="100"/>
        </p:scale>
        <p:origin x="8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FE534-47A2-460A-B599-7F7D0FA3106B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7A84B-E584-4C66-8578-9EF7DD6710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45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FB549-16F7-4C88-A229-048A0E76503F}" type="datetimeFigureOut">
              <a:rPr lang="es-CL" smtClean="0"/>
              <a:t>26-11-2023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A9418-BE23-47D4-828E-8CEE373ECFA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48961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6417AE7-1C01-29D1-CBE0-6948AA68F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A1C5A69-045D-8A64-53B0-B1EEAB1C1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0973AC0-B4E8-8BFC-0BE6-E18E1B30A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26-11-2023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C4043C8-E868-DFBC-4E47-3A97F4C94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973E86F-1D5B-7F19-9264-FF59A0FD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0935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36DAAD2-2628-3F49-68D2-89268B319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9DFF6B71-2277-80ED-C8B6-7768A9789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005F3A6-B0A5-E60E-A3FF-04F25B5B4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26-11-2023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8F480FF-BB83-61FC-29A8-9C9D69E88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04212DF-0583-7408-3FE5-4727999CB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405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3070EA91-B75F-DA84-11DB-B836107FD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3CD2D49-6B7E-8420-3CCF-9BD2BF49D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91041AE-A87E-356A-045A-4699ED49F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26-11-2023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2FFEB36-FD8B-A0EF-8AE4-47A3BCC6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00208EE-5755-DAA8-2E37-DED7A4A29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2199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6417AE7-1C01-29D1-CBE0-6948AA68F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A1C5A69-045D-8A64-53B0-B1EEAB1C1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0973AC0-B4E8-8BFC-0BE6-E18E1B30A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26-11-2023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C4043C8-E868-DFBC-4E47-3A97F4C94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973E86F-1D5B-7F19-9264-FF59A0FD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2121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E229FA8-645B-C1FC-F7DE-39B32B789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1F2266D-507F-434B-85B3-6FF6E0439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59B705F-329C-113F-EF9C-5E470CD0D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26-11-2023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862D655-4175-69C7-36D7-85AC3964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4F2BAB6-9ABB-841D-85FD-710A33668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2970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0E5FA9-F8F8-8DFE-C969-D1EEEE0FD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8335ABD-2E86-C499-5A70-C979E57AD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EDEE39A-17BE-9AEE-6F49-E2627E78F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26-11-2023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2CEADF9-3D82-74F5-7D34-C00AA08FB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1FFAA51-2CE0-6685-99E0-6DB9D799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9635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58FE8E-DFB4-EC3A-2787-37267C56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30CEDA6-74F5-E400-4CB8-2AC2A4B57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0380221-B01D-DF89-CD52-8FFE83B29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C200525-21EC-5E67-3488-B1BCA6D4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26-11-2023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AF59ABC-661D-68A7-3F21-20F2D872C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2A7A15C-2E5D-4D01-D77C-7AF6DDCBA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5837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5854D3C-56CD-F2EC-D624-B834FB4CB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3620192-6865-FFC9-A64A-821263163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4674BBAC-9B1C-7FF3-1164-D8E05FCF2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DF8ABF10-0B76-C7B6-F452-60497388FC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CDDF206B-F948-AB8D-0188-096B2BA3B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EA694C52-3001-D061-07E6-BEE60BD59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26-11-2023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A1381180-FD2D-83F7-E295-2B99BC9D0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B6194A88-ABF4-E58D-8A5A-31ED89F86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4391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1BFC35D-D334-A6DE-D967-064A223DB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54DFFDE4-76C4-186B-87E7-B39DF0EBE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26-11-2023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56B8C959-E88A-7B4C-E48B-028E0CD2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8974ABD5-987F-C573-58D0-90667807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1558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B92B54F4-56FA-DC1F-2AED-0E0ACA55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26-11-2023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71EFC61F-9D1B-86A3-2444-1B5B0BEB3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2F930379-10F9-03CC-5549-978938287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8640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3A1F089-1EFE-3F3D-72FD-2AF9F1D2B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786B97A-5222-2200-3782-EB1D45BE7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D018C33-0563-6BBC-215B-988D06EDB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6B6F822-9520-F1B8-1FA8-918690C1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26-11-2023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F0ADA80-91D3-A8A8-A849-D7B796CBA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44C717F-BB5C-EFFE-AA5A-773086E66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257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E229FA8-645B-C1FC-F7DE-39B32B789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1F2266D-507F-434B-85B3-6FF6E0439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59B705F-329C-113F-EF9C-5E470CD0D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26-11-2023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862D655-4175-69C7-36D7-85AC3964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4F2BAB6-9ABB-841D-85FD-710A33668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2461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F77CAE-4F7C-BFDE-1F65-D5109D7DC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BF5AD70D-BBA8-F4E2-EC28-ED28C61C5B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C7D8F6B-B43F-6789-D782-3CECCCCA5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04FED25-AB30-880E-CAC3-1D75CF2C4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26-11-2023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D5B67E5-B14B-280C-553B-F584C43A7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5BE6592-FE9F-F96C-5DB0-B52F57594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3027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36DAAD2-2628-3F49-68D2-89268B319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9DFF6B71-2277-80ED-C8B6-7768A9789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005F3A6-B0A5-E60E-A3FF-04F25B5B4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26-11-2023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8F480FF-BB83-61FC-29A8-9C9D69E88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04212DF-0583-7408-3FE5-4727999CB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5468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3070EA91-B75F-DA84-11DB-B836107FD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3CD2D49-6B7E-8420-3CCF-9BD2BF49D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91041AE-A87E-356A-045A-4699ED49F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26-11-2023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2FFEB36-FD8B-A0EF-8AE4-47A3BCC6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00208EE-5755-DAA8-2E37-DED7A4A29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1178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0E5FA9-F8F8-8DFE-C969-D1EEEE0FD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8335ABD-2E86-C499-5A70-C979E57AD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EDEE39A-17BE-9AEE-6F49-E2627E78F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26-11-2023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2CEADF9-3D82-74F5-7D34-C00AA08FB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1FFAA51-2CE0-6685-99E0-6DB9D799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156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58FE8E-DFB4-EC3A-2787-37267C56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30CEDA6-74F5-E400-4CB8-2AC2A4B57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0380221-B01D-DF89-CD52-8FFE83B29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C200525-21EC-5E67-3488-B1BCA6D4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26-11-2023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AF59ABC-661D-68A7-3F21-20F2D872C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2A7A15C-2E5D-4D01-D77C-7AF6DDCBA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816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5854D3C-56CD-F2EC-D624-B834FB4CB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3620192-6865-FFC9-A64A-821263163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4674BBAC-9B1C-7FF3-1164-D8E05FCF2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DF8ABF10-0B76-C7B6-F452-60497388FC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CDDF206B-F948-AB8D-0188-096B2BA3B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EA694C52-3001-D061-07E6-BEE60BD59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26-11-2023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A1381180-FD2D-83F7-E295-2B99BC9D0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B6194A88-ABF4-E58D-8A5A-31ED89F86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354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1BFC35D-D334-A6DE-D967-064A223DB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54DFFDE4-76C4-186B-87E7-B39DF0EBE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26-11-2023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56B8C959-E88A-7B4C-E48B-028E0CD2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8974ABD5-987F-C573-58D0-90667807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2465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B92B54F4-56FA-DC1F-2AED-0E0ACA55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26-11-2023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71EFC61F-9D1B-86A3-2444-1B5B0BEB3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2F930379-10F9-03CC-5549-978938287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1461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3A1F089-1EFE-3F3D-72FD-2AF9F1D2B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786B97A-5222-2200-3782-EB1D45BE7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D018C33-0563-6BBC-215B-988D06EDB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6B6F822-9520-F1B8-1FA8-918690C1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26-11-2023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F0ADA80-91D3-A8A8-A849-D7B796CBA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44C717F-BB5C-EFFE-AA5A-773086E66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330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F77CAE-4F7C-BFDE-1F65-D5109D7DC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BF5AD70D-BBA8-F4E2-EC28-ED28C61C5B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C7D8F6B-B43F-6789-D782-3CECCCCA5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04FED25-AB30-880E-CAC3-1D75CF2C4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26-11-2023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D5B67E5-B14B-280C-553B-F584C43A7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5BE6592-FE9F-F96C-5DB0-B52F57594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112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8C985DE8-9CBB-417A-E847-F80316D4F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251322B-92BC-972C-6735-513C13998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E984ED2-68D6-FB81-0376-6D38048201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FC852-BD28-D649-8535-15E2BCD0059B}" type="datetimeFigureOut">
              <a:rPr lang="es-CL" smtClean="0"/>
              <a:t>26-11-2023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0766946-1E5A-DDA8-07F4-ED85B3D0F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4CE3075-A221-D453-D097-4175F38C4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6768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8C985DE8-9CBB-417A-E847-F80316D4F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251322B-92BC-972C-6735-513C13998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E984ED2-68D6-FB81-0376-6D38048201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FC852-BD28-D649-8535-15E2BCD0059B}" type="datetimeFigureOut">
              <a:rPr lang="es-CL" smtClean="0"/>
              <a:t>26-11-2023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0766946-1E5A-DDA8-07F4-ED85B3D0F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4CE3075-A221-D453-D097-4175F38C4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CC5D7-34EB-5D4D-B74B-332F11597A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988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ileatiende.cl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i.cl/" TargetMode="External"/><Relationship Id="rId7" Type="http://schemas.openxmlformats.org/officeDocument/2006/relationships/hyperlink" Target="https://www.congreso.cl/" TargetMode="External"/><Relationship Id="rId2" Type="http://schemas.openxmlformats.org/officeDocument/2006/relationships/hyperlink" Target="https://www.gob.cl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inrel.gob.cl/" TargetMode="External"/><Relationship Id="rId5" Type="http://schemas.openxmlformats.org/officeDocument/2006/relationships/hyperlink" Target="https://www.aduanas.cl/" TargetMode="External"/><Relationship Id="rId4" Type="http://schemas.openxmlformats.org/officeDocument/2006/relationships/hyperlink" Target="https://www.registrocivil.cl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ileatiende.cl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F7F79C6-77EE-6A28-5A0A-B910B42109DE}"/>
              </a:ext>
            </a:extLst>
          </p:cNvPr>
          <p:cNvSpPr txBox="1"/>
          <p:nvPr/>
        </p:nvSpPr>
        <p:spPr>
          <a:xfrm>
            <a:off x="2894056" y="2534662"/>
            <a:ext cx="5579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1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Uso de recursos digitales institucionales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BC860ACD-68AE-DF0F-2451-BB820CD10F0E}"/>
              </a:ext>
            </a:extLst>
          </p:cNvPr>
          <p:cNvSpPr txBox="1"/>
          <p:nvPr/>
        </p:nvSpPr>
        <p:spPr>
          <a:xfrm>
            <a:off x="301159" y="4524471"/>
            <a:ext cx="87219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Docente: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Contacto: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rgbClr val="37415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443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374CB89B-1C26-0292-6426-54CFDA5DA0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660"/>
          <a:stretch/>
        </p:blipFill>
        <p:spPr>
          <a:xfrm>
            <a:off x="1198880" y="1560409"/>
            <a:ext cx="10332720" cy="431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736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F3F7676-A54B-799C-9DD5-D83E99B6E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439" y="643466"/>
            <a:ext cx="973112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088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77C114D2-6A01-1F51-AD43-2574B2FE593F}"/>
              </a:ext>
            </a:extLst>
          </p:cNvPr>
          <p:cNvSpPr txBox="1"/>
          <p:nvPr/>
        </p:nvSpPr>
        <p:spPr>
          <a:xfrm>
            <a:off x="304800" y="407020"/>
            <a:ext cx="9862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374151"/>
                </a:solidFill>
                <a:latin typeface="Ubuntu" panose="020B0504030602030204"/>
              </a:rPr>
              <a:t>               </a:t>
            </a:r>
            <a:r>
              <a:rPr lang="es-ES" sz="2400" b="1" dirty="0" err="1" smtClean="0">
                <a:solidFill>
                  <a:srgbClr val="374151"/>
                </a:solidFill>
                <a:latin typeface="Ubuntu" panose="020B0504030602030204"/>
              </a:rPr>
              <a:t>ChileAtiende</a:t>
            </a:r>
            <a:r>
              <a:rPr lang="es-ES" sz="2400" b="1" dirty="0" smtClean="0">
                <a:solidFill>
                  <a:srgbClr val="374151"/>
                </a:solidFill>
                <a:latin typeface="Ubuntu" panose="020B0504030602030204"/>
              </a:rPr>
              <a:t> </a:t>
            </a:r>
            <a:endParaRPr lang="es-ES" sz="2400" b="1" dirty="0">
              <a:solidFill>
                <a:srgbClr val="374151"/>
              </a:solidFill>
              <a:latin typeface="Ubuntu" panose="020B0504030602030204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FD3AB1D9-91AC-3A9B-8442-96B559DDB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600" y="1844531"/>
            <a:ext cx="7727048" cy="413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09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7F9CCA6D-3E35-140C-0E45-AB0AEF811272}"/>
              </a:ext>
            </a:extLst>
          </p:cNvPr>
          <p:cNvSpPr txBox="1"/>
          <p:nvPr/>
        </p:nvSpPr>
        <p:spPr>
          <a:xfrm>
            <a:off x="700585" y="543498"/>
            <a:ext cx="9862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374151"/>
                </a:solidFill>
                <a:latin typeface="Ubuntu" panose="020B0504030602030204"/>
              </a:rPr>
              <a:t>¿ Cómo se ordena la información?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490C3A0-45BA-7619-FD8A-75744C087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6099" y="1594923"/>
            <a:ext cx="5555461" cy="45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39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7F9CCA6D-3E35-140C-0E45-AB0AEF811272}"/>
              </a:ext>
            </a:extLst>
          </p:cNvPr>
          <p:cNvSpPr txBox="1"/>
          <p:nvPr/>
        </p:nvSpPr>
        <p:spPr>
          <a:xfrm>
            <a:off x="304800" y="407020"/>
            <a:ext cx="9862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374151"/>
                </a:solidFill>
                <a:latin typeface="Ubuntu" panose="020B0504030602030204"/>
              </a:rPr>
              <a:t>Detalle de la ficha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1149AAC-4CEF-6312-17CE-03D67D9DB7BB}"/>
              </a:ext>
            </a:extLst>
          </p:cNvPr>
          <p:cNvSpPr txBox="1"/>
          <p:nvPr/>
        </p:nvSpPr>
        <p:spPr>
          <a:xfrm>
            <a:off x="4145280" y="1731556"/>
            <a:ext cx="4775200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374151"/>
                </a:solidFill>
                <a:latin typeface="Ubuntu" panose="020B0504030602030204"/>
                <a:ea typeface="roboto" panose="02000000000000000000" pitchFamily="2" charset="0"/>
                <a:cs typeface="roboto" panose="02000000000000000000" pitchFamily="2" charset="0"/>
              </a:rPr>
              <a:t>Ir al trámite en línea </a:t>
            </a:r>
          </a:p>
          <a:p>
            <a:endParaRPr lang="es-MX" dirty="0">
              <a:solidFill>
                <a:srgbClr val="374151"/>
              </a:solidFill>
              <a:latin typeface="Ubuntu" panose="020B0504030602030204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374151"/>
                </a:solidFill>
                <a:latin typeface="Ubuntu" panose="020B0504030602030204"/>
                <a:ea typeface="roboto" panose="02000000000000000000" pitchFamily="2" charset="0"/>
                <a:cs typeface="roboto" panose="02000000000000000000" pitchFamily="2" charset="0"/>
              </a:rPr>
              <a:t>· Derivación a otras instituciones.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374151"/>
                </a:solidFill>
                <a:latin typeface="Ubuntu" panose="020B0504030602030204"/>
                <a:ea typeface="roboto" panose="02000000000000000000" pitchFamily="2" charset="0"/>
                <a:cs typeface="roboto" panose="02000000000000000000" pitchFamily="2" charset="0"/>
              </a:rPr>
              <a:t>· Descarga de certificados directamente en el sitio web (16 certificados disponibles)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374151"/>
                </a:solidFill>
                <a:latin typeface="Ubuntu" panose="020B0504030602030204"/>
                <a:ea typeface="roboto" panose="02000000000000000000" pitchFamily="2" charset="0"/>
                <a:cs typeface="roboto" panose="02000000000000000000" pitchFamily="2" charset="0"/>
              </a:rPr>
              <a:t>. Recuadro de ayuda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374151"/>
                </a:solidFill>
                <a:latin typeface="Ubuntu" panose="020B0504030602030204"/>
                <a:ea typeface="roboto" panose="02000000000000000000" pitchFamily="2" charset="0"/>
                <a:cs typeface="roboto" panose="02000000000000000000" pitchFamily="2" charset="0"/>
              </a:rPr>
              <a:t>· Canales de atención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374151"/>
                </a:solidFill>
                <a:latin typeface="Ubuntu" panose="020B0504030602030204"/>
                <a:ea typeface="roboto" panose="02000000000000000000" pitchFamily="2" charset="0"/>
                <a:cs typeface="roboto" panose="02000000000000000000" pitchFamily="2" charset="0"/>
              </a:rPr>
              <a:t>Evaluación</a:t>
            </a:r>
            <a:endParaRPr lang="es-CL" dirty="0">
              <a:solidFill>
                <a:srgbClr val="374151"/>
              </a:solidFill>
              <a:latin typeface="Ubuntu" panose="020B0504030602030204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60FD419-A4FD-AA7C-366D-C1EF62E4F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4604" y="2169160"/>
            <a:ext cx="2951156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624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7F9CCA6D-3E35-140C-0E45-AB0AEF811272}"/>
              </a:ext>
            </a:extLst>
          </p:cNvPr>
          <p:cNvSpPr txBox="1"/>
          <p:nvPr/>
        </p:nvSpPr>
        <p:spPr>
          <a:xfrm>
            <a:off x="304800" y="407020"/>
            <a:ext cx="9862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74151"/>
                </a:solidFill>
                <a:latin typeface="Ubuntu" panose="020B0504030602030204"/>
              </a:rPr>
              <a:t>Buscando un trámite desde Google</a:t>
            </a:r>
            <a:r>
              <a:rPr lang="es-ES" sz="2400" b="1" dirty="0">
                <a:solidFill>
                  <a:srgbClr val="374151"/>
                </a:solidFill>
                <a:latin typeface="Ubuntu" panose="020B0504030602030204"/>
              </a:rPr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A359FA3F-67A3-5421-6E8E-2D1840025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87" y="1644470"/>
            <a:ext cx="10440305" cy="413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89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77C114D2-6A01-1F51-AD43-2574B2FE593F}"/>
              </a:ext>
            </a:extLst>
          </p:cNvPr>
          <p:cNvSpPr txBox="1"/>
          <p:nvPr/>
        </p:nvSpPr>
        <p:spPr>
          <a:xfrm>
            <a:off x="234731" y="630711"/>
            <a:ext cx="8055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err="1">
                <a:solidFill>
                  <a:srgbClr val="374151"/>
                </a:solidFill>
                <a:latin typeface="Ubuntu" panose="020B0504030602030204"/>
              </a:rPr>
              <a:t>ChileAtiende</a:t>
            </a:r>
            <a:r>
              <a:rPr lang="es-CL" sz="2800" b="1" dirty="0">
                <a:solidFill>
                  <a:srgbClr val="374151"/>
                </a:solidFill>
                <a:latin typeface="Ubuntu" panose="020B0504030602030204"/>
              </a:rPr>
              <a:t> : Emprendimiento e innovación</a:t>
            </a:r>
          </a:p>
          <a:p>
            <a:r>
              <a:rPr lang="es-CL" sz="2800" b="1" dirty="0">
                <a:solidFill>
                  <a:srgbClr val="374151"/>
                </a:solidFill>
                <a:latin typeface="Ubuntu" panose="020B0504030602030204"/>
              </a:rPr>
              <a:t>Ejercicio 2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53CD3FB8-FA05-E216-1E5D-525A29E9F0CB}"/>
              </a:ext>
            </a:extLst>
          </p:cNvPr>
          <p:cNvSpPr txBox="1"/>
          <p:nvPr/>
        </p:nvSpPr>
        <p:spPr>
          <a:xfrm>
            <a:off x="3719610" y="2103735"/>
            <a:ext cx="805583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374151"/>
                </a:solidFill>
                <a:latin typeface="Ubuntu" panose="020B0504030602030204"/>
              </a:rPr>
              <a:t>Objetivo del ejercicio: </a:t>
            </a:r>
          </a:p>
          <a:p>
            <a:endParaRPr lang="es-MX" b="1" dirty="0">
              <a:solidFill>
                <a:srgbClr val="374151"/>
              </a:solidFill>
              <a:latin typeface="Ubuntu" panose="020B0504030602030204"/>
            </a:endParaRPr>
          </a:p>
          <a:p>
            <a:r>
              <a:rPr lang="es-MX" dirty="0">
                <a:solidFill>
                  <a:srgbClr val="374151"/>
                </a:solidFill>
                <a:latin typeface="Ubuntu" panose="020B0504030602030204"/>
              </a:rPr>
              <a:t>Ayudar a las y los estudiantes  a comprender cómo utilizar los servicios disponibles en </a:t>
            </a:r>
            <a:r>
              <a:rPr lang="es-MX" dirty="0" err="1">
                <a:solidFill>
                  <a:srgbClr val="374151"/>
                </a:solidFill>
                <a:latin typeface="Ubuntu" panose="020B0504030602030204"/>
              </a:rPr>
              <a:t>ChileAtiende</a:t>
            </a:r>
            <a:r>
              <a:rPr lang="es-MX" dirty="0">
                <a:solidFill>
                  <a:srgbClr val="374151"/>
                </a:solidFill>
                <a:latin typeface="Ubuntu" panose="020B0504030602030204"/>
              </a:rPr>
              <a:t> para obtener información crucial para sus negocios.</a:t>
            </a:r>
            <a:endParaRPr lang="es-CL" dirty="0">
              <a:solidFill>
                <a:srgbClr val="374151"/>
              </a:solidFill>
              <a:latin typeface="Ubuntu" panose="020B050403060203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E77F5CC6-3118-B395-B261-749CEEC454D7}"/>
              </a:ext>
            </a:extLst>
          </p:cNvPr>
          <p:cNvSpPr txBox="1"/>
          <p:nvPr/>
        </p:nvSpPr>
        <p:spPr>
          <a:xfrm>
            <a:off x="4262646" y="3699870"/>
            <a:ext cx="660855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 algn="l">
              <a:buAutoNum type="arabicPeriod"/>
            </a:pPr>
            <a:r>
              <a:rPr lang="es-MX" b="0" i="0" dirty="0">
                <a:solidFill>
                  <a:srgbClr val="374151"/>
                </a:solidFill>
                <a:effectLst/>
                <a:latin typeface="Ubuntu" panose="020B0504030602030204"/>
              </a:rPr>
              <a:t>Ingresar al sitio web de </a:t>
            </a:r>
            <a:r>
              <a:rPr lang="es-MX" b="0" i="0" dirty="0" err="1">
                <a:solidFill>
                  <a:srgbClr val="374151"/>
                </a:solidFill>
                <a:effectLst/>
                <a:latin typeface="Ubuntu" panose="020B0504030602030204"/>
              </a:rPr>
              <a:t>ChileAtiende</a:t>
            </a:r>
            <a:r>
              <a:rPr lang="es-MX" b="0" i="0" dirty="0">
                <a:solidFill>
                  <a:srgbClr val="374151"/>
                </a:solidFill>
                <a:effectLst/>
                <a:latin typeface="Ubuntu" panose="020B0504030602030204"/>
              </a:rPr>
              <a:t> (</a:t>
            </a:r>
            <a:r>
              <a:rPr lang="es-MX" b="0" i="0" u="none" strike="noStrike" dirty="0">
                <a:solidFill>
                  <a:srgbClr val="374151"/>
                </a:solidFill>
                <a:effectLst/>
                <a:latin typeface="Ubuntu" panose="020B0504030602030204"/>
                <a:hlinkClick r:id="rId2"/>
              </a:rPr>
              <a:t>www.chileatiende.cl</a:t>
            </a:r>
            <a:r>
              <a:rPr lang="es-MX" b="0" i="0" dirty="0">
                <a:solidFill>
                  <a:srgbClr val="374151"/>
                </a:solidFill>
                <a:effectLst/>
                <a:latin typeface="Ubuntu" panose="020B0504030602030204"/>
              </a:rPr>
              <a:t>) y exploren las secciones relevantes para emprendedores.</a:t>
            </a:r>
          </a:p>
          <a:p>
            <a:pPr marL="800100" lvl="1" indent="-342900" algn="l">
              <a:buAutoNum type="arabicPeriod"/>
            </a:pPr>
            <a:r>
              <a:rPr lang="es-MX" dirty="0">
                <a:solidFill>
                  <a:srgbClr val="374151"/>
                </a:solidFill>
                <a:latin typeface="Ubuntu" panose="020B0504030602030204"/>
              </a:rPr>
              <a:t>Identificar 3 servicios claves o programas para emprendedores. </a:t>
            </a:r>
            <a:r>
              <a:rPr lang="es-MX" b="0" i="0" dirty="0">
                <a:solidFill>
                  <a:srgbClr val="374151"/>
                </a:solidFill>
                <a:effectLst/>
                <a:latin typeface="Ubuntu" panose="020B0504030602030204"/>
              </a:rPr>
              <a:t>Pueden ser servicios relacionados con subsidios, financiamiento, asesoría, etc.</a:t>
            </a:r>
          </a:p>
          <a:p>
            <a:pPr lvl="1" algn="l"/>
            <a:endParaRPr lang="es-MX" b="0" i="0" dirty="0">
              <a:solidFill>
                <a:srgbClr val="24292F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3740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77C114D2-6A01-1F51-AD43-2574B2FE593F}"/>
              </a:ext>
            </a:extLst>
          </p:cNvPr>
          <p:cNvSpPr txBox="1"/>
          <p:nvPr/>
        </p:nvSpPr>
        <p:spPr>
          <a:xfrm>
            <a:off x="234731" y="630711"/>
            <a:ext cx="80558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b="1" dirty="0" err="1">
                <a:solidFill>
                  <a:srgbClr val="374151"/>
                </a:solidFill>
                <a:latin typeface="Ubuntu" panose="020B0504030602030204"/>
              </a:rPr>
              <a:t>ChileAtiende</a:t>
            </a:r>
            <a:r>
              <a:rPr lang="es-CL" sz="3000" b="1" dirty="0">
                <a:solidFill>
                  <a:srgbClr val="374151"/>
                </a:solidFill>
                <a:latin typeface="Ubuntu" panose="020B0504030602030204"/>
              </a:rPr>
              <a:t> : Emprendimiento e innovación</a:t>
            </a:r>
          </a:p>
          <a:p>
            <a:r>
              <a:rPr lang="es-CL" sz="3000" b="1" dirty="0">
                <a:solidFill>
                  <a:srgbClr val="374151"/>
                </a:solidFill>
                <a:latin typeface="Ubuntu" panose="020B0504030602030204"/>
              </a:rPr>
              <a:t>Ejercicio 2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53CD3FB8-FA05-E216-1E5D-525A29E9F0CB}"/>
              </a:ext>
            </a:extLst>
          </p:cNvPr>
          <p:cNvSpPr txBox="1"/>
          <p:nvPr/>
        </p:nvSpPr>
        <p:spPr>
          <a:xfrm>
            <a:off x="3719610" y="2103735"/>
            <a:ext cx="805583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374151"/>
                </a:solidFill>
                <a:latin typeface="Ubuntu" panose="020B0504030602030204"/>
              </a:rPr>
              <a:t>Objetivo del ejercicio: </a:t>
            </a:r>
          </a:p>
          <a:p>
            <a:endParaRPr lang="es-MX" b="1" dirty="0">
              <a:solidFill>
                <a:srgbClr val="374151"/>
              </a:solidFill>
              <a:latin typeface="Ubuntu" panose="020B0504030602030204"/>
            </a:endParaRPr>
          </a:p>
          <a:p>
            <a:r>
              <a:rPr lang="es-MX" dirty="0">
                <a:solidFill>
                  <a:srgbClr val="374151"/>
                </a:solidFill>
                <a:latin typeface="Ubuntu" panose="020B0504030602030204"/>
              </a:rPr>
              <a:t>Ayudar a las y los estudiantes  a comprender cómo utilizar los servicios disponibles en </a:t>
            </a:r>
            <a:r>
              <a:rPr lang="es-MX" dirty="0" err="1">
                <a:solidFill>
                  <a:srgbClr val="374151"/>
                </a:solidFill>
                <a:latin typeface="Ubuntu" panose="020B0504030602030204"/>
              </a:rPr>
              <a:t>ChileAtiende</a:t>
            </a:r>
            <a:r>
              <a:rPr lang="es-MX" dirty="0">
                <a:solidFill>
                  <a:srgbClr val="374151"/>
                </a:solidFill>
                <a:latin typeface="Ubuntu" panose="020B0504030602030204"/>
              </a:rPr>
              <a:t> para obtener información crucial para sus negocios.</a:t>
            </a:r>
            <a:endParaRPr lang="es-CL" dirty="0">
              <a:solidFill>
                <a:srgbClr val="374151"/>
              </a:solidFill>
              <a:latin typeface="Ubuntu" panose="020B050403060203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E77F5CC6-3118-B395-B261-749CEEC454D7}"/>
              </a:ext>
            </a:extLst>
          </p:cNvPr>
          <p:cNvSpPr txBox="1"/>
          <p:nvPr/>
        </p:nvSpPr>
        <p:spPr>
          <a:xfrm>
            <a:off x="4262646" y="3699870"/>
            <a:ext cx="660855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l"/>
            <a:r>
              <a:rPr lang="es-MX" b="1" i="0" dirty="0">
                <a:solidFill>
                  <a:srgbClr val="374151"/>
                </a:solidFill>
                <a:effectLst/>
                <a:latin typeface="Ubuntu" panose="020B0504030602030204"/>
              </a:rPr>
              <a:t>3. Requisitos y documentación:</a:t>
            </a:r>
          </a:p>
          <a:p>
            <a:pPr lvl="1"/>
            <a:r>
              <a:rPr lang="es-MX" b="0" i="0" dirty="0">
                <a:solidFill>
                  <a:srgbClr val="374151"/>
                </a:solidFill>
                <a:effectLst/>
                <a:latin typeface="Ubuntu" panose="020B0504030602030204"/>
              </a:rPr>
              <a:t>Una vez que  identificado los servicios, deben investigar  los requisitos y la documentación necesaria para acceder a cada uno de ellos. Esto puede incluir formularios, certificados, o cualquier otro tipo de información que se requiera.</a:t>
            </a:r>
          </a:p>
          <a:p>
            <a:pPr lvl="1"/>
            <a:endParaRPr lang="es-MX" b="0" i="0" dirty="0">
              <a:solidFill>
                <a:srgbClr val="374151"/>
              </a:solidFill>
              <a:effectLst/>
              <a:latin typeface="Ubuntu" panose="020B0504030602030204"/>
            </a:endParaRPr>
          </a:p>
          <a:p>
            <a:pPr lvl="1"/>
            <a:r>
              <a:rPr lang="es-MX" b="1" dirty="0">
                <a:solidFill>
                  <a:srgbClr val="374151"/>
                </a:solidFill>
                <a:latin typeface="Ubuntu" panose="020B0504030602030204"/>
              </a:rPr>
              <a:t>4. Simulación de un trámite </a:t>
            </a:r>
          </a:p>
          <a:p>
            <a:pPr lvl="1"/>
            <a:endParaRPr lang="es-MX" b="1" i="0" dirty="0">
              <a:solidFill>
                <a:srgbClr val="24292F"/>
              </a:solidFill>
              <a:effectLst/>
              <a:latin typeface="-apple-system"/>
            </a:endParaRPr>
          </a:p>
          <a:p>
            <a:pPr lvl="1"/>
            <a:endParaRPr lang="es-MX" b="0" i="0" dirty="0">
              <a:solidFill>
                <a:srgbClr val="24292F"/>
              </a:solidFill>
              <a:effectLst/>
              <a:latin typeface="-apple-system"/>
            </a:endParaRPr>
          </a:p>
          <a:p>
            <a:pPr lvl="1" algn="l"/>
            <a:endParaRPr lang="es-MX" b="0" i="0" dirty="0">
              <a:solidFill>
                <a:srgbClr val="24292F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010471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77C114D2-6A01-1F51-AD43-2574B2FE593F}"/>
              </a:ext>
            </a:extLst>
          </p:cNvPr>
          <p:cNvSpPr txBox="1"/>
          <p:nvPr/>
        </p:nvSpPr>
        <p:spPr>
          <a:xfrm>
            <a:off x="234731" y="630711"/>
            <a:ext cx="80558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err="1">
                <a:solidFill>
                  <a:srgbClr val="374151"/>
                </a:solidFill>
                <a:latin typeface="Ubuntu" panose="020B0504030602030204"/>
              </a:rPr>
              <a:t>ChileAtiende</a:t>
            </a:r>
            <a:r>
              <a:rPr lang="es-CL" sz="3200" b="1" dirty="0">
                <a:solidFill>
                  <a:srgbClr val="374151"/>
                </a:solidFill>
                <a:latin typeface="Ubuntu" panose="020B0504030602030204"/>
              </a:rPr>
              <a:t> : Emprendimiento e innovación</a:t>
            </a:r>
          </a:p>
          <a:p>
            <a:r>
              <a:rPr lang="es-CL" sz="3200" b="1" dirty="0">
                <a:solidFill>
                  <a:srgbClr val="374151"/>
                </a:solidFill>
                <a:latin typeface="Ubuntu" panose="020B0504030602030204"/>
              </a:rPr>
              <a:t>Ejercicio 2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53CD3FB8-FA05-E216-1E5D-525A29E9F0CB}"/>
              </a:ext>
            </a:extLst>
          </p:cNvPr>
          <p:cNvSpPr txBox="1"/>
          <p:nvPr/>
        </p:nvSpPr>
        <p:spPr>
          <a:xfrm>
            <a:off x="3719610" y="2103735"/>
            <a:ext cx="805583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374151"/>
                </a:solidFill>
                <a:latin typeface="Ubuntu" panose="020B0504030602030204"/>
              </a:rPr>
              <a:t>Objetivo del ejercicio: </a:t>
            </a:r>
          </a:p>
          <a:p>
            <a:endParaRPr lang="es-MX" b="1" dirty="0">
              <a:solidFill>
                <a:srgbClr val="374151"/>
              </a:solidFill>
              <a:latin typeface="Ubuntu" panose="020B0504030602030204"/>
            </a:endParaRPr>
          </a:p>
          <a:p>
            <a:r>
              <a:rPr lang="es-MX" dirty="0">
                <a:solidFill>
                  <a:srgbClr val="374151"/>
                </a:solidFill>
                <a:latin typeface="Ubuntu" panose="020B0504030602030204"/>
              </a:rPr>
              <a:t>Ayudar a las y los estudiantes  a comprender cómo utilizar los servicios disponibles en </a:t>
            </a:r>
            <a:r>
              <a:rPr lang="es-MX" dirty="0" err="1">
                <a:solidFill>
                  <a:srgbClr val="374151"/>
                </a:solidFill>
                <a:latin typeface="Ubuntu" panose="020B0504030602030204"/>
              </a:rPr>
              <a:t>ChileAtiende</a:t>
            </a:r>
            <a:r>
              <a:rPr lang="es-MX" dirty="0">
                <a:solidFill>
                  <a:srgbClr val="374151"/>
                </a:solidFill>
                <a:latin typeface="Ubuntu" panose="020B0504030602030204"/>
              </a:rPr>
              <a:t> para obtener información crucial para sus negocios.</a:t>
            </a:r>
            <a:endParaRPr lang="es-CL" dirty="0">
              <a:solidFill>
                <a:srgbClr val="374151"/>
              </a:solidFill>
              <a:latin typeface="Ubuntu" panose="020B050403060203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E77F5CC6-3118-B395-B261-749CEEC454D7}"/>
              </a:ext>
            </a:extLst>
          </p:cNvPr>
          <p:cNvSpPr txBox="1"/>
          <p:nvPr/>
        </p:nvSpPr>
        <p:spPr>
          <a:xfrm>
            <a:off x="4262646" y="3699870"/>
            <a:ext cx="720799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l"/>
            <a:r>
              <a:rPr lang="es-MX" b="1" dirty="0">
                <a:solidFill>
                  <a:srgbClr val="374151"/>
                </a:solidFill>
                <a:latin typeface="Ubuntu" panose="020B0504030602030204"/>
              </a:rPr>
              <a:t>5. Análisis y resultados </a:t>
            </a:r>
          </a:p>
          <a:p>
            <a:pPr lvl="1"/>
            <a:r>
              <a:rPr lang="es-MX" b="0" i="0" dirty="0">
                <a:solidFill>
                  <a:srgbClr val="374151"/>
                </a:solidFill>
                <a:effectLst/>
                <a:latin typeface="Ubuntu" panose="020B0504030602030204"/>
              </a:rPr>
              <a:t>Después de completar la simulación, favor analizar los resultados obtenidos  ¿Fue fácil encontrar la información? ¿El proceso de trámite fue claro? ¿Identificaron posibles beneficios para su emprendimiento?</a:t>
            </a:r>
          </a:p>
          <a:p>
            <a:pPr lvl="1" algn="l"/>
            <a:endParaRPr lang="es-MX" b="0" i="0" dirty="0">
              <a:solidFill>
                <a:srgbClr val="374151"/>
              </a:solidFill>
              <a:effectLst/>
              <a:latin typeface="Ubuntu" panose="020B0504030602030204"/>
            </a:endParaRPr>
          </a:p>
          <a:p>
            <a:pPr lvl="1" algn="l"/>
            <a:r>
              <a:rPr lang="es-MX" b="1" dirty="0">
                <a:solidFill>
                  <a:srgbClr val="374151"/>
                </a:solidFill>
                <a:latin typeface="Ubuntu" panose="020B0504030602030204"/>
              </a:rPr>
              <a:t>6. Debate y retroalimentación</a:t>
            </a:r>
          </a:p>
          <a:p>
            <a:pPr lvl="1" algn="l"/>
            <a:r>
              <a:rPr lang="es-MX" b="0" i="0" dirty="0">
                <a:solidFill>
                  <a:srgbClr val="374151"/>
                </a:solidFill>
                <a:effectLst/>
                <a:latin typeface="Ubuntu" panose="020B0504030602030204"/>
              </a:rPr>
              <a:t>Dejaremos un espacio para que los participantes compartan sus experiencias y discutan cómo podrían aplicar la información obtenida en sus negocios.</a:t>
            </a:r>
            <a:endParaRPr lang="es-MX" b="1" i="0" dirty="0">
              <a:solidFill>
                <a:srgbClr val="374151"/>
              </a:solidFill>
              <a:effectLst/>
              <a:latin typeface="Ubuntu" panose="020B0504030602030204"/>
            </a:endParaRPr>
          </a:p>
          <a:p>
            <a:pPr lvl="1" algn="l"/>
            <a:endParaRPr lang="es-MX" b="0" i="0" dirty="0">
              <a:solidFill>
                <a:srgbClr val="24292F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2858908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7D023387-3E07-2D46-4149-C5D4A8FCB71F}"/>
              </a:ext>
            </a:extLst>
          </p:cNvPr>
          <p:cNvSpPr txBox="1"/>
          <p:nvPr/>
        </p:nvSpPr>
        <p:spPr>
          <a:xfrm>
            <a:off x="1104407" y="900862"/>
            <a:ext cx="7284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400" b="1" dirty="0" smtClean="0">
                <a:solidFill>
                  <a:srgbClr val="374151"/>
                </a:solidFill>
                <a:latin typeface="Ubuntu" panose="020B0504030602030204"/>
                <a:ea typeface="roboto" panose="02000000000000000000" pitchFamily="2" charset="0"/>
                <a:cs typeface="roboto" panose="02000000000000000000" pitchFamily="2" charset="0"/>
              </a:rPr>
              <a:t>Ejemplo:</a:t>
            </a:r>
            <a:r>
              <a:rPr lang="es-CL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es-CL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66F0159A-8652-B1C1-71A9-AD6178B09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265" y="1737360"/>
            <a:ext cx="6942014" cy="445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898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4A775F1D-4596-F07C-9ACD-3BCB453130A3}"/>
              </a:ext>
            </a:extLst>
          </p:cNvPr>
          <p:cNvSpPr txBox="1"/>
          <p:nvPr/>
        </p:nvSpPr>
        <p:spPr>
          <a:xfrm>
            <a:off x="1735015" y="2905780"/>
            <a:ext cx="87219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374151"/>
                </a:solidFill>
                <a:latin typeface="Ubuntu" panose="020B0504030602030204"/>
              </a:rPr>
              <a:t>Módulo 3 clase 4 </a:t>
            </a:r>
            <a:r>
              <a:rPr lang="es-ES" sz="2800" b="1" dirty="0" smtClean="0">
                <a:solidFill>
                  <a:srgbClr val="374151"/>
                </a:solidFill>
                <a:latin typeface="Ubuntu" panose="020B0504030602030204"/>
              </a:rPr>
              <a:t>: Acceso </a:t>
            </a:r>
            <a:r>
              <a:rPr lang="es-ES" sz="2800" b="1" dirty="0">
                <a:solidFill>
                  <a:srgbClr val="374151"/>
                </a:solidFill>
                <a:latin typeface="Ubuntu" panose="020B0504030602030204"/>
              </a:rPr>
              <a:t>a los servicios públicos y la oferta de servicios </a:t>
            </a:r>
            <a:endParaRPr lang="es-ES" dirty="0">
              <a:solidFill>
                <a:srgbClr val="374151"/>
              </a:solidFill>
              <a:latin typeface="Ubuntu" panose="020B0504030602030204"/>
            </a:endParaRPr>
          </a:p>
        </p:txBody>
      </p:sp>
    </p:spTree>
    <p:extLst>
      <p:ext uri="{BB962C8B-B14F-4D97-AF65-F5344CB8AC3E}">
        <p14:creationId xmlns:p14="http://schemas.microsoft.com/office/powerpoint/2010/main" val="3002583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ostulaciones FOSIS">
            <a:extLst>
              <a:ext uri="{FF2B5EF4-FFF2-40B4-BE49-F238E27FC236}">
                <a16:creationId xmlns:a16="http://schemas.microsoft.com/office/drawing/2014/main" xmlns="" id="{D4BBD6B2-2FF1-F11B-F697-4769B8719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2706" y="734906"/>
            <a:ext cx="5571067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303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F7F79C6-77EE-6A28-5A0A-B910B42109DE}"/>
              </a:ext>
            </a:extLst>
          </p:cNvPr>
          <p:cNvSpPr txBox="1"/>
          <p:nvPr/>
        </p:nvSpPr>
        <p:spPr>
          <a:xfrm>
            <a:off x="2548616" y="2351782"/>
            <a:ext cx="7094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Digitalización de la Micro y Pequeña Empresa de Talcahuano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srgbClr val="3741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BC860ACD-68AE-DF0F-2451-BB820CD10F0E}"/>
              </a:ext>
            </a:extLst>
          </p:cNvPr>
          <p:cNvSpPr txBox="1"/>
          <p:nvPr/>
        </p:nvSpPr>
        <p:spPr>
          <a:xfrm>
            <a:off x="301159" y="4524471"/>
            <a:ext cx="87219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Docente: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Contacto: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rgbClr val="37415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120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xmlns="" id="{6221D7EB-B71F-ED38-7A98-51A8C50F8AA6}"/>
              </a:ext>
            </a:extLst>
          </p:cNvPr>
          <p:cNvSpPr/>
          <p:nvPr/>
        </p:nvSpPr>
        <p:spPr>
          <a:xfrm>
            <a:off x="3177066" y="1522564"/>
            <a:ext cx="6206630" cy="408373"/>
          </a:xfrm>
          <a:prstGeom prst="roundRect">
            <a:avLst/>
          </a:prstGeom>
          <a:solidFill>
            <a:srgbClr val="009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53726589-D2E9-45E7-A692-E3F5B04FC9B5}"/>
              </a:ext>
            </a:extLst>
          </p:cNvPr>
          <p:cNvSpPr txBox="1"/>
          <p:nvPr/>
        </p:nvSpPr>
        <p:spPr>
          <a:xfrm>
            <a:off x="3177066" y="1465141"/>
            <a:ext cx="24731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800" b="1" dirty="0">
                <a:solidFill>
                  <a:schemeClr val="bg1"/>
                </a:solidFill>
                <a:latin typeface="Söhne"/>
              </a:rPr>
              <a:t>Contenido</a:t>
            </a:r>
          </a:p>
        </p:txBody>
      </p:sp>
      <p:sp>
        <p:nvSpPr>
          <p:cNvPr id="3" name="CuadroTexto 4">
            <a:extLst>
              <a:ext uri="{FF2B5EF4-FFF2-40B4-BE49-F238E27FC236}">
                <a16:creationId xmlns:a16="http://schemas.microsoft.com/office/drawing/2014/main" xmlns="" id="{B5F8C633-006D-596C-3A42-9C1C20757AA7}"/>
              </a:ext>
            </a:extLst>
          </p:cNvPr>
          <p:cNvSpPr txBox="1"/>
          <p:nvPr/>
        </p:nvSpPr>
        <p:spPr>
          <a:xfrm>
            <a:off x="3492026" y="2188024"/>
            <a:ext cx="620663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374151"/>
                </a:solidFill>
                <a:latin typeface="Ubuntu" panose="020B0504030602030204"/>
              </a:rPr>
              <a:t>Introducción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374151"/>
                </a:solidFill>
                <a:latin typeface="Ubuntu" panose="020B0504030602030204"/>
              </a:rPr>
              <a:t>Presencia del Estado de Chile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374151"/>
                </a:solidFill>
                <a:latin typeface="Ubuntu" panose="020B0504030602030204"/>
              </a:rPr>
              <a:t>Repaso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b="1" dirty="0" err="1">
                <a:solidFill>
                  <a:srgbClr val="374151"/>
                </a:solidFill>
                <a:latin typeface="Ubuntu" panose="020B0504030602030204"/>
              </a:rPr>
              <a:t>Chileatiende</a:t>
            </a:r>
            <a:endParaRPr lang="es-ES" sz="2000" b="1" dirty="0">
              <a:solidFill>
                <a:srgbClr val="374151"/>
              </a:solidFill>
              <a:latin typeface="Ubuntu" panose="020B0504030602030204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374151"/>
                </a:solidFill>
                <a:latin typeface="Ubuntu" panose="020B0504030602030204"/>
              </a:rPr>
              <a:t>Sercotec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374151"/>
                </a:solidFill>
                <a:latin typeface="Ubuntu" panose="020B0504030602030204"/>
              </a:rPr>
              <a:t>Cursos online digitales </a:t>
            </a:r>
          </a:p>
        </p:txBody>
      </p:sp>
    </p:spTree>
    <p:extLst>
      <p:ext uri="{BB962C8B-B14F-4D97-AF65-F5344CB8AC3E}">
        <p14:creationId xmlns:p14="http://schemas.microsoft.com/office/powerpoint/2010/main" val="2089299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77C114D2-6A01-1F51-AD43-2574B2FE593F}"/>
              </a:ext>
            </a:extLst>
          </p:cNvPr>
          <p:cNvSpPr txBox="1"/>
          <p:nvPr/>
        </p:nvSpPr>
        <p:spPr>
          <a:xfrm>
            <a:off x="1254875" y="1587832"/>
            <a:ext cx="9353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rgbClr val="374151"/>
                </a:solidFill>
                <a:latin typeface="Ubuntu" panose="020B0504030602030204"/>
              </a:rPr>
              <a:t>Objetivos de esta clase</a:t>
            </a:r>
            <a:endParaRPr lang="es-CL" sz="4000" b="1" dirty="0">
              <a:solidFill>
                <a:srgbClr val="374151"/>
              </a:solidFill>
              <a:latin typeface="Ubuntu" panose="020B0504030602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3F682A22-AC13-D120-15ED-6888AAA04886}"/>
              </a:ext>
            </a:extLst>
          </p:cNvPr>
          <p:cNvSpPr txBox="1"/>
          <p:nvPr/>
        </p:nvSpPr>
        <p:spPr>
          <a:xfrm>
            <a:off x="4128116" y="2644170"/>
            <a:ext cx="66404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rgbClr val="374151"/>
                </a:solidFill>
                <a:latin typeface="Ubuntu" panose="020B0504030602030204"/>
              </a:rPr>
              <a:t>Reconocer los elementos de acceso a los servicios públicos de Chile. </a:t>
            </a:r>
          </a:p>
        </p:txBody>
      </p:sp>
    </p:spTree>
    <p:extLst>
      <p:ext uri="{BB962C8B-B14F-4D97-AF65-F5344CB8AC3E}">
        <p14:creationId xmlns:p14="http://schemas.microsoft.com/office/powerpoint/2010/main" val="773746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ECC6B5F-B055-4E6E-1F1A-C507FBC8D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941" y="1950719"/>
            <a:ext cx="4797297" cy="344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039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77C114D2-6A01-1F51-AD43-2574B2FE593F}"/>
              </a:ext>
            </a:extLst>
          </p:cNvPr>
          <p:cNvSpPr txBox="1"/>
          <p:nvPr/>
        </p:nvSpPr>
        <p:spPr>
          <a:xfrm>
            <a:off x="580170" y="721980"/>
            <a:ext cx="9353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374151"/>
                </a:solidFill>
              </a:rPr>
              <a:t>Webs </a:t>
            </a:r>
            <a:r>
              <a:rPr lang="es-ES" sz="3600" b="1" dirty="0">
                <a:solidFill>
                  <a:srgbClr val="374151"/>
                </a:solidFill>
                <a:latin typeface="Ubuntu" panose="020B0504030602030204"/>
              </a:rPr>
              <a:t>claves</a:t>
            </a:r>
            <a:r>
              <a:rPr lang="es-ES" sz="3600" b="1" dirty="0">
                <a:solidFill>
                  <a:srgbClr val="374151"/>
                </a:solidFill>
              </a:rPr>
              <a:t> </a:t>
            </a:r>
            <a:endParaRPr lang="es-CL" sz="4800" b="1" dirty="0">
              <a:solidFill>
                <a:srgbClr val="37415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5C0678B9-101D-D395-3FCE-339E9DB0DD17}"/>
              </a:ext>
            </a:extLst>
          </p:cNvPr>
          <p:cNvSpPr txBox="1"/>
          <p:nvPr/>
        </p:nvSpPr>
        <p:spPr>
          <a:xfrm>
            <a:off x="4009293" y="1533096"/>
            <a:ext cx="6729827" cy="3354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100" dirty="0">
                <a:solidFill>
                  <a:srgbClr val="374151"/>
                </a:solidFill>
                <a:effectLst/>
                <a:latin typeface="Ubuntu" panose="020B050403060203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CL" sz="1800" b="1" kern="0" dirty="0">
                <a:solidFill>
                  <a:srgbClr val="374151"/>
                </a:solidFill>
                <a:effectLst/>
                <a:latin typeface="Ubuntu" panose="020B0504030602030204"/>
                <a:ea typeface="Times New Roman" panose="02020603050405020304" pitchFamily="18" charset="0"/>
                <a:cs typeface="Times New Roman" panose="02020603050405020304" pitchFamily="18" charset="0"/>
              </a:rPr>
              <a:t>Gobierno de Chile:</a:t>
            </a:r>
            <a:r>
              <a:rPr lang="es-CL" sz="1800" kern="0" dirty="0">
                <a:solidFill>
                  <a:srgbClr val="374151"/>
                </a:solidFill>
                <a:effectLst/>
                <a:latin typeface="Ubuntu" panose="020B0504030602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CL" sz="1800" u="sng" kern="0" dirty="0">
                <a:solidFill>
                  <a:srgbClr val="374151"/>
                </a:solidFill>
                <a:effectLst/>
                <a:latin typeface="Ubuntu" panose="020B0504030602030204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gob.cl</a:t>
            </a:r>
            <a:endParaRPr lang="es-CL" sz="1800" kern="100" dirty="0">
              <a:solidFill>
                <a:srgbClr val="374151"/>
              </a:solidFill>
              <a:effectLst/>
              <a:latin typeface="Ubuntu" panose="020B0504030602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30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CL" sz="1800" b="1" kern="0" dirty="0">
                <a:solidFill>
                  <a:srgbClr val="374151"/>
                </a:solidFill>
                <a:effectLst/>
                <a:latin typeface="Ubuntu" panose="020B0504030602030204"/>
                <a:ea typeface="Times New Roman" panose="02020603050405020304" pitchFamily="18" charset="0"/>
                <a:cs typeface="Times New Roman" panose="02020603050405020304" pitchFamily="18" charset="0"/>
              </a:rPr>
              <a:t>Servicio de Impuestos Internos (SII):</a:t>
            </a:r>
            <a:r>
              <a:rPr lang="es-CL" sz="1800" kern="0" dirty="0">
                <a:solidFill>
                  <a:srgbClr val="374151"/>
                </a:solidFill>
                <a:effectLst/>
                <a:latin typeface="Ubuntu" panose="020B0504030602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CL" sz="1800" u="sng" kern="0" dirty="0">
                <a:solidFill>
                  <a:srgbClr val="374151"/>
                </a:solidFill>
                <a:effectLst/>
                <a:latin typeface="Ubuntu" panose="020B0504030602030204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sii.cl</a:t>
            </a:r>
            <a:endParaRPr lang="es-CL" sz="1800" kern="100" dirty="0">
              <a:solidFill>
                <a:srgbClr val="374151"/>
              </a:solidFill>
              <a:effectLst/>
              <a:latin typeface="Ubuntu" panose="020B0504030602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30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CL" sz="1800" b="1" kern="0" dirty="0">
                <a:solidFill>
                  <a:srgbClr val="374151"/>
                </a:solidFill>
                <a:effectLst/>
                <a:latin typeface="Ubuntu" panose="020B0504030602030204"/>
                <a:ea typeface="Times New Roman" panose="02020603050405020304" pitchFamily="18" charset="0"/>
                <a:cs typeface="Times New Roman" panose="02020603050405020304" pitchFamily="18" charset="0"/>
              </a:rPr>
              <a:t>Registro Civil e Identificación:</a:t>
            </a:r>
            <a:r>
              <a:rPr lang="es-CL" sz="1800" kern="0" dirty="0">
                <a:solidFill>
                  <a:srgbClr val="374151"/>
                </a:solidFill>
                <a:effectLst/>
                <a:latin typeface="Ubuntu" panose="020B0504030602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CL" sz="1800" u="sng" kern="0" dirty="0">
                <a:solidFill>
                  <a:srgbClr val="374151"/>
                </a:solidFill>
                <a:effectLst/>
                <a:latin typeface="Ubuntu" panose="020B0504030602030204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registrocivil.cl</a:t>
            </a:r>
            <a:endParaRPr lang="es-CL" sz="1800" kern="100" dirty="0">
              <a:solidFill>
                <a:srgbClr val="374151"/>
              </a:solidFill>
              <a:effectLst/>
              <a:latin typeface="Ubuntu" panose="020B0504030602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30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CL" sz="1800" b="1" kern="0" dirty="0">
                <a:solidFill>
                  <a:srgbClr val="374151"/>
                </a:solidFill>
                <a:effectLst/>
                <a:latin typeface="Ubuntu" panose="020B0504030602030204"/>
                <a:ea typeface="Times New Roman" panose="02020603050405020304" pitchFamily="18" charset="0"/>
                <a:cs typeface="Times New Roman" panose="02020603050405020304" pitchFamily="18" charset="0"/>
              </a:rPr>
              <a:t>Servicio Nacional de Aduanas:</a:t>
            </a:r>
            <a:r>
              <a:rPr lang="es-CL" sz="1800" kern="0" dirty="0">
                <a:solidFill>
                  <a:srgbClr val="374151"/>
                </a:solidFill>
                <a:effectLst/>
                <a:latin typeface="Ubuntu" panose="020B0504030602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CL" sz="1800" u="sng" kern="0" dirty="0">
                <a:solidFill>
                  <a:srgbClr val="374151"/>
                </a:solidFill>
                <a:effectLst/>
                <a:latin typeface="Ubuntu" panose="020B0504030602030204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aduanas.cl</a:t>
            </a:r>
            <a:endParaRPr lang="es-CL" sz="1800" kern="100" dirty="0">
              <a:solidFill>
                <a:srgbClr val="374151"/>
              </a:solidFill>
              <a:effectLst/>
              <a:latin typeface="Ubuntu" panose="020B0504030602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30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CL" sz="1800" b="1" kern="0" dirty="0">
                <a:solidFill>
                  <a:srgbClr val="374151"/>
                </a:solidFill>
                <a:effectLst/>
                <a:latin typeface="Ubuntu" panose="020B0504030602030204"/>
                <a:ea typeface="Times New Roman" panose="02020603050405020304" pitchFamily="18" charset="0"/>
                <a:cs typeface="Times New Roman" panose="02020603050405020304" pitchFamily="18" charset="0"/>
              </a:rPr>
              <a:t>Ministerio de Relaciones Exteriores:</a:t>
            </a:r>
            <a:r>
              <a:rPr lang="es-CL" sz="1800" kern="0" dirty="0">
                <a:solidFill>
                  <a:srgbClr val="374151"/>
                </a:solidFill>
                <a:effectLst/>
                <a:latin typeface="Ubuntu" panose="020B0504030602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CL" sz="1800" u="sng" kern="0" dirty="0">
                <a:solidFill>
                  <a:srgbClr val="374151"/>
                </a:solidFill>
                <a:effectLst/>
                <a:latin typeface="Ubuntu" panose="020B0504030602030204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minrel.gob.cl</a:t>
            </a:r>
            <a:endParaRPr lang="es-CL" sz="1800" kern="100" dirty="0">
              <a:solidFill>
                <a:srgbClr val="374151"/>
              </a:solidFill>
              <a:effectLst/>
              <a:latin typeface="Ubuntu" panose="020B0504030602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30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CL" sz="1800" b="1" kern="0" dirty="0">
                <a:solidFill>
                  <a:srgbClr val="374151"/>
                </a:solidFill>
                <a:effectLst/>
                <a:latin typeface="Ubuntu" panose="020B0504030602030204"/>
                <a:ea typeface="Times New Roman" panose="02020603050405020304" pitchFamily="18" charset="0"/>
                <a:cs typeface="Times New Roman" panose="02020603050405020304" pitchFamily="18" charset="0"/>
              </a:rPr>
              <a:t>Congreso Nacional de Chile:</a:t>
            </a:r>
            <a:r>
              <a:rPr lang="es-CL" sz="1800" kern="0" dirty="0">
                <a:solidFill>
                  <a:srgbClr val="374151"/>
                </a:solidFill>
                <a:effectLst/>
                <a:latin typeface="Ubuntu" panose="020B0504030602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CL" sz="1800" u="sng" kern="0" dirty="0">
                <a:solidFill>
                  <a:srgbClr val="374151"/>
                </a:solidFill>
                <a:effectLst/>
                <a:latin typeface="Ubuntu" panose="020B0504030602030204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congreso.cl</a:t>
            </a:r>
            <a:endParaRPr lang="es-CL" sz="1800" kern="100" dirty="0">
              <a:solidFill>
                <a:srgbClr val="374151"/>
              </a:solidFill>
              <a:effectLst/>
              <a:latin typeface="Ubuntu" panose="020B0504030602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>
              <a:solidFill>
                <a:srgbClr val="374151"/>
              </a:solidFill>
              <a:latin typeface="Ubuntu" panose="020B0504030602030204"/>
            </a:endParaRPr>
          </a:p>
        </p:txBody>
      </p:sp>
    </p:spTree>
    <p:extLst>
      <p:ext uri="{BB962C8B-B14F-4D97-AF65-F5344CB8AC3E}">
        <p14:creationId xmlns:p14="http://schemas.microsoft.com/office/powerpoint/2010/main" val="2100395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77C114D2-6A01-1F51-AD43-2574B2FE593F}"/>
              </a:ext>
            </a:extLst>
          </p:cNvPr>
          <p:cNvSpPr txBox="1"/>
          <p:nvPr/>
        </p:nvSpPr>
        <p:spPr>
          <a:xfrm>
            <a:off x="1944946" y="872106"/>
            <a:ext cx="9353549" cy="495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b="1" dirty="0">
                <a:solidFill>
                  <a:srgbClr val="374151"/>
                </a:solidFill>
                <a:latin typeface="Ubuntu" panose="020B0504030602030204"/>
              </a:rPr>
              <a:t>Servicios </a:t>
            </a:r>
            <a:r>
              <a:rPr lang="es-ES" sz="2000" b="1" dirty="0" smtClean="0">
                <a:solidFill>
                  <a:srgbClr val="374151"/>
                </a:solidFill>
                <a:latin typeface="Ubuntu" panose="020B0504030602030204"/>
              </a:rPr>
              <a:t>Digitales </a:t>
            </a:r>
            <a:endParaRPr lang="es-ES" sz="2000" b="1" dirty="0">
              <a:solidFill>
                <a:srgbClr val="374151"/>
              </a:solidFill>
              <a:latin typeface="Ubuntu" panose="020B050403060203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5C0678B9-101D-D395-3FCE-339E9DB0DD17}"/>
              </a:ext>
            </a:extLst>
          </p:cNvPr>
          <p:cNvSpPr txBox="1"/>
          <p:nvPr/>
        </p:nvSpPr>
        <p:spPr>
          <a:xfrm>
            <a:off x="3643533" y="1737643"/>
            <a:ext cx="8271802" cy="3265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000" b="1" kern="0" dirty="0">
                <a:solidFill>
                  <a:srgbClr val="374151"/>
                </a:solidFill>
                <a:effectLst/>
                <a:latin typeface="Ubuntu" panose="020B0504030602030204"/>
                <a:ea typeface="Times New Roman" panose="02020603050405020304" pitchFamily="18" charset="0"/>
                <a:cs typeface="Times New Roman" panose="02020603050405020304" pitchFamily="18" charset="0"/>
              </a:rPr>
              <a:t>Servicios en Línea: </a:t>
            </a:r>
          </a:p>
          <a:p>
            <a:pPr>
              <a:lnSpc>
                <a:spcPct val="150000"/>
              </a:lnSpc>
            </a:pPr>
            <a:endParaRPr lang="es-CL" sz="2000" b="1" kern="0" dirty="0">
              <a:solidFill>
                <a:srgbClr val="374151"/>
              </a:solidFill>
              <a:latin typeface="Ubuntu" panose="020B050403060203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s-CL" sz="2000" b="1" kern="0" dirty="0">
                <a:solidFill>
                  <a:srgbClr val="374151"/>
                </a:solidFill>
                <a:effectLst/>
                <a:latin typeface="Ubuntu" panose="020B0504030602030204"/>
                <a:ea typeface="Times New Roman" panose="02020603050405020304" pitchFamily="18" charset="0"/>
                <a:cs typeface="Times New Roman" panose="02020603050405020304" pitchFamily="18" charset="0"/>
              </a:rPr>
              <a:t>El gobierno ofrece varios servicios en línea a través del portal </a:t>
            </a:r>
            <a:r>
              <a:rPr lang="es-CL" sz="2000" b="1" u="sng" kern="0" dirty="0">
                <a:solidFill>
                  <a:srgbClr val="374151"/>
                </a:solidFill>
                <a:effectLst/>
                <a:latin typeface="Ubuntu" panose="020B0504030602030204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www.chileatiende.cl</a:t>
            </a:r>
            <a:r>
              <a:rPr lang="es-CL" sz="2000" b="1" kern="0" dirty="0">
                <a:solidFill>
                  <a:srgbClr val="374151"/>
                </a:solidFill>
                <a:effectLst/>
                <a:latin typeface="Ubuntu" panose="020B0504030602030204"/>
                <a:ea typeface="Times New Roman" panose="02020603050405020304" pitchFamily="18" charset="0"/>
                <a:cs typeface="Times New Roman" panose="02020603050405020304" pitchFamily="18" charset="0"/>
              </a:rPr>
              <a:t>, permitiendo a los ciudadanos realizar trámites y solicitar información sin necesidad de acudir personalmente a las oficinas gubernamentales.</a:t>
            </a:r>
            <a:endParaRPr lang="es-CL" sz="2000" b="1" kern="100" dirty="0">
              <a:solidFill>
                <a:srgbClr val="374151"/>
              </a:solidFill>
              <a:effectLst/>
              <a:latin typeface="Ubuntu" panose="020B0504030602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s-ES" sz="2000" dirty="0">
              <a:solidFill>
                <a:srgbClr val="374151"/>
              </a:solidFill>
              <a:latin typeface="Ubuntu" panose="020B0504030602030204"/>
            </a:endParaRPr>
          </a:p>
        </p:txBody>
      </p:sp>
    </p:spTree>
    <p:extLst>
      <p:ext uri="{BB962C8B-B14F-4D97-AF65-F5344CB8AC3E}">
        <p14:creationId xmlns:p14="http://schemas.microsoft.com/office/powerpoint/2010/main" val="955897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E90226E-ABD4-C326-E871-0859B0C4D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28" y="643466"/>
            <a:ext cx="1076534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31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77C114D2-6A01-1F51-AD43-2574B2FE593F}"/>
              </a:ext>
            </a:extLst>
          </p:cNvPr>
          <p:cNvSpPr txBox="1"/>
          <p:nvPr/>
        </p:nvSpPr>
        <p:spPr>
          <a:xfrm>
            <a:off x="580170" y="721980"/>
            <a:ext cx="9353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rgbClr val="374151"/>
                </a:solidFill>
                <a:latin typeface="Ubuntu" panose="020B0504030602030204"/>
              </a:rPr>
              <a:t>¿Qué es </a:t>
            </a:r>
            <a:r>
              <a:rPr lang="es-CL" sz="3600" b="1" dirty="0" err="1">
                <a:solidFill>
                  <a:srgbClr val="374151"/>
                </a:solidFill>
                <a:latin typeface="Ubuntu" panose="020B0504030602030204"/>
              </a:rPr>
              <a:t>ChileAtiende</a:t>
            </a:r>
            <a:r>
              <a:rPr lang="es-CL" sz="3600" b="1" dirty="0">
                <a:solidFill>
                  <a:srgbClr val="374151"/>
                </a:solidFill>
                <a:latin typeface="Ubuntu" panose="020B0504030602030204"/>
              </a:rPr>
              <a:t>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6C71AEF-FC70-244F-0B19-026F24FCC1CE}"/>
              </a:ext>
            </a:extLst>
          </p:cNvPr>
          <p:cNvSpPr txBox="1"/>
          <p:nvPr/>
        </p:nvSpPr>
        <p:spPr>
          <a:xfrm>
            <a:off x="3714653" y="2613392"/>
            <a:ext cx="788806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000" b="0" i="0" dirty="0">
                <a:solidFill>
                  <a:srgbClr val="374151"/>
                </a:solidFill>
                <a:effectLst/>
                <a:latin typeface="Ubuntu" panose="020B0504030602030204"/>
                <a:ea typeface="roboto" panose="02000000000000000000" pitchFamily="2" charset="0"/>
                <a:cs typeface="roboto" panose="02000000000000000000" pitchFamily="2" charset="0"/>
              </a:rPr>
              <a:t>Es la red multiservicios del Estado que busca facilitar la vida a las personas a través de sus diversos canales de atención y orientación.</a:t>
            </a:r>
          </a:p>
          <a:p>
            <a:r>
              <a:rPr lang="es-MX" sz="2000" b="0" i="0" dirty="0">
                <a:solidFill>
                  <a:srgbClr val="374151"/>
                </a:solidFill>
                <a:effectLst/>
                <a:latin typeface="Ubuntu" panose="020B0504030602030204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es-MX" sz="2000" b="0" i="0" dirty="0">
                <a:solidFill>
                  <a:srgbClr val="374151"/>
                </a:solidFill>
                <a:effectLst/>
                <a:latin typeface="Ubuntu" panose="020B0504030602030204"/>
                <a:ea typeface="roboto" panose="02000000000000000000" pitchFamily="2" charset="0"/>
                <a:cs typeface="roboto" panose="02000000000000000000" pitchFamily="2" charset="0"/>
              </a:rPr>
            </a:br>
            <a:endParaRPr lang="es-ES" sz="2000" dirty="0">
              <a:solidFill>
                <a:srgbClr val="374151"/>
              </a:solidFill>
              <a:latin typeface="Ubuntu" panose="020B0504030602030204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54354D86-EFA0-3D0C-1CDF-225AFEF42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178" y="3705240"/>
            <a:ext cx="4017539" cy="243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569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4279</TotalTime>
  <Words>449</Words>
  <Application>Microsoft Office PowerPoint</Application>
  <PresentationFormat>Panorámica</PresentationFormat>
  <Paragraphs>70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31" baseType="lpstr">
      <vt:lpstr>-apple-system</vt:lpstr>
      <vt:lpstr>Arial</vt:lpstr>
      <vt:lpstr>Calibri</vt:lpstr>
      <vt:lpstr>Calibri Light</vt:lpstr>
      <vt:lpstr>roboto</vt:lpstr>
      <vt:lpstr>Söhne</vt:lpstr>
      <vt:lpstr>Times New Roman</vt:lpstr>
      <vt:lpstr>Ubuntu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Bravo Lira</dc:creator>
  <cp:lastModifiedBy>Cuenta Microsoft</cp:lastModifiedBy>
  <cp:revision>124</cp:revision>
  <cp:lastPrinted>2023-11-27T02:29:47Z</cp:lastPrinted>
  <dcterms:created xsi:type="dcterms:W3CDTF">2022-09-01T16:31:15Z</dcterms:created>
  <dcterms:modified xsi:type="dcterms:W3CDTF">2023-11-27T03:53:16Z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f4e9a4a-eb20-4aad-9a64-8872817c1a6f_Enabled">
    <vt:lpwstr>true</vt:lpwstr>
  </property>
  <property fmtid="{D5CDD505-2E9C-101B-9397-08002B2CF9AE}" pid="3" name="MSIP_Label_9f4e9a4a-eb20-4aad-9a64-8872817c1a6f_SetDate">
    <vt:lpwstr>2023-06-01T20:59:02Z</vt:lpwstr>
  </property>
  <property fmtid="{D5CDD505-2E9C-101B-9397-08002B2CF9AE}" pid="4" name="MSIP_Label_9f4e9a4a-eb20-4aad-9a64-8872817c1a6f_Method">
    <vt:lpwstr>Standard</vt:lpwstr>
  </property>
  <property fmtid="{D5CDD505-2E9C-101B-9397-08002B2CF9AE}" pid="5" name="MSIP_Label_9f4e9a4a-eb20-4aad-9a64-8872817c1a6f_Name">
    <vt:lpwstr>defa4170-0d19-0005-0004-bc88714345d2</vt:lpwstr>
  </property>
  <property fmtid="{D5CDD505-2E9C-101B-9397-08002B2CF9AE}" pid="6" name="MSIP_Label_9f4e9a4a-eb20-4aad-9a64-8872817c1a6f_SiteId">
    <vt:lpwstr>7a599002-001c-432c-846e-1ddca9f6b299</vt:lpwstr>
  </property>
  <property fmtid="{D5CDD505-2E9C-101B-9397-08002B2CF9AE}" pid="7" name="MSIP_Label_9f4e9a4a-eb20-4aad-9a64-8872817c1a6f_ActionId">
    <vt:lpwstr>5d20c5c1-0c9f-4f9b-b6ba-da01d02ac76d</vt:lpwstr>
  </property>
  <property fmtid="{D5CDD505-2E9C-101B-9397-08002B2CF9AE}" pid="8" name="MSIP_Label_9f4e9a4a-eb20-4aad-9a64-8872817c1a6f_ContentBits">
    <vt:lpwstr>0</vt:lpwstr>
  </property>
</Properties>
</file>