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0058400" cy="7772400"/>
  <p:notesSz cx="10058400" cy="7772400"/>
  <p:defaultTextStyle>
    <a:defPPr lvl="0">
      <a:defRPr lang="es-E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ED9E8-3742-465F-B02D-665F0C40587B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1006475" y="3692525"/>
            <a:ext cx="8045450" cy="3497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97538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907BA-100C-4934-8C2F-CA6300FEA7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6967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907BA-100C-4934-8C2F-CA6300FEA717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9357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 /><Relationship Id="rId13" Type="http://schemas.openxmlformats.org/officeDocument/2006/relationships/image" Target="../media/image14.png" /><Relationship Id="rId18" Type="http://schemas.openxmlformats.org/officeDocument/2006/relationships/image" Target="../media/image19.png" /><Relationship Id="rId3" Type="http://schemas.openxmlformats.org/officeDocument/2006/relationships/image" Target="../media/image4.png" /><Relationship Id="rId21" Type="http://schemas.openxmlformats.org/officeDocument/2006/relationships/image" Target="../media/image22.png" /><Relationship Id="rId7" Type="http://schemas.openxmlformats.org/officeDocument/2006/relationships/image" Target="../media/image8.png" /><Relationship Id="rId12" Type="http://schemas.openxmlformats.org/officeDocument/2006/relationships/image" Target="../media/image13.png" /><Relationship Id="rId17" Type="http://schemas.openxmlformats.org/officeDocument/2006/relationships/image" Target="../media/image18.png" /><Relationship Id="rId2" Type="http://schemas.openxmlformats.org/officeDocument/2006/relationships/image" Target="../media/image3.png" /><Relationship Id="rId16" Type="http://schemas.openxmlformats.org/officeDocument/2006/relationships/image" Target="../media/image17.png" /><Relationship Id="rId20" Type="http://schemas.openxmlformats.org/officeDocument/2006/relationships/image" Target="../media/image21.pn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7.png" /><Relationship Id="rId11" Type="http://schemas.openxmlformats.org/officeDocument/2006/relationships/image" Target="../media/image12.png" /><Relationship Id="rId5" Type="http://schemas.openxmlformats.org/officeDocument/2006/relationships/image" Target="../media/image6.png" /><Relationship Id="rId15" Type="http://schemas.openxmlformats.org/officeDocument/2006/relationships/image" Target="../media/image16.png" /><Relationship Id="rId23" Type="http://schemas.openxmlformats.org/officeDocument/2006/relationships/image" Target="../media/image24.png" /><Relationship Id="rId10" Type="http://schemas.openxmlformats.org/officeDocument/2006/relationships/image" Target="../media/image11.png" /><Relationship Id="rId19" Type="http://schemas.openxmlformats.org/officeDocument/2006/relationships/image" Target="../media/image20.png" /><Relationship Id="rId4" Type="http://schemas.openxmlformats.org/officeDocument/2006/relationships/image" Target="../media/image5.png" /><Relationship Id="rId9" Type="http://schemas.openxmlformats.org/officeDocument/2006/relationships/image" Target="../media/image10.png" /><Relationship Id="rId14" Type="http://schemas.openxmlformats.org/officeDocument/2006/relationships/image" Target="../media/image15.png" /><Relationship Id="rId22" Type="http://schemas.openxmlformats.org/officeDocument/2006/relationships/image" Target="../media/image23.png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85641" y="1993900"/>
            <a:ext cx="6028258" cy="258017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44AC3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5029200" cy="7772400"/>
          </a:xfrm>
          <a:custGeom>
            <a:avLst/>
            <a:gdLst/>
            <a:ahLst/>
            <a:cxnLst/>
            <a:rect l="l" t="t" r="r" b="b"/>
            <a:pathLst>
              <a:path w="5029200" h="7772400">
                <a:moveTo>
                  <a:pt x="5029200" y="0"/>
                </a:moveTo>
                <a:lnTo>
                  <a:pt x="0" y="0"/>
                </a:lnTo>
                <a:lnTo>
                  <a:pt x="0" y="7772400"/>
                </a:lnTo>
                <a:lnTo>
                  <a:pt x="5029200" y="7772400"/>
                </a:lnTo>
                <a:lnTo>
                  <a:pt x="5029200" y="0"/>
                </a:lnTo>
                <a:close/>
              </a:path>
            </a:pathLst>
          </a:custGeom>
          <a:solidFill>
            <a:srgbClr val="44A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029200" y="0"/>
            <a:ext cx="5029200" cy="7772400"/>
          </a:xfrm>
          <a:custGeom>
            <a:avLst/>
            <a:gdLst/>
            <a:ahLst/>
            <a:cxnLst/>
            <a:rect l="l" t="t" r="r" b="b"/>
            <a:pathLst>
              <a:path w="5029200" h="7772400">
                <a:moveTo>
                  <a:pt x="0" y="0"/>
                </a:moveTo>
                <a:lnTo>
                  <a:pt x="0" y="7772400"/>
                </a:lnTo>
                <a:lnTo>
                  <a:pt x="5029200" y="7772400"/>
                </a:lnTo>
                <a:lnTo>
                  <a:pt x="5029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3D76E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44AC3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792128" y="2470252"/>
            <a:ext cx="3836034" cy="4899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886200"/>
            <a:ext cx="10058400" cy="3886200"/>
          </a:xfrm>
          <a:custGeom>
            <a:avLst/>
            <a:gdLst/>
            <a:ahLst/>
            <a:cxnLst/>
            <a:rect l="l" t="t" r="r" b="b"/>
            <a:pathLst>
              <a:path w="10058400" h="3886200">
                <a:moveTo>
                  <a:pt x="10058400" y="0"/>
                </a:moveTo>
                <a:lnTo>
                  <a:pt x="0" y="0"/>
                </a:lnTo>
                <a:lnTo>
                  <a:pt x="0" y="3886200"/>
                </a:lnTo>
                <a:lnTo>
                  <a:pt x="10058400" y="3886200"/>
                </a:lnTo>
                <a:lnTo>
                  <a:pt x="10058400" y="0"/>
                </a:lnTo>
                <a:close/>
              </a:path>
            </a:pathLst>
          </a:custGeom>
          <a:solidFill>
            <a:srgbClr val="44A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92700" y="336894"/>
            <a:ext cx="145376" cy="22838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84736" y="336894"/>
            <a:ext cx="131978" cy="22838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90159" y="336899"/>
            <a:ext cx="220497" cy="231648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5738371" y="336894"/>
            <a:ext cx="43180" cy="228600"/>
          </a:xfrm>
          <a:custGeom>
            <a:avLst/>
            <a:gdLst/>
            <a:ahLst/>
            <a:cxnLst/>
            <a:rect l="l" t="t" r="r" b="b"/>
            <a:pathLst>
              <a:path w="43179" h="228600">
                <a:moveTo>
                  <a:pt x="39852" y="0"/>
                </a:moveTo>
                <a:lnTo>
                  <a:pt x="2933" y="0"/>
                </a:lnTo>
                <a:lnTo>
                  <a:pt x="0" y="2933"/>
                </a:lnTo>
                <a:lnTo>
                  <a:pt x="0" y="6197"/>
                </a:lnTo>
                <a:lnTo>
                  <a:pt x="0" y="225437"/>
                </a:lnTo>
                <a:lnTo>
                  <a:pt x="2933" y="228384"/>
                </a:lnTo>
                <a:lnTo>
                  <a:pt x="39852" y="228384"/>
                </a:lnTo>
                <a:lnTo>
                  <a:pt x="42799" y="225437"/>
                </a:lnTo>
                <a:lnTo>
                  <a:pt x="42799" y="2933"/>
                </a:lnTo>
                <a:lnTo>
                  <a:pt x="39852" y="0"/>
                </a:lnTo>
                <a:close/>
              </a:path>
            </a:pathLst>
          </a:custGeom>
          <a:solidFill>
            <a:srgbClr val="424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18142" y="336894"/>
            <a:ext cx="145376" cy="22838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45029" y="336896"/>
            <a:ext cx="119900" cy="23164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86278" y="336894"/>
            <a:ext cx="193725" cy="22838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30239" y="336894"/>
            <a:ext cx="141135" cy="228384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23582" y="336894"/>
            <a:ext cx="125437" cy="228384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156123" y="336894"/>
            <a:ext cx="141135" cy="228384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332408" y="333630"/>
            <a:ext cx="249326" cy="23491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630983" y="336894"/>
            <a:ext cx="151574" cy="228384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825635" y="336894"/>
            <a:ext cx="162039" cy="228384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041513" y="336894"/>
            <a:ext cx="141135" cy="228384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234873" y="333627"/>
            <a:ext cx="186194" cy="234924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487650" y="336894"/>
            <a:ext cx="193725" cy="228384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731611" y="336894"/>
            <a:ext cx="141135" cy="228384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924955" y="336894"/>
            <a:ext cx="193725" cy="22838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152286" y="333630"/>
            <a:ext cx="234861" cy="23491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437067" y="336894"/>
            <a:ext cx="162039" cy="228384"/>
          </a:xfrm>
          <a:prstGeom prst="rect">
            <a:avLst/>
          </a:prstGeom>
        </p:spPr>
      </p:pic>
      <p:sp>
        <p:nvSpPr>
          <p:cNvPr id="37" name="bg object 37"/>
          <p:cNvSpPr/>
          <p:nvPr/>
        </p:nvSpPr>
        <p:spPr>
          <a:xfrm>
            <a:off x="9627267" y="558853"/>
            <a:ext cx="187960" cy="329565"/>
          </a:xfrm>
          <a:custGeom>
            <a:avLst/>
            <a:gdLst/>
            <a:ahLst/>
            <a:cxnLst/>
            <a:rect l="l" t="t" r="r" b="b"/>
            <a:pathLst>
              <a:path w="187959" h="329565">
                <a:moveTo>
                  <a:pt x="138849" y="0"/>
                </a:moveTo>
                <a:lnTo>
                  <a:pt x="134518" y="0"/>
                </a:lnTo>
                <a:lnTo>
                  <a:pt x="132219" y="2311"/>
                </a:lnTo>
                <a:lnTo>
                  <a:pt x="132410" y="6565"/>
                </a:lnTo>
                <a:lnTo>
                  <a:pt x="143121" y="52834"/>
                </a:lnTo>
                <a:lnTo>
                  <a:pt x="140877" y="94854"/>
                </a:lnTo>
                <a:lnTo>
                  <a:pt x="126552" y="128261"/>
                </a:lnTo>
                <a:lnTo>
                  <a:pt x="101015" y="148691"/>
                </a:lnTo>
                <a:lnTo>
                  <a:pt x="78468" y="152752"/>
                </a:lnTo>
                <a:lnTo>
                  <a:pt x="54895" y="148032"/>
                </a:lnTo>
                <a:lnTo>
                  <a:pt x="31560" y="135409"/>
                </a:lnTo>
                <a:lnTo>
                  <a:pt x="7645" y="113715"/>
                </a:lnTo>
                <a:lnTo>
                  <a:pt x="4114" y="113665"/>
                </a:lnTo>
                <a:lnTo>
                  <a:pt x="152" y="117589"/>
                </a:lnTo>
                <a:lnTo>
                  <a:pt x="0" y="120535"/>
                </a:lnTo>
                <a:lnTo>
                  <a:pt x="17763" y="144563"/>
                </a:lnTo>
                <a:lnTo>
                  <a:pt x="29017" y="168230"/>
                </a:lnTo>
                <a:lnTo>
                  <a:pt x="35803" y="194183"/>
                </a:lnTo>
                <a:lnTo>
                  <a:pt x="38074" y="222351"/>
                </a:lnTo>
                <a:lnTo>
                  <a:pt x="35827" y="250407"/>
                </a:lnTo>
                <a:lnTo>
                  <a:pt x="29086" y="276128"/>
                </a:lnTo>
                <a:lnTo>
                  <a:pt x="17854" y="299513"/>
                </a:lnTo>
                <a:lnTo>
                  <a:pt x="2133" y="320560"/>
                </a:lnTo>
                <a:lnTo>
                  <a:pt x="1117" y="321500"/>
                </a:lnTo>
                <a:lnTo>
                  <a:pt x="495" y="322821"/>
                </a:lnTo>
                <a:lnTo>
                  <a:pt x="495" y="327126"/>
                </a:lnTo>
                <a:lnTo>
                  <a:pt x="2832" y="329438"/>
                </a:lnTo>
                <a:lnTo>
                  <a:pt x="5651" y="329438"/>
                </a:lnTo>
                <a:lnTo>
                  <a:pt x="41512" y="324105"/>
                </a:lnTo>
                <a:lnTo>
                  <a:pt x="104379" y="296473"/>
                </a:lnTo>
                <a:lnTo>
                  <a:pt x="155986" y="244436"/>
                </a:lnTo>
                <a:lnTo>
                  <a:pt x="184201" y="173949"/>
                </a:lnTo>
                <a:lnTo>
                  <a:pt x="187731" y="133210"/>
                </a:lnTo>
                <a:lnTo>
                  <a:pt x="184925" y="95805"/>
                </a:lnTo>
                <a:lnTo>
                  <a:pt x="176382" y="61326"/>
                </a:lnTo>
                <a:lnTo>
                  <a:pt x="161912" y="29931"/>
                </a:lnTo>
                <a:lnTo>
                  <a:pt x="141325" y="1778"/>
                </a:lnTo>
                <a:lnTo>
                  <a:pt x="140411" y="774"/>
                </a:lnTo>
                <a:lnTo>
                  <a:pt x="138849" y="0"/>
                </a:lnTo>
                <a:close/>
              </a:path>
            </a:pathLst>
          </a:custGeom>
          <a:solidFill>
            <a:srgbClr val="4273B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bg object 3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105339" y="675880"/>
            <a:ext cx="152463" cy="210032"/>
          </a:xfrm>
          <a:prstGeom prst="rect">
            <a:avLst/>
          </a:prstGeom>
        </p:spPr>
      </p:pic>
      <p:sp>
        <p:nvSpPr>
          <p:cNvPr id="39" name="bg object 39"/>
          <p:cNvSpPr/>
          <p:nvPr/>
        </p:nvSpPr>
        <p:spPr>
          <a:xfrm>
            <a:off x="9283484" y="675893"/>
            <a:ext cx="106045" cy="209550"/>
          </a:xfrm>
          <a:custGeom>
            <a:avLst/>
            <a:gdLst/>
            <a:ahLst/>
            <a:cxnLst/>
            <a:rect l="l" t="t" r="r" b="b"/>
            <a:pathLst>
              <a:path w="106045" h="209550">
                <a:moveTo>
                  <a:pt x="105460" y="0"/>
                </a:moveTo>
                <a:lnTo>
                  <a:pt x="0" y="0"/>
                </a:lnTo>
                <a:lnTo>
                  <a:pt x="0" y="29210"/>
                </a:lnTo>
                <a:lnTo>
                  <a:pt x="0" y="82550"/>
                </a:lnTo>
                <a:lnTo>
                  <a:pt x="0" y="111760"/>
                </a:lnTo>
                <a:lnTo>
                  <a:pt x="0" y="209550"/>
                </a:lnTo>
                <a:lnTo>
                  <a:pt x="31203" y="209550"/>
                </a:lnTo>
                <a:lnTo>
                  <a:pt x="31203" y="111760"/>
                </a:lnTo>
                <a:lnTo>
                  <a:pt x="105460" y="111760"/>
                </a:lnTo>
                <a:lnTo>
                  <a:pt x="105460" y="82550"/>
                </a:lnTo>
                <a:lnTo>
                  <a:pt x="31203" y="82550"/>
                </a:lnTo>
                <a:lnTo>
                  <a:pt x="31203" y="29210"/>
                </a:lnTo>
                <a:lnTo>
                  <a:pt x="105460" y="29210"/>
                </a:lnTo>
                <a:lnTo>
                  <a:pt x="105460" y="0"/>
                </a:lnTo>
                <a:close/>
              </a:path>
            </a:pathLst>
          </a:custGeom>
          <a:solidFill>
            <a:srgbClr val="4273B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bg object 4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859994" y="672887"/>
            <a:ext cx="212585" cy="215417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417358" y="672887"/>
            <a:ext cx="212584" cy="215417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655575" y="673159"/>
            <a:ext cx="178066" cy="215150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9670889" y="617548"/>
            <a:ext cx="75679" cy="76619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5806545" y="332154"/>
            <a:ext cx="225221" cy="23477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44AC3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7" Type="http://schemas.openxmlformats.org/officeDocument/2006/relationships/image" Target="../media/image1.png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5029200" cy="7772400"/>
          </a:xfrm>
          <a:custGeom>
            <a:avLst/>
            <a:gdLst/>
            <a:ahLst/>
            <a:cxnLst/>
            <a:rect l="l" t="t" r="r" b="b"/>
            <a:pathLst>
              <a:path w="5029200" h="7772400">
                <a:moveTo>
                  <a:pt x="5029200" y="0"/>
                </a:moveTo>
                <a:lnTo>
                  <a:pt x="0" y="0"/>
                </a:lnTo>
                <a:lnTo>
                  <a:pt x="0" y="7772400"/>
                </a:lnTo>
                <a:lnTo>
                  <a:pt x="5029200" y="7772400"/>
                </a:lnTo>
                <a:lnTo>
                  <a:pt x="5029200" y="0"/>
                </a:lnTo>
                <a:close/>
              </a:path>
            </a:pathLst>
          </a:custGeom>
          <a:solidFill>
            <a:srgbClr val="44A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444500"/>
            <a:ext cx="9169400" cy="38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44AC3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29.png" /><Relationship Id="rId5" Type="http://schemas.openxmlformats.org/officeDocument/2006/relationships/image" Target="../media/image28.png" /><Relationship Id="rId4" Type="http://schemas.openxmlformats.org/officeDocument/2006/relationships/image" Target="../media/image27.png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 /><Relationship Id="rId2" Type="http://schemas.openxmlformats.org/officeDocument/2006/relationships/image" Target="../media/image55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 /><Relationship Id="rId3" Type="http://schemas.openxmlformats.org/officeDocument/2006/relationships/image" Target="../media/image58.png" /><Relationship Id="rId7" Type="http://schemas.openxmlformats.org/officeDocument/2006/relationships/image" Target="../media/image62.png" /><Relationship Id="rId2" Type="http://schemas.openxmlformats.org/officeDocument/2006/relationships/image" Target="../media/image55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1.png" /><Relationship Id="rId5" Type="http://schemas.openxmlformats.org/officeDocument/2006/relationships/image" Target="../media/image60.png" /><Relationship Id="rId10" Type="http://schemas.openxmlformats.org/officeDocument/2006/relationships/image" Target="../media/image65.png" /><Relationship Id="rId4" Type="http://schemas.openxmlformats.org/officeDocument/2006/relationships/image" Target="../media/image59.png" /><Relationship Id="rId9" Type="http://schemas.openxmlformats.org/officeDocument/2006/relationships/image" Target="../media/image64.png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 /><Relationship Id="rId2" Type="http://schemas.openxmlformats.org/officeDocument/2006/relationships/image" Target="../media/image55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 /><Relationship Id="rId2" Type="http://schemas.openxmlformats.org/officeDocument/2006/relationships/image" Target="../media/image55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 /><Relationship Id="rId7" Type="http://schemas.openxmlformats.org/officeDocument/2006/relationships/image" Target="../media/image72.png" /><Relationship Id="rId2" Type="http://schemas.openxmlformats.org/officeDocument/2006/relationships/image" Target="../media/image55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71.png" /><Relationship Id="rId5" Type="http://schemas.openxmlformats.org/officeDocument/2006/relationships/image" Target="../media/image70.png" /><Relationship Id="rId4" Type="http://schemas.openxmlformats.org/officeDocument/2006/relationships/image" Target="../media/image69.png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 /><Relationship Id="rId2" Type="http://schemas.openxmlformats.org/officeDocument/2006/relationships/image" Target="../media/image55.png" /><Relationship Id="rId1" Type="http://schemas.openxmlformats.org/officeDocument/2006/relationships/slideLayout" Target="../slideLayouts/slideLayout2.xml" /><Relationship Id="rId4" Type="http://schemas.openxmlformats.org/officeDocument/2006/relationships/hyperlink" Target="mailto:contacto@elviajedelemprendedor.cl" TargetMode="Externa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 /><Relationship Id="rId13" Type="http://schemas.openxmlformats.org/officeDocument/2006/relationships/image" Target="../media/image40.png" /><Relationship Id="rId3" Type="http://schemas.openxmlformats.org/officeDocument/2006/relationships/image" Target="../media/image30.png" /><Relationship Id="rId7" Type="http://schemas.openxmlformats.org/officeDocument/2006/relationships/image" Target="../media/image34.png" /><Relationship Id="rId12" Type="http://schemas.openxmlformats.org/officeDocument/2006/relationships/image" Target="../media/image39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33.png" /><Relationship Id="rId11" Type="http://schemas.openxmlformats.org/officeDocument/2006/relationships/image" Target="../media/image38.png" /><Relationship Id="rId5" Type="http://schemas.openxmlformats.org/officeDocument/2006/relationships/image" Target="../media/image32.png" /><Relationship Id="rId10" Type="http://schemas.openxmlformats.org/officeDocument/2006/relationships/image" Target="../media/image37.png" /><Relationship Id="rId4" Type="http://schemas.openxmlformats.org/officeDocument/2006/relationships/image" Target="../media/image31.png" /><Relationship Id="rId9" Type="http://schemas.openxmlformats.org/officeDocument/2006/relationships/image" Target="../media/image36.png" /><Relationship Id="rId14" Type="http://schemas.openxmlformats.org/officeDocument/2006/relationships/image" Target="../media/image41.pn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 /><Relationship Id="rId13" Type="http://schemas.openxmlformats.org/officeDocument/2006/relationships/hyperlink" Target="mailto:contacto@elviajedelemprendedor.cl" TargetMode="External" /><Relationship Id="rId3" Type="http://schemas.openxmlformats.org/officeDocument/2006/relationships/image" Target="../media/image43.png" /><Relationship Id="rId7" Type="http://schemas.openxmlformats.org/officeDocument/2006/relationships/image" Target="../media/image47.png" /><Relationship Id="rId12" Type="http://schemas.openxmlformats.org/officeDocument/2006/relationships/image" Target="../media/image52.png" /><Relationship Id="rId2" Type="http://schemas.openxmlformats.org/officeDocument/2006/relationships/image" Target="../media/image42.png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46.png" /><Relationship Id="rId11" Type="http://schemas.openxmlformats.org/officeDocument/2006/relationships/image" Target="../media/image51.png" /><Relationship Id="rId5" Type="http://schemas.openxmlformats.org/officeDocument/2006/relationships/image" Target="../media/image45.png" /><Relationship Id="rId10" Type="http://schemas.openxmlformats.org/officeDocument/2006/relationships/image" Target="../media/image50.png" /><Relationship Id="rId4" Type="http://schemas.openxmlformats.org/officeDocument/2006/relationships/image" Target="../media/image44.png" /><Relationship Id="rId9" Type="http://schemas.openxmlformats.org/officeDocument/2006/relationships/image" Target="../media/image49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 /><Relationship Id="rId2" Type="http://schemas.openxmlformats.org/officeDocument/2006/relationships/image" Target="../media/image53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 /><Relationship Id="rId2" Type="http://schemas.openxmlformats.org/officeDocument/2006/relationships/image" Target="../media/image55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600" y="2181858"/>
            <a:ext cx="6930390" cy="1951816"/>
          </a:xfrm>
          <a:prstGeom prst="rect">
            <a:avLst/>
          </a:prstGeom>
        </p:spPr>
        <p:txBody>
          <a:bodyPr vert="horz" wrap="square" lIns="0" tIns="205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20"/>
              </a:spcBef>
            </a:pPr>
            <a:r>
              <a:rPr sz="4000" spc="-265" dirty="0">
                <a:solidFill>
                  <a:srgbClr val="262625"/>
                </a:solidFill>
              </a:rPr>
              <a:t>¿Cómo</a:t>
            </a:r>
            <a:r>
              <a:rPr sz="4000" spc="-620" dirty="0">
                <a:solidFill>
                  <a:srgbClr val="262625"/>
                </a:solidFill>
              </a:rPr>
              <a:t> </a:t>
            </a:r>
            <a:r>
              <a:rPr sz="4000" spc="-380" dirty="0" err="1">
                <a:solidFill>
                  <a:srgbClr val="262625"/>
                </a:solidFill>
              </a:rPr>
              <a:t>funciona</a:t>
            </a:r>
            <a:r>
              <a:rPr sz="4000" spc="-620" dirty="0">
                <a:solidFill>
                  <a:srgbClr val="262625"/>
                </a:solidFill>
              </a:rPr>
              <a:t> </a:t>
            </a:r>
            <a:r>
              <a:rPr lang="es-CL" sz="4000" spc="-620" dirty="0">
                <a:solidFill>
                  <a:srgbClr val="262625"/>
                </a:solidFill>
              </a:rPr>
              <a:t> </a:t>
            </a:r>
            <a:r>
              <a:rPr sz="4000" spc="-155" dirty="0">
                <a:solidFill>
                  <a:srgbClr val="262625"/>
                </a:solidFill>
              </a:rPr>
              <a:t>El</a:t>
            </a:r>
            <a:r>
              <a:rPr sz="4000" spc="-620" dirty="0">
                <a:solidFill>
                  <a:srgbClr val="262625"/>
                </a:solidFill>
              </a:rPr>
              <a:t> </a:t>
            </a:r>
            <a:r>
              <a:rPr sz="4000" spc="-385" dirty="0">
                <a:solidFill>
                  <a:srgbClr val="262625"/>
                </a:solidFill>
              </a:rPr>
              <a:t>Viaje</a:t>
            </a:r>
            <a:r>
              <a:rPr sz="4000" spc="-620" dirty="0">
                <a:solidFill>
                  <a:srgbClr val="262625"/>
                </a:solidFill>
              </a:rPr>
              <a:t> </a:t>
            </a:r>
            <a:r>
              <a:rPr sz="4000" spc="-420" dirty="0">
                <a:solidFill>
                  <a:srgbClr val="262625"/>
                </a:solidFill>
              </a:rPr>
              <a:t>del</a:t>
            </a:r>
            <a:r>
              <a:rPr sz="4000" spc="-620" dirty="0">
                <a:solidFill>
                  <a:srgbClr val="262625"/>
                </a:solidFill>
              </a:rPr>
              <a:t> </a:t>
            </a:r>
            <a:r>
              <a:rPr sz="4000" spc="-400" dirty="0">
                <a:solidFill>
                  <a:srgbClr val="262625"/>
                </a:solidFill>
              </a:rPr>
              <a:t>Emprendedor?</a:t>
            </a:r>
            <a:endParaRPr sz="4000" dirty="0"/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2500" b="0" spc="-190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Emprendedores</a:t>
            </a:r>
            <a:r>
              <a:rPr sz="2500" b="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2500" b="0" spc="-155" dirty="0">
                <a:solidFill>
                  <a:srgbClr val="262625"/>
                </a:solidFill>
                <a:latin typeface="Microsoft Sans Serif"/>
                <a:cs typeface="Microsoft Sans Serif"/>
              </a:rPr>
              <a:t>|</a:t>
            </a:r>
            <a:r>
              <a:rPr sz="2500" b="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2500" b="0" spc="-180" dirty="0">
                <a:solidFill>
                  <a:srgbClr val="262625"/>
                </a:solidFill>
                <a:latin typeface="Microsoft Sans Serif"/>
                <a:cs typeface="Microsoft Sans Serif"/>
              </a:rPr>
              <a:t>Entidades</a:t>
            </a:r>
            <a:r>
              <a:rPr sz="2500" b="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2500" b="0" spc="-160" dirty="0">
                <a:solidFill>
                  <a:srgbClr val="262625"/>
                </a:solidFill>
                <a:latin typeface="Microsoft Sans Serif"/>
                <a:cs typeface="Microsoft Sans Serif"/>
              </a:rPr>
              <a:t>del</a:t>
            </a:r>
            <a:r>
              <a:rPr sz="2500" b="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2500" b="0" spc="-195" dirty="0">
                <a:solidFill>
                  <a:srgbClr val="262625"/>
                </a:solidFill>
                <a:latin typeface="Microsoft Sans Serif"/>
                <a:cs typeface="Microsoft Sans Serif"/>
              </a:rPr>
              <a:t>Ecosistema</a:t>
            </a:r>
            <a:endParaRPr sz="2500" dirty="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679662" y="0"/>
            <a:ext cx="939800" cy="95885"/>
            <a:chOff x="8679662" y="0"/>
            <a:chExt cx="939800" cy="95885"/>
          </a:xfrm>
        </p:grpSpPr>
        <p:sp>
          <p:nvSpPr>
            <p:cNvPr id="4" name="object 4"/>
            <p:cNvSpPr/>
            <p:nvPr/>
          </p:nvSpPr>
          <p:spPr>
            <a:xfrm>
              <a:off x="8679662" y="0"/>
              <a:ext cx="422909" cy="95885"/>
            </a:xfrm>
            <a:custGeom>
              <a:avLst/>
              <a:gdLst/>
              <a:ahLst/>
              <a:cxnLst/>
              <a:rect l="l" t="t" r="r" b="b"/>
              <a:pathLst>
                <a:path w="422909" h="95885">
                  <a:moveTo>
                    <a:pt x="422846" y="0"/>
                  </a:moveTo>
                  <a:lnTo>
                    <a:pt x="0" y="0"/>
                  </a:lnTo>
                  <a:lnTo>
                    <a:pt x="0" y="95846"/>
                  </a:lnTo>
                  <a:lnTo>
                    <a:pt x="422846" y="95846"/>
                  </a:lnTo>
                  <a:lnTo>
                    <a:pt x="422846" y="0"/>
                  </a:lnTo>
                  <a:close/>
                </a:path>
              </a:pathLst>
            </a:custGeom>
            <a:solidFill>
              <a:srgbClr val="0D6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02521" y="0"/>
              <a:ext cx="517525" cy="95885"/>
            </a:xfrm>
            <a:custGeom>
              <a:avLst/>
              <a:gdLst/>
              <a:ahLst/>
              <a:cxnLst/>
              <a:rect l="l" t="t" r="r" b="b"/>
              <a:pathLst>
                <a:path w="517525" h="95885">
                  <a:moveTo>
                    <a:pt x="516928" y="0"/>
                  </a:moveTo>
                  <a:lnTo>
                    <a:pt x="0" y="0"/>
                  </a:lnTo>
                  <a:lnTo>
                    <a:pt x="0" y="95846"/>
                  </a:lnTo>
                  <a:lnTo>
                    <a:pt x="516928" y="95846"/>
                  </a:lnTo>
                  <a:lnTo>
                    <a:pt x="516928" y="0"/>
                  </a:lnTo>
                  <a:close/>
                </a:path>
              </a:pathLst>
            </a:custGeom>
            <a:solidFill>
              <a:srgbClr val="E137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8679662" y="6830834"/>
            <a:ext cx="939800" cy="941705"/>
            <a:chOff x="8679662" y="6830834"/>
            <a:chExt cx="939800" cy="941705"/>
          </a:xfrm>
        </p:grpSpPr>
        <p:sp>
          <p:nvSpPr>
            <p:cNvPr id="7" name="object 7"/>
            <p:cNvSpPr/>
            <p:nvPr/>
          </p:nvSpPr>
          <p:spPr>
            <a:xfrm>
              <a:off x="8679662" y="6830834"/>
              <a:ext cx="422909" cy="941705"/>
            </a:xfrm>
            <a:custGeom>
              <a:avLst/>
              <a:gdLst/>
              <a:ahLst/>
              <a:cxnLst/>
              <a:rect l="l" t="t" r="r" b="b"/>
              <a:pathLst>
                <a:path w="422909" h="941704">
                  <a:moveTo>
                    <a:pt x="422846" y="0"/>
                  </a:moveTo>
                  <a:lnTo>
                    <a:pt x="0" y="0"/>
                  </a:lnTo>
                  <a:lnTo>
                    <a:pt x="0" y="941565"/>
                  </a:lnTo>
                  <a:lnTo>
                    <a:pt x="422846" y="941565"/>
                  </a:lnTo>
                  <a:lnTo>
                    <a:pt x="422846" y="0"/>
                  </a:lnTo>
                  <a:close/>
                </a:path>
              </a:pathLst>
            </a:custGeom>
            <a:solidFill>
              <a:srgbClr val="0D6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02521" y="6830834"/>
              <a:ext cx="517525" cy="941705"/>
            </a:xfrm>
            <a:custGeom>
              <a:avLst/>
              <a:gdLst/>
              <a:ahLst/>
              <a:cxnLst/>
              <a:rect l="l" t="t" r="r" b="b"/>
              <a:pathLst>
                <a:path w="517525" h="941704">
                  <a:moveTo>
                    <a:pt x="516928" y="0"/>
                  </a:moveTo>
                  <a:lnTo>
                    <a:pt x="0" y="0"/>
                  </a:lnTo>
                  <a:lnTo>
                    <a:pt x="0" y="941565"/>
                  </a:lnTo>
                  <a:lnTo>
                    <a:pt x="516928" y="941565"/>
                  </a:lnTo>
                  <a:lnTo>
                    <a:pt x="516928" y="0"/>
                  </a:lnTo>
                  <a:close/>
                </a:path>
              </a:pathLst>
            </a:custGeom>
            <a:solidFill>
              <a:srgbClr val="E137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50640" y="6907781"/>
              <a:ext cx="415121" cy="7472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50502" y="7002630"/>
              <a:ext cx="105342" cy="7476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88281" y="7002625"/>
              <a:ext cx="230304" cy="747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50508" y="7666662"/>
              <a:ext cx="206044" cy="7260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94112" y="6879376"/>
              <a:ext cx="261359" cy="23907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726836" y="6917451"/>
              <a:ext cx="303530" cy="199390"/>
            </a:xfrm>
            <a:custGeom>
              <a:avLst/>
              <a:gdLst/>
              <a:ahLst/>
              <a:cxnLst/>
              <a:rect l="l" t="t" r="r" b="b"/>
              <a:pathLst>
                <a:path w="303529" h="199390">
                  <a:moveTo>
                    <a:pt x="85953" y="167640"/>
                  </a:moveTo>
                  <a:lnTo>
                    <a:pt x="85788" y="171450"/>
                  </a:lnTo>
                  <a:lnTo>
                    <a:pt x="86601" y="176530"/>
                  </a:lnTo>
                  <a:lnTo>
                    <a:pt x="91211" y="185420"/>
                  </a:lnTo>
                  <a:lnTo>
                    <a:pt x="87020" y="190500"/>
                  </a:lnTo>
                  <a:lnTo>
                    <a:pt x="94564" y="190500"/>
                  </a:lnTo>
                  <a:lnTo>
                    <a:pt x="95859" y="191770"/>
                  </a:lnTo>
                  <a:lnTo>
                    <a:pt x="100291" y="196850"/>
                  </a:lnTo>
                  <a:lnTo>
                    <a:pt x="112255" y="198120"/>
                  </a:lnTo>
                  <a:lnTo>
                    <a:pt x="113042" y="199390"/>
                  </a:lnTo>
                  <a:lnTo>
                    <a:pt x="118440" y="199390"/>
                  </a:lnTo>
                  <a:lnTo>
                    <a:pt x="120243" y="198120"/>
                  </a:lnTo>
                  <a:lnTo>
                    <a:pt x="120675" y="196850"/>
                  </a:lnTo>
                  <a:lnTo>
                    <a:pt x="122135" y="196850"/>
                  </a:lnTo>
                  <a:lnTo>
                    <a:pt x="127419" y="195580"/>
                  </a:lnTo>
                  <a:lnTo>
                    <a:pt x="133019" y="191770"/>
                  </a:lnTo>
                  <a:lnTo>
                    <a:pt x="107657" y="191770"/>
                  </a:lnTo>
                  <a:lnTo>
                    <a:pt x="104838" y="190500"/>
                  </a:lnTo>
                  <a:lnTo>
                    <a:pt x="110121" y="187960"/>
                  </a:lnTo>
                  <a:lnTo>
                    <a:pt x="110731" y="186690"/>
                  </a:lnTo>
                  <a:lnTo>
                    <a:pt x="111256" y="185420"/>
                  </a:lnTo>
                  <a:lnTo>
                    <a:pt x="101866" y="185420"/>
                  </a:lnTo>
                  <a:lnTo>
                    <a:pt x="99466" y="184150"/>
                  </a:lnTo>
                  <a:lnTo>
                    <a:pt x="98615" y="184150"/>
                  </a:lnTo>
                  <a:lnTo>
                    <a:pt x="98839" y="181610"/>
                  </a:lnTo>
                  <a:lnTo>
                    <a:pt x="93535" y="181610"/>
                  </a:lnTo>
                  <a:lnTo>
                    <a:pt x="88480" y="176530"/>
                  </a:lnTo>
                  <a:lnTo>
                    <a:pt x="90614" y="170180"/>
                  </a:lnTo>
                  <a:lnTo>
                    <a:pt x="89039" y="168910"/>
                  </a:lnTo>
                  <a:lnTo>
                    <a:pt x="87439" y="168910"/>
                  </a:lnTo>
                  <a:lnTo>
                    <a:pt x="85953" y="167640"/>
                  </a:lnTo>
                  <a:close/>
                </a:path>
                <a:path w="303529" h="199390">
                  <a:moveTo>
                    <a:pt x="93456" y="193040"/>
                  </a:moveTo>
                  <a:lnTo>
                    <a:pt x="79743" y="193040"/>
                  </a:lnTo>
                  <a:lnTo>
                    <a:pt x="81356" y="194310"/>
                  </a:lnTo>
                  <a:lnTo>
                    <a:pt x="89941" y="198120"/>
                  </a:lnTo>
                  <a:lnTo>
                    <a:pt x="93456" y="193040"/>
                  </a:lnTo>
                  <a:close/>
                </a:path>
                <a:path w="303529" h="199390">
                  <a:moveTo>
                    <a:pt x="94564" y="190500"/>
                  </a:moveTo>
                  <a:lnTo>
                    <a:pt x="74739" y="190500"/>
                  </a:lnTo>
                  <a:lnTo>
                    <a:pt x="73634" y="191770"/>
                  </a:lnTo>
                  <a:lnTo>
                    <a:pt x="71602" y="193040"/>
                  </a:lnTo>
                  <a:lnTo>
                    <a:pt x="74980" y="195580"/>
                  </a:lnTo>
                  <a:lnTo>
                    <a:pt x="77635" y="196850"/>
                  </a:lnTo>
                  <a:lnTo>
                    <a:pt x="79387" y="194310"/>
                  </a:lnTo>
                  <a:lnTo>
                    <a:pt x="79743" y="193040"/>
                  </a:lnTo>
                  <a:lnTo>
                    <a:pt x="93456" y="193040"/>
                  </a:lnTo>
                  <a:lnTo>
                    <a:pt x="94335" y="191770"/>
                  </a:lnTo>
                  <a:lnTo>
                    <a:pt x="94564" y="190500"/>
                  </a:lnTo>
                  <a:close/>
                </a:path>
                <a:path w="303529" h="199390">
                  <a:moveTo>
                    <a:pt x="144602" y="182880"/>
                  </a:moveTo>
                  <a:lnTo>
                    <a:pt x="140462" y="182880"/>
                  </a:lnTo>
                  <a:lnTo>
                    <a:pt x="134620" y="185420"/>
                  </a:lnTo>
                  <a:lnTo>
                    <a:pt x="129959" y="189230"/>
                  </a:lnTo>
                  <a:lnTo>
                    <a:pt x="137261" y="189230"/>
                  </a:lnTo>
                  <a:lnTo>
                    <a:pt x="137426" y="193040"/>
                  </a:lnTo>
                  <a:lnTo>
                    <a:pt x="140106" y="195580"/>
                  </a:lnTo>
                  <a:lnTo>
                    <a:pt x="146964" y="195580"/>
                  </a:lnTo>
                  <a:lnTo>
                    <a:pt x="149796" y="193040"/>
                  </a:lnTo>
                  <a:lnTo>
                    <a:pt x="149796" y="186690"/>
                  </a:lnTo>
                  <a:lnTo>
                    <a:pt x="147612" y="184150"/>
                  </a:lnTo>
                  <a:lnTo>
                    <a:pt x="144602" y="182880"/>
                  </a:lnTo>
                  <a:close/>
                </a:path>
                <a:path w="303529" h="199390">
                  <a:moveTo>
                    <a:pt x="36068" y="184150"/>
                  </a:moveTo>
                  <a:lnTo>
                    <a:pt x="31064" y="184150"/>
                  </a:lnTo>
                  <a:lnTo>
                    <a:pt x="31381" y="190500"/>
                  </a:lnTo>
                  <a:lnTo>
                    <a:pt x="35941" y="191770"/>
                  </a:lnTo>
                  <a:lnTo>
                    <a:pt x="38925" y="191770"/>
                  </a:lnTo>
                  <a:lnTo>
                    <a:pt x="38925" y="189230"/>
                  </a:lnTo>
                  <a:lnTo>
                    <a:pt x="37833" y="187960"/>
                  </a:lnTo>
                  <a:lnTo>
                    <a:pt x="36283" y="187960"/>
                  </a:lnTo>
                  <a:lnTo>
                    <a:pt x="35814" y="185420"/>
                  </a:lnTo>
                  <a:lnTo>
                    <a:pt x="36068" y="184150"/>
                  </a:lnTo>
                  <a:close/>
                </a:path>
                <a:path w="303529" h="199390">
                  <a:moveTo>
                    <a:pt x="118694" y="187960"/>
                  </a:moveTo>
                  <a:lnTo>
                    <a:pt x="115011" y="187960"/>
                  </a:lnTo>
                  <a:lnTo>
                    <a:pt x="113906" y="189230"/>
                  </a:lnTo>
                  <a:lnTo>
                    <a:pt x="113766" y="191770"/>
                  </a:lnTo>
                  <a:lnTo>
                    <a:pt x="133019" y="191770"/>
                  </a:lnTo>
                  <a:lnTo>
                    <a:pt x="135077" y="190500"/>
                  </a:lnTo>
                  <a:lnTo>
                    <a:pt x="120637" y="190500"/>
                  </a:lnTo>
                  <a:lnTo>
                    <a:pt x="120446" y="189230"/>
                  </a:lnTo>
                  <a:lnTo>
                    <a:pt x="119634" y="189230"/>
                  </a:lnTo>
                  <a:lnTo>
                    <a:pt x="118694" y="187960"/>
                  </a:lnTo>
                  <a:close/>
                </a:path>
                <a:path w="303529" h="199390">
                  <a:moveTo>
                    <a:pt x="83197" y="177800"/>
                  </a:moveTo>
                  <a:lnTo>
                    <a:pt x="65024" y="177800"/>
                  </a:lnTo>
                  <a:lnTo>
                    <a:pt x="65125" y="179070"/>
                  </a:lnTo>
                  <a:lnTo>
                    <a:pt x="64846" y="180340"/>
                  </a:lnTo>
                  <a:lnTo>
                    <a:pt x="67805" y="180340"/>
                  </a:lnTo>
                  <a:lnTo>
                    <a:pt x="67475" y="181610"/>
                  </a:lnTo>
                  <a:lnTo>
                    <a:pt x="69837" y="182880"/>
                  </a:lnTo>
                  <a:lnTo>
                    <a:pt x="71424" y="184150"/>
                  </a:lnTo>
                  <a:lnTo>
                    <a:pt x="70612" y="185420"/>
                  </a:lnTo>
                  <a:lnTo>
                    <a:pt x="67805" y="186690"/>
                  </a:lnTo>
                  <a:lnTo>
                    <a:pt x="68592" y="187960"/>
                  </a:lnTo>
                  <a:lnTo>
                    <a:pt x="69380" y="190500"/>
                  </a:lnTo>
                  <a:lnTo>
                    <a:pt x="87020" y="190500"/>
                  </a:lnTo>
                  <a:lnTo>
                    <a:pt x="82765" y="187960"/>
                  </a:lnTo>
                  <a:lnTo>
                    <a:pt x="76669" y="184150"/>
                  </a:lnTo>
                  <a:lnTo>
                    <a:pt x="80518" y="180340"/>
                  </a:lnTo>
                  <a:lnTo>
                    <a:pt x="83197" y="177800"/>
                  </a:lnTo>
                  <a:close/>
                </a:path>
                <a:path w="303529" h="199390">
                  <a:moveTo>
                    <a:pt x="137261" y="189230"/>
                  </a:moveTo>
                  <a:lnTo>
                    <a:pt x="123926" y="189230"/>
                  </a:lnTo>
                  <a:lnTo>
                    <a:pt x="120802" y="190500"/>
                  </a:lnTo>
                  <a:lnTo>
                    <a:pt x="135077" y="190500"/>
                  </a:lnTo>
                  <a:lnTo>
                    <a:pt x="137261" y="189230"/>
                  </a:lnTo>
                  <a:close/>
                </a:path>
                <a:path w="303529" h="199390">
                  <a:moveTo>
                    <a:pt x="130810" y="177800"/>
                  </a:moveTo>
                  <a:lnTo>
                    <a:pt x="128130" y="177800"/>
                  </a:lnTo>
                  <a:lnTo>
                    <a:pt x="127431" y="182880"/>
                  </a:lnTo>
                  <a:lnTo>
                    <a:pt x="126225" y="189230"/>
                  </a:lnTo>
                  <a:lnTo>
                    <a:pt x="128828" y="189230"/>
                  </a:lnTo>
                  <a:lnTo>
                    <a:pt x="129959" y="184150"/>
                  </a:lnTo>
                  <a:lnTo>
                    <a:pt x="130810" y="177800"/>
                  </a:lnTo>
                  <a:close/>
                </a:path>
                <a:path w="303529" h="199390">
                  <a:moveTo>
                    <a:pt x="82689" y="176530"/>
                  </a:moveTo>
                  <a:lnTo>
                    <a:pt x="71145" y="176530"/>
                  </a:lnTo>
                  <a:lnTo>
                    <a:pt x="71666" y="177800"/>
                  </a:lnTo>
                  <a:lnTo>
                    <a:pt x="83197" y="177800"/>
                  </a:lnTo>
                  <a:lnTo>
                    <a:pt x="84289" y="181610"/>
                  </a:lnTo>
                  <a:lnTo>
                    <a:pt x="82981" y="181610"/>
                  </a:lnTo>
                  <a:lnTo>
                    <a:pt x="81826" y="182880"/>
                  </a:lnTo>
                  <a:lnTo>
                    <a:pt x="81826" y="185420"/>
                  </a:lnTo>
                  <a:lnTo>
                    <a:pt x="82981" y="186690"/>
                  </a:lnTo>
                  <a:lnTo>
                    <a:pt x="85788" y="186690"/>
                  </a:lnTo>
                  <a:lnTo>
                    <a:pt x="86880" y="185420"/>
                  </a:lnTo>
                  <a:lnTo>
                    <a:pt x="86931" y="184150"/>
                  </a:lnTo>
                  <a:lnTo>
                    <a:pt x="87083" y="182880"/>
                  </a:lnTo>
                  <a:lnTo>
                    <a:pt x="87096" y="180340"/>
                  </a:lnTo>
                  <a:lnTo>
                    <a:pt x="84836" y="177800"/>
                  </a:lnTo>
                  <a:lnTo>
                    <a:pt x="82689" y="176530"/>
                  </a:lnTo>
                  <a:close/>
                </a:path>
                <a:path w="303529" h="199390">
                  <a:moveTo>
                    <a:pt x="3251" y="167640"/>
                  </a:moveTo>
                  <a:lnTo>
                    <a:pt x="838" y="170180"/>
                  </a:lnTo>
                  <a:lnTo>
                    <a:pt x="0" y="171450"/>
                  </a:lnTo>
                  <a:lnTo>
                    <a:pt x="127" y="173990"/>
                  </a:lnTo>
                  <a:lnTo>
                    <a:pt x="7683" y="173990"/>
                  </a:lnTo>
                  <a:lnTo>
                    <a:pt x="8966" y="175260"/>
                  </a:lnTo>
                  <a:lnTo>
                    <a:pt x="17868" y="185420"/>
                  </a:lnTo>
                  <a:lnTo>
                    <a:pt x="31064" y="184150"/>
                  </a:lnTo>
                  <a:lnTo>
                    <a:pt x="36068" y="184150"/>
                  </a:lnTo>
                  <a:lnTo>
                    <a:pt x="44523" y="182880"/>
                  </a:lnTo>
                  <a:lnTo>
                    <a:pt x="49847" y="181610"/>
                  </a:lnTo>
                  <a:lnTo>
                    <a:pt x="52071" y="180340"/>
                  </a:lnTo>
                  <a:lnTo>
                    <a:pt x="41340" y="180340"/>
                  </a:lnTo>
                  <a:lnTo>
                    <a:pt x="33417" y="179070"/>
                  </a:lnTo>
                  <a:lnTo>
                    <a:pt x="20637" y="176530"/>
                  </a:lnTo>
                  <a:lnTo>
                    <a:pt x="10718" y="172720"/>
                  </a:lnTo>
                  <a:lnTo>
                    <a:pt x="11921" y="168910"/>
                  </a:lnTo>
                  <a:lnTo>
                    <a:pt x="9740" y="168910"/>
                  </a:lnTo>
                  <a:lnTo>
                    <a:pt x="3251" y="167640"/>
                  </a:lnTo>
                  <a:close/>
                </a:path>
                <a:path w="303529" h="199390">
                  <a:moveTo>
                    <a:pt x="103187" y="177800"/>
                  </a:moveTo>
                  <a:lnTo>
                    <a:pt x="102184" y="180340"/>
                  </a:lnTo>
                  <a:lnTo>
                    <a:pt x="101790" y="181610"/>
                  </a:lnTo>
                  <a:lnTo>
                    <a:pt x="103543" y="182880"/>
                  </a:lnTo>
                  <a:lnTo>
                    <a:pt x="105384" y="185420"/>
                  </a:lnTo>
                  <a:lnTo>
                    <a:pt x="111256" y="185420"/>
                  </a:lnTo>
                  <a:lnTo>
                    <a:pt x="112306" y="182880"/>
                  </a:lnTo>
                  <a:lnTo>
                    <a:pt x="107111" y="180340"/>
                  </a:lnTo>
                  <a:lnTo>
                    <a:pt x="103187" y="177800"/>
                  </a:lnTo>
                  <a:close/>
                </a:path>
                <a:path w="303529" h="199390">
                  <a:moveTo>
                    <a:pt x="96697" y="171450"/>
                  </a:moveTo>
                  <a:lnTo>
                    <a:pt x="96151" y="172720"/>
                  </a:lnTo>
                  <a:lnTo>
                    <a:pt x="95643" y="173990"/>
                  </a:lnTo>
                  <a:lnTo>
                    <a:pt x="95173" y="176530"/>
                  </a:lnTo>
                  <a:lnTo>
                    <a:pt x="94996" y="180340"/>
                  </a:lnTo>
                  <a:lnTo>
                    <a:pt x="93535" y="181610"/>
                  </a:lnTo>
                  <a:lnTo>
                    <a:pt x="98839" y="181610"/>
                  </a:lnTo>
                  <a:lnTo>
                    <a:pt x="99288" y="176530"/>
                  </a:lnTo>
                  <a:lnTo>
                    <a:pt x="100774" y="172720"/>
                  </a:lnTo>
                  <a:lnTo>
                    <a:pt x="96697" y="171450"/>
                  </a:lnTo>
                  <a:close/>
                </a:path>
                <a:path w="303529" h="199390">
                  <a:moveTo>
                    <a:pt x="64541" y="168910"/>
                  </a:moveTo>
                  <a:lnTo>
                    <a:pt x="51993" y="168910"/>
                  </a:lnTo>
                  <a:lnTo>
                    <a:pt x="55803" y="171450"/>
                  </a:lnTo>
                  <a:lnTo>
                    <a:pt x="47703" y="177800"/>
                  </a:lnTo>
                  <a:lnTo>
                    <a:pt x="41340" y="180340"/>
                  </a:lnTo>
                  <a:lnTo>
                    <a:pt x="52071" y="180340"/>
                  </a:lnTo>
                  <a:lnTo>
                    <a:pt x="54295" y="179070"/>
                  </a:lnTo>
                  <a:lnTo>
                    <a:pt x="60121" y="173990"/>
                  </a:lnTo>
                  <a:lnTo>
                    <a:pt x="73850" y="173990"/>
                  </a:lnTo>
                  <a:lnTo>
                    <a:pt x="74647" y="172720"/>
                  </a:lnTo>
                  <a:lnTo>
                    <a:pt x="68859" y="172720"/>
                  </a:lnTo>
                  <a:lnTo>
                    <a:pt x="64541" y="168910"/>
                  </a:lnTo>
                  <a:close/>
                </a:path>
                <a:path w="303529" h="199390">
                  <a:moveTo>
                    <a:pt x="6731" y="175260"/>
                  </a:moveTo>
                  <a:lnTo>
                    <a:pt x="1435" y="175260"/>
                  </a:lnTo>
                  <a:lnTo>
                    <a:pt x="2540" y="176530"/>
                  </a:lnTo>
                  <a:lnTo>
                    <a:pt x="6045" y="176530"/>
                  </a:lnTo>
                  <a:lnTo>
                    <a:pt x="6731" y="175260"/>
                  </a:lnTo>
                  <a:close/>
                </a:path>
                <a:path w="303529" h="199390">
                  <a:moveTo>
                    <a:pt x="73850" y="173990"/>
                  </a:moveTo>
                  <a:lnTo>
                    <a:pt x="60121" y="173990"/>
                  </a:lnTo>
                  <a:lnTo>
                    <a:pt x="66738" y="176530"/>
                  </a:lnTo>
                  <a:lnTo>
                    <a:pt x="78828" y="176530"/>
                  </a:lnTo>
                  <a:lnTo>
                    <a:pt x="73850" y="173990"/>
                  </a:lnTo>
                  <a:close/>
                </a:path>
                <a:path w="303529" h="199390">
                  <a:moveTo>
                    <a:pt x="81114" y="166370"/>
                  </a:moveTo>
                  <a:lnTo>
                    <a:pt x="80149" y="166370"/>
                  </a:lnTo>
                  <a:lnTo>
                    <a:pt x="79895" y="170180"/>
                  </a:lnTo>
                  <a:lnTo>
                    <a:pt x="78828" y="176530"/>
                  </a:lnTo>
                  <a:lnTo>
                    <a:pt x="79121" y="176530"/>
                  </a:lnTo>
                  <a:lnTo>
                    <a:pt x="82473" y="172720"/>
                  </a:lnTo>
                  <a:lnTo>
                    <a:pt x="82880" y="167640"/>
                  </a:lnTo>
                  <a:lnTo>
                    <a:pt x="83070" y="167640"/>
                  </a:lnTo>
                  <a:lnTo>
                    <a:pt x="81114" y="166370"/>
                  </a:lnTo>
                  <a:close/>
                </a:path>
                <a:path w="303529" h="199390">
                  <a:moveTo>
                    <a:pt x="7683" y="173990"/>
                  </a:moveTo>
                  <a:lnTo>
                    <a:pt x="292" y="173990"/>
                  </a:lnTo>
                  <a:lnTo>
                    <a:pt x="762" y="175260"/>
                  </a:lnTo>
                  <a:lnTo>
                    <a:pt x="7010" y="175260"/>
                  </a:lnTo>
                  <a:lnTo>
                    <a:pt x="7683" y="173990"/>
                  </a:lnTo>
                  <a:close/>
                </a:path>
                <a:path w="303529" h="199390">
                  <a:moveTo>
                    <a:pt x="68986" y="161290"/>
                  </a:moveTo>
                  <a:lnTo>
                    <a:pt x="65417" y="161290"/>
                  </a:lnTo>
                  <a:lnTo>
                    <a:pt x="61671" y="165100"/>
                  </a:lnTo>
                  <a:lnTo>
                    <a:pt x="59156" y="165100"/>
                  </a:lnTo>
                  <a:lnTo>
                    <a:pt x="58356" y="166370"/>
                  </a:lnTo>
                  <a:lnTo>
                    <a:pt x="40525" y="166370"/>
                  </a:lnTo>
                  <a:lnTo>
                    <a:pt x="40157" y="167640"/>
                  </a:lnTo>
                  <a:lnTo>
                    <a:pt x="39954" y="167640"/>
                  </a:lnTo>
                  <a:lnTo>
                    <a:pt x="39954" y="171450"/>
                  </a:lnTo>
                  <a:lnTo>
                    <a:pt x="41897" y="172720"/>
                  </a:lnTo>
                  <a:lnTo>
                    <a:pt x="46621" y="172720"/>
                  </a:lnTo>
                  <a:lnTo>
                    <a:pt x="48552" y="171450"/>
                  </a:lnTo>
                  <a:lnTo>
                    <a:pt x="48539" y="168910"/>
                  </a:lnTo>
                  <a:lnTo>
                    <a:pt x="64541" y="168910"/>
                  </a:lnTo>
                  <a:lnTo>
                    <a:pt x="70281" y="165100"/>
                  </a:lnTo>
                  <a:lnTo>
                    <a:pt x="72097" y="162560"/>
                  </a:lnTo>
                  <a:lnTo>
                    <a:pt x="70815" y="162560"/>
                  </a:lnTo>
                  <a:lnTo>
                    <a:pt x="68986" y="161290"/>
                  </a:lnTo>
                  <a:close/>
                </a:path>
                <a:path w="303529" h="199390">
                  <a:moveTo>
                    <a:pt x="73139" y="162560"/>
                  </a:moveTo>
                  <a:lnTo>
                    <a:pt x="72669" y="162560"/>
                  </a:lnTo>
                  <a:lnTo>
                    <a:pt x="72936" y="163830"/>
                  </a:lnTo>
                  <a:lnTo>
                    <a:pt x="73444" y="167640"/>
                  </a:lnTo>
                  <a:lnTo>
                    <a:pt x="71374" y="170180"/>
                  </a:lnTo>
                  <a:lnTo>
                    <a:pt x="68859" y="172720"/>
                  </a:lnTo>
                  <a:lnTo>
                    <a:pt x="74647" y="172720"/>
                  </a:lnTo>
                  <a:lnTo>
                    <a:pt x="77038" y="168910"/>
                  </a:lnTo>
                  <a:lnTo>
                    <a:pt x="79121" y="165100"/>
                  </a:lnTo>
                  <a:lnTo>
                    <a:pt x="77089" y="165100"/>
                  </a:lnTo>
                  <a:lnTo>
                    <a:pt x="73139" y="162560"/>
                  </a:lnTo>
                  <a:close/>
                </a:path>
                <a:path w="303529" h="199390">
                  <a:moveTo>
                    <a:pt x="21374" y="154940"/>
                  </a:moveTo>
                  <a:lnTo>
                    <a:pt x="19177" y="154940"/>
                  </a:lnTo>
                  <a:lnTo>
                    <a:pt x="15760" y="156210"/>
                  </a:lnTo>
                  <a:lnTo>
                    <a:pt x="6273" y="158750"/>
                  </a:lnTo>
                  <a:lnTo>
                    <a:pt x="9740" y="168910"/>
                  </a:lnTo>
                  <a:lnTo>
                    <a:pt x="11921" y="168910"/>
                  </a:lnTo>
                  <a:lnTo>
                    <a:pt x="13532" y="163810"/>
                  </a:lnTo>
                  <a:lnTo>
                    <a:pt x="14008" y="162560"/>
                  </a:lnTo>
                  <a:lnTo>
                    <a:pt x="15341" y="161290"/>
                  </a:lnTo>
                  <a:lnTo>
                    <a:pt x="25133" y="161290"/>
                  </a:lnTo>
                  <a:lnTo>
                    <a:pt x="25133" y="158750"/>
                  </a:lnTo>
                  <a:lnTo>
                    <a:pt x="24587" y="157480"/>
                  </a:lnTo>
                  <a:lnTo>
                    <a:pt x="23571" y="157480"/>
                  </a:lnTo>
                  <a:lnTo>
                    <a:pt x="23329" y="156210"/>
                  </a:lnTo>
                  <a:lnTo>
                    <a:pt x="22898" y="156210"/>
                  </a:lnTo>
                  <a:lnTo>
                    <a:pt x="21374" y="154940"/>
                  </a:lnTo>
                  <a:close/>
                </a:path>
                <a:path w="303529" h="199390">
                  <a:moveTo>
                    <a:pt x="48133" y="163830"/>
                  </a:moveTo>
                  <a:lnTo>
                    <a:pt x="43967" y="163830"/>
                  </a:lnTo>
                  <a:lnTo>
                    <a:pt x="41897" y="165100"/>
                  </a:lnTo>
                  <a:lnTo>
                    <a:pt x="40792" y="166370"/>
                  </a:lnTo>
                  <a:lnTo>
                    <a:pt x="58356" y="166370"/>
                  </a:lnTo>
                  <a:lnTo>
                    <a:pt x="57632" y="165100"/>
                  </a:lnTo>
                  <a:lnTo>
                    <a:pt x="48425" y="165100"/>
                  </a:lnTo>
                  <a:lnTo>
                    <a:pt x="48133" y="163830"/>
                  </a:lnTo>
                  <a:close/>
                </a:path>
                <a:path w="303529" h="199390">
                  <a:moveTo>
                    <a:pt x="25133" y="161290"/>
                  </a:moveTo>
                  <a:lnTo>
                    <a:pt x="15341" y="161290"/>
                  </a:lnTo>
                  <a:lnTo>
                    <a:pt x="15595" y="162560"/>
                  </a:lnTo>
                  <a:lnTo>
                    <a:pt x="16332" y="163830"/>
                  </a:lnTo>
                  <a:lnTo>
                    <a:pt x="17297" y="165100"/>
                  </a:lnTo>
                  <a:lnTo>
                    <a:pt x="22898" y="165100"/>
                  </a:lnTo>
                  <a:lnTo>
                    <a:pt x="25133" y="163830"/>
                  </a:lnTo>
                  <a:lnTo>
                    <a:pt x="25133" y="161290"/>
                  </a:lnTo>
                  <a:close/>
                </a:path>
                <a:path w="303529" h="199390">
                  <a:moveTo>
                    <a:pt x="49657" y="161290"/>
                  </a:moveTo>
                  <a:lnTo>
                    <a:pt x="49149" y="161290"/>
                  </a:lnTo>
                  <a:lnTo>
                    <a:pt x="48450" y="162560"/>
                  </a:lnTo>
                  <a:lnTo>
                    <a:pt x="49682" y="163830"/>
                  </a:lnTo>
                  <a:lnTo>
                    <a:pt x="49872" y="163830"/>
                  </a:lnTo>
                  <a:lnTo>
                    <a:pt x="49491" y="165100"/>
                  </a:lnTo>
                  <a:lnTo>
                    <a:pt x="57632" y="165100"/>
                  </a:lnTo>
                  <a:lnTo>
                    <a:pt x="55295" y="162560"/>
                  </a:lnTo>
                  <a:lnTo>
                    <a:pt x="50368" y="162560"/>
                  </a:lnTo>
                  <a:lnTo>
                    <a:pt x="49657" y="161290"/>
                  </a:lnTo>
                  <a:close/>
                </a:path>
                <a:path w="303529" h="199390">
                  <a:moveTo>
                    <a:pt x="171488" y="162560"/>
                  </a:moveTo>
                  <a:lnTo>
                    <a:pt x="156743" y="162560"/>
                  </a:lnTo>
                  <a:lnTo>
                    <a:pt x="157327" y="165100"/>
                  </a:lnTo>
                  <a:lnTo>
                    <a:pt x="170840" y="165100"/>
                  </a:lnTo>
                  <a:lnTo>
                    <a:pt x="171488" y="162560"/>
                  </a:lnTo>
                  <a:close/>
                </a:path>
                <a:path w="303529" h="199390">
                  <a:moveTo>
                    <a:pt x="65862" y="105410"/>
                  </a:moveTo>
                  <a:lnTo>
                    <a:pt x="38341" y="105410"/>
                  </a:lnTo>
                  <a:lnTo>
                    <a:pt x="46596" y="113030"/>
                  </a:lnTo>
                  <a:lnTo>
                    <a:pt x="45186" y="119380"/>
                  </a:lnTo>
                  <a:lnTo>
                    <a:pt x="44818" y="120650"/>
                  </a:lnTo>
                  <a:lnTo>
                    <a:pt x="44615" y="120650"/>
                  </a:lnTo>
                  <a:lnTo>
                    <a:pt x="42773" y="123190"/>
                  </a:lnTo>
                  <a:lnTo>
                    <a:pt x="39776" y="124460"/>
                  </a:lnTo>
                  <a:lnTo>
                    <a:pt x="37680" y="127000"/>
                  </a:lnTo>
                  <a:lnTo>
                    <a:pt x="36501" y="132080"/>
                  </a:lnTo>
                  <a:lnTo>
                    <a:pt x="38030" y="139700"/>
                  </a:lnTo>
                  <a:lnTo>
                    <a:pt x="40234" y="148590"/>
                  </a:lnTo>
                  <a:lnTo>
                    <a:pt x="41084" y="156210"/>
                  </a:lnTo>
                  <a:lnTo>
                    <a:pt x="40551" y="158750"/>
                  </a:lnTo>
                  <a:lnTo>
                    <a:pt x="44069" y="158750"/>
                  </a:lnTo>
                  <a:lnTo>
                    <a:pt x="46075" y="163830"/>
                  </a:lnTo>
                  <a:lnTo>
                    <a:pt x="46710" y="163830"/>
                  </a:lnTo>
                  <a:lnTo>
                    <a:pt x="46532" y="162560"/>
                  </a:lnTo>
                  <a:lnTo>
                    <a:pt x="46482" y="160020"/>
                  </a:lnTo>
                  <a:lnTo>
                    <a:pt x="45935" y="158750"/>
                  </a:lnTo>
                  <a:lnTo>
                    <a:pt x="44411" y="157480"/>
                  </a:lnTo>
                  <a:lnTo>
                    <a:pt x="46901" y="156210"/>
                  </a:lnTo>
                  <a:lnTo>
                    <a:pt x="47193" y="156210"/>
                  </a:lnTo>
                  <a:lnTo>
                    <a:pt x="45415" y="153670"/>
                  </a:lnTo>
                  <a:lnTo>
                    <a:pt x="45212" y="144780"/>
                  </a:lnTo>
                  <a:lnTo>
                    <a:pt x="43357" y="140970"/>
                  </a:lnTo>
                  <a:lnTo>
                    <a:pt x="42913" y="139700"/>
                  </a:lnTo>
                  <a:lnTo>
                    <a:pt x="44170" y="135890"/>
                  </a:lnTo>
                  <a:lnTo>
                    <a:pt x="44259" y="130810"/>
                  </a:lnTo>
                  <a:lnTo>
                    <a:pt x="52714" y="127000"/>
                  </a:lnTo>
                  <a:lnTo>
                    <a:pt x="58493" y="121920"/>
                  </a:lnTo>
                  <a:lnTo>
                    <a:pt x="62047" y="116840"/>
                  </a:lnTo>
                  <a:lnTo>
                    <a:pt x="63830" y="113030"/>
                  </a:lnTo>
                  <a:lnTo>
                    <a:pt x="65862" y="105410"/>
                  </a:lnTo>
                  <a:close/>
                </a:path>
                <a:path w="303529" h="199390">
                  <a:moveTo>
                    <a:pt x="134556" y="154940"/>
                  </a:moveTo>
                  <a:lnTo>
                    <a:pt x="116560" y="154940"/>
                  </a:lnTo>
                  <a:lnTo>
                    <a:pt x="120446" y="156210"/>
                  </a:lnTo>
                  <a:lnTo>
                    <a:pt x="125539" y="156210"/>
                  </a:lnTo>
                  <a:lnTo>
                    <a:pt x="127673" y="162560"/>
                  </a:lnTo>
                  <a:lnTo>
                    <a:pt x="130911" y="162560"/>
                  </a:lnTo>
                  <a:lnTo>
                    <a:pt x="137426" y="163830"/>
                  </a:lnTo>
                  <a:lnTo>
                    <a:pt x="142684" y="161290"/>
                  </a:lnTo>
                  <a:lnTo>
                    <a:pt x="142007" y="160020"/>
                  </a:lnTo>
                  <a:lnTo>
                    <a:pt x="136575" y="160020"/>
                  </a:lnTo>
                  <a:lnTo>
                    <a:pt x="136029" y="157480"/>
                  </a:lnTo>
                  <a:lnTo>
                    <a:pt x="135407" y="156210"/>
                  </a:lnTo>
                  <a:lnTo>
                    <a:pt x="134556" y="154940"/>
                  </a:lnTo>
                  <a:close/>
                </a:path>
                <a:path w="303529" h="199390">
                  <a:moveTo>
                    <a:pt x="190880" y="163810"/>
                  </a:moveTo>
                  <a:close/>
                </a:path>
                <a:path w="303529" h="199390">
                  <a:moveTo>
                    <a:pt x="188582" y="156210"/>
                  </a:moveTo>
                  <a:lnTo>
                    <a:pt x="187540" y="157480"/>
                  </a:lnTo>
                  <a:lnTo>
                    <a:pt x="185521" y="161290"/>
                  </a:lnTo>
                  <a:lnTo>
                    <a:pt x="190017" y="162560"/>
                  </a:lnTo>
                  <a:lnTo>
                    <a:pt x="190880" y="163810"/>
                  </a:lnTo>
                  <a:lnTo>
                    <a:pt x="197332" y="162560"/>
                  </a:lnTo>
                  <a:lnTo>
                    <a:pt x="200507" y="162560"/>
                  </a:lnTo>
                  <a:lnTo>
                    <a:pt x="201371" y="160020"/>
                  </a:lnTo>
                  <a:lnTo>
                    <a:pt x="191630" y="160020"/>
                  </a:lnTo>
                  <a:lnTo>
                    <a:pt x="188582" y="156210"/>
                  </a:lnTo>
                  <a:close/>
                </a:path>
                <a:path w="303529" h="199390">
                  <a:moveTo>
                    <a:pt x="49720" y="156210"/>
                  </a:moveTo>
                  <a:lnTo>
                    <a:pt x="46901" y="156210"/>
                  </a:lnTo>
                  <a:lnTo>
                    <a:pt x="50952" y="160020"/>
                  </a:lnTo>
                  <a:lnTo>
                    <a:pt x="51460" y="161290"/>
                  </a:lnTo>
                  <a:lnTo>
                    <a:pt x="52705" y="161290"/>
                  </a:lnTo>
                  <a:lnTo>
                    <a:pt x="53174" y="162560"/>
                  </a:lnTo>
                  <a:lnTo>
                    <a:pt x="55295" y="162560"/>
                  </a:lnTo>
                  <a:lnTo>
                    <a:pt x="52959" y="160020"/>
                  </a:lnTo>
                  <a:lnTo>
                    <a:pt x="54416" y="157480"/>
                  </a:lnTo>
                  <a:lnTo>
                    <a:pt x="50812" y="157480"/>
                  </a:lnTo>
                  <a:lnTo>
                    <a:pt x="49720" y="156210"/>
                  </a:lnTo>
                  <a:close/>
                </a:path>
                <a:path w="303529" h="199390">
                  <a:moveTo>
                    <a:pt x="174269" y="160020"/>
                  </a:moveTo>
                  <a:lnTo>
                    <a:pt x="153949" y="160020"/>
                  </a:lnTo>
                  <a:lnTo>
                    <a:pt x="153631" y="162560"/>
                  </a:lnTo>
                  <a:lnTo>
                    <a:pt x="174574" y="162560"/>
                  </a:lnTo>
                  <a:lnTo>
                    <a:pt x="174269" y="160020"/>
                  </a:lnTo>
                  <a:close/>
                </a:path>
                <a:path w="303529" h="199390">
                  <a:moveTo>
                    <a:pt x="297523" y="142240"/>
                  </a:moveTo>
                  <a:lnTo>
                    <a:pt x="291947" y="142240"/>
                  </a:lnTo>
                  <a:lnTo>
                    <a:pt x="292519" y="147320"/>
                  </a:lnTo>
                  <a:lnTo>
                    <a:pt x="286334" y="160020"/>
                  </a:lnTo>
                  <a:lnTo>
                    <a:pt x="289890" y="160020"/>
                  </a:lnTo>
                  <a:lnTo>
                    <a:pt x="292963" y="161290"/>
                  </a:lnTo>
                  <a:lnTo>
                    <a:pt x="297523" y="142240"/>
                  </a:lnTo>
                  <a:close/>
                </a:path>
                <a:path w="303529" h="199390">
                  <a:moveTo>
                    <a:pt x="139623" y="156210"/>
                  </a:moveTo>
                  <a:lnTo>
                    <a:pt x="137756" y="158750"/>
                  </a:lnTo>
                  <a:lnTo>
                    <a:pt x="136575" y="160020"/>
                  </a:lnTo>
                  <a:lnTo>
                    <a:pt x="142007" y="160020"/>
                  </a:lnTo>
                  <a:lnTo>
                    <a:pt x="140652" y="157480"/>
                  </a:lnTo>
                  <a:lnTo>
                    <a:pt x="139623" y="156210"/>
                  </a:lnTo>
                  <a:close/>
                </a:path>
                <a:path w="303529" h="199390">
                  <a:moveTo>
                    <a:pt x="150253" y="147320"/>
                  </a:moveTo>
                  <a:lnTo>
                    <a:pt x="141820" y="147320"/>
                  </a:lnTo>
                  <a:lnTo>
                    <a:pt x="143687" y="149860"/>
                  </a:lnTo>
                  <a:lnTo>
                    <a:pt x="147904" y="156210"/>
                  </a:lnTo>
                  <a:lnTo>
                    <a:pt x="151853" y="157480"/>
                  </a:lnTo>
                  <a:lnTo>
                    <a:pt x="152184" y="157480"/>
                  </a:lnTo>
                  <a:lnTo>
                    <a:pt x="151206" y="160020"/>
                  </a:lnTo>
                  <a:lnTo>
                    <a:pt x="177050" y="160020"/>
                  </a:lnTo>
                  <a:lnTo>
                    <a:pt x="176085" y="157480"/>
                  </a:lnTo>
                  <a:lnTo>
                    <a:pt x="180225" y="156210"/>
                  </a:lnTo>
                  <a:lnTo>
                    <a:pt x="181091" y="154940"/>
                  </a:lnTo>
                  <a:lnTo>
                    <a:pt x="156260" y="154940"/>
                  </a:lnTo>
                  <a:lnTo>
                    <a:pt x="153987" y="152400"/>
                  </a:lnTo>
                  <a:lnTo>
                    <a:pt x="150126" y="149860"/>
                  </a:lnTo>
                  <a:lnTo>
                    <a:pt x="150253" y="147320"/>
                  </a:lnTo>
                  <a:close/>
                </a:path>
                <a:path w="303529" h="199390">
                  <a:moveTo>
                    <a:pt x="211607" y="154940"/>
                  </a:moveTo>
                  <a:lnTo>
                    <a:pt x="193649" y="154940"/>
                  </a:lnTo>
                  <a:lnTo>
                    <a:pt x="192786" y="156210"/>
                  </a:lnTo>
                  <a:lnTo>
                    <a:pt x="192252" y="157480"/>
                  </a:lnTo>
                  <a:lnTo>
                    <a:pt x="192100" y="157480"/>
                  </a:lnTo>
                  <a:lnTo>
                    <a:pt x="191630" y="160020"/>
                  </a:lnTo>
                  <a:lnTo>
                    <a:pt x="201371" y="160020"/>
                  </a:lnTo>
                  <a:lnTo>
                    <a:pt x="202666" y="156210"/>
                  </a:lnTo>
                  <a:lnTo>
                    <a:pt x="207784" y="156210"/>
                  </a:lnTo>
                  <a:lnTo>
                    <a:pt x="211607" y="154940"/>
                  </a:lnTo>
                  <a:close/>
                </a:path>
                <a:path w="303529" h="199390">
                  <a:moveTo>
                    <a:pt x="68999" y="148590"/>
                  </a:moveTo>
                  <a:lnTo>
                    <a:pt x="58712" y="148590"/>
                  </a:lnTo>
                  <a:lnTo>
                    <a:pt x="63233" y="149860"/>
                  </a:lnTo>
                  <a:lnTo>
                    <a:pt x="64541" y="149860"/>
                  </a:lnTo>
                  <a:lnTo>
                    <a:pt x="65316" y="152400"/>
                  </a:lnTo>
                  <a:lnTo>
                    <a:pt x="60960" y="152400"/>
                  </a:lnTo>
                  <a:lnTo>
                    <a:pt x="61455" y="154940"/>
                  </a:lnTo>
                  <a:lnTo>
                    <a:pt x="61493" y="158750"/>
                  </a:lnTo>
                  <a:lnTo>
                    <a:pt x="65417" y="157480"/>
                  </a:lnTo>
                  <a:lnTo>
                    <a:pt x="70891" y="157480"/>
                  </a:lnTo>
                  <a:lnTo>
                    <a:pt x="69659" y="151130"/>
                  </a:lnTo>
                  <a:lnTo>
                    <a:pt x="68999" y="148590"/>
                  </a:lnTo>
                  <a:close/>
                </a:path>
                <a:path w="303529" h="199390">
                  <a:moveTo>
                    <a:pt x="141147" y="149860"/>
                  </a:moveTo>
                  <a:lnTo>
                    <a:pt x="139458" y="149860"/>
                  </a:lnTo>
                  <a:lnTo>
                    <a:pt x="139458" y="151130"/>
                  </a:lnTo>
                  <a:lnTo>
                    <a:pt x="114033" y="151130"/>
                  </a:lnTo>
                  <a:lnTo>
                    <a:pt x="105714" y="157480"/>
                  </a:lnTo>
                  <a:lnTo>
                    <a:pt x="107302" y="158750"/>
                  </a:lnTo>
                  <a:lnTo>
                    <a:pt x="110451" y="158750"/>
                  </a:lnTo>
                  <a:lnTo>
                    <a:pt x="113220" y="157480"/>
                  </a:lnTo>
                  <a:lnTo>
                    <a:pt x="116560" y="154940"/>
                  </a:lnTo>
                  <a:lnTo>
                    <a:pt x="141071" y="154940"/>
                  </a:lnTo>
                  <a:lnTo>
                    <a:pt x="142290" y="153670"/>
                  </a:lnTo>
                  <a:lnTo>
                    <a:pt x="142290" y="151130"/>
                  </a:lnTo>
                  <a:lnTo>
                    <a:pt x="141147" y="149860"/>
                  </a:lnTo>
                  <a:close/>
                </a:path>
                <a:path w="303529" h="199390">
                  <a:moveTo>
                    <a:pt x="219156" y="154940"/>
                  </a:moveTo>
                  <a:lnTo>
                    <a:pt x="211607" y="154940"/>
                  </a:lnTo>
                  <a:lnTo>
                    <a:pt x="214960" y="157480"/>
                  </a:lnTo>
                  <a:lnTo>
                    <a:pt x="217779" y="158750"/>
                  </a:lnTo>
                  <a:lnTo>
                    <a:pt x="220941" y="158750"/>
                  </a:lnTo>
                  <a:lnTo>
                    <a:pt x="222504" y="157480"/>
                  </a:lnTo>
                  <a:lnTo>
                    <a:pt x="219156" y="154940"/>
                  </a:lnTo>
                  <a:close/>
                </a:path>
                <a:path w="303529" h="199390">
                  <a:moveTo>
                    <a:pt x="64757" y="142240"/>
                  </a:moveTo>
                  <a:lnTo>
                    <a:pt x="61798" y="144780"/>
                  </a:lnTo>
                  <a:lnTo>
                    <a:pt x="61074" y="146050"/>
                  </a:lnTo>
                  <a:lnTo>
                    <a:pt x="53213" y="146050"/>
                  </a:lnTo>
                  <a:lnTo>
                    <a:pt x="53213" y="148590"/>
                  </a:lnTo>
                  <a:lnTo>
                    <a:pt x="53441" y="149860"/>
                  </a:lnTo>
                  <a:lnTo>
                    <a:pt x="51866" y="152400"/>
                  </a:lnTo>
                  <a:lnTo>
                    <a:pt x="51015" y="154940"/>
                  </a:lnTo>
                  <a:lnTo>
                    <a:pt x="50812" y="157480"/>
                  </a:lnTo>
                  <a:lnTo>
                    <a:pt x="54416" y="157480"/>
                  </a:lnTo>
                  <a:lnTo>
                    <a:pt x="56603" y="153670"/>
                  </a:lnTo>
                  <a:lnTo>
                    <a:pt x="58712" y="148590"/>
                  </a:lnTo>
                  <a:lnTo>
                    <a:pt x="68999" y="148590"/>
                  </a:lnTo>
                  <a:lnTo>
                    <a:pt x="68668" y="147320"/>
                  </a:lnTo>
                  <a:lnTo>
                    <a:pt x="65570" y="147320"/>
                  </a:lnTo>
                  <a:lnTo>
                    <a:pt x="67284" y="144780"/>
                  </a:lnTo>
                  <a:lnTo>
                    <a:pt x="66065" y="143510"/>
                  </a:lnTo>
                  <a:lnTo>
                    <a:pt x="64757" y="142240"/>
                  </a:lnTo>
                  <a:close/>
                </a:path>
                <a:path w="303529" h="199390">
                  <a:moveTo>
                    <a:pt x="98577" y="138430"/>
                  </a:moveTo>
                  <a:lnTo>
                    <a:pt x="95046" y="138430"/>
                  </a:lnTo>
                  <a:lnTo>
                    <a:pt x="95935" y="139700"/>
                  </a:lnTo>
                  <a:lnTo>
                    <a:pt x="97282" y="140970"/>
                  </a:lnTo>
                  <a:lnTo>
                    <a:pt x="89941" y="144780"/>
                  </a:lnTo>
                  <a:lnTo>
                    <a:pt x="86956" y="146050"/>
                  </a:lnTo>
                  <a:lnTo>
                    <a:pt x="82105" y="149860"/>
                  </a:lnTo>
                  <a:lnTo>
                    <a:pt x="88061" y="149860"/>
                  </a:lnTo>
                  <a:lnTo>
                    <a:pt x="86652" y="151130"/>
                  </a:lnTo>
                  <a:lnTo>
                    <a:pt x="84442" y="151130"/>
                  </a:lnTo>
                  <a:lnTo>
                    <a:pt x="89496" y="153670"/>
                  </a:lnTo>
                  <a:lnTo>
                    <a:pt x="100037" y="156210"/>
                  </a:lnTo>
                  <a:lnTo>
                    <a:pt x="103416" y="153670"/>
                  </a:lnTo>
                  <a:lnTo>
                    <a:pt x="107721" y="149860"/>
                  </a:lnTo>
                  <a:lnTo>
                    <a:pt x="111950" y="147320"/>
                  </a:lnTo>
                  <a:lnTo>
                    <a:pt x="118546" y="147320"/>
                  </a:lnTo>
                  <a:lnTo>
                    <a:pt x="120599" y="142240"/>
                  </a:lnTo>
                  <a:lnTo>
                    <a:pt x="138601" y="142240"/>
                  </a:lnTo>
                  <a:lnTo>
                    <a:pt x="138099" y="140970"/>
                  </a:lnTo>
                  <a:lnTo>
                    <a:pt x="99517" y="140970"/>
                  </a:lnTo>
                  <a:lnTo>
                    <a:pt x="98577" y="138430"/>
                  </a:lnTo>
                  <a:close/>
                </a:path>
                <a:path w="303529" h="199390">
                  <a:moveTo>
                    <a:pt x="141071" y="154940"/>
                  </a:moveTo>
                  <a:lnTo>
                    <a:pt x="136271" y="154940"/>
                  </a:lnTo>
                  <a:lnTo>
                    <a:pt x="137922" y="156210"/>
                  </a:lnTo>
                  <a:lnTo>
                    <a:pt x="139458" y="156210"/>
                  </a:lnTo>
                  <a:lnTo>
                    <a:pt x="141071" y="154940"/>
                  </a:lnTo>
                  <a:close/>
                </a:path>
                <a:path w="303529" h="199390">
                  <a:moveTo>
                    <a:pt x="188683" y="149860"/>
                  </a:moveTo>
                  <a:lnTo>
                    <a:pt x="187121" y="149860"/>
                  </a:lnTo>
                  <a:lnTo>
                    <a:pt x="185889" y="151130"/>
                  </a:lnTo>
                  <a:lnTo>
                    <a:pt x="185889" y="153670"/>
                  </a:lnTo>
                  <a:lnTo>
                    <a:pt x="187185" y="154940"/>
                  </a:lnTo>
                  <a:lnTo>
                    <a:pt x="188760" y="156210"/>
                  </a:lnTo>
                  <a:lnTo>
                    <a:pt x="190246" y="156210"/>
                  </a:lnTo>
                  <a:lnTo>
                    <a:pt x="191884" y="154940"/>
                  </a:lnTo>
                  <a:lnTo>
                    <a:pt x="219156" y="154940"/>
                  </a:lnTo>
                  <a:lnTo>
                    <a:pt x="214134" y="151130"/>
                  </a:lnTo>
                  <a:lnTo>
                    <a:pt x="188683" y="151130"/>
                  </a:lnTo>
                  <a:lnTo>
                    <a:pt x="188683" y="149860"/>
                  </a:lnTo>
                  <a:close/>
                </a:path>
                <a:path w="303529" h="199390">
                  <a:moveTo>
                    <a:pt x="240042" y="147320"/>
                  </a:moveTo>
                  <a:lnTo>
                    <a:pt x="216281" y="147320"/>
                  </a:lnTo>
                  <a:lnTo>
                    <a:pt x="220446" y="149860"/>
                  </a:lnTo>
                  <a:lnTo>
                    <a:pt x="224802" y="153670"/>
                  </a:lnTo>
                  <a:lnTo>
                    <a:pt x="228142" y="156210"/>
                  </a:lnTo>
                  <a:lnTo>
                    <a:pt x="242404" y="152400"/>
                  </a:lnTo>
                  <a:lnTo>
                    <a:pt x="242277" y="151130"/>
                  </a:lnTo>
                  <a:lnTo>
                    <a:pt x="241947" y="151130"/>
                  </a:lnTo>
                  <a:lnTo>
                    <a:pt x="241769" y="149860"/>
                  </a:lnTo>
                  <a:lnTo>
                    <a:pt x="240042" y="147320"/>
                  </a:lnTo>
                  <a:close/>
                </a:path>
                <a:path w="303529" h="199390">
                  <a:moveTo>
                    <a:pt x="163334" y="149860"/>
                  </a:moveTo>
                  <a:lnTo>
                    <a:pt x="160655" y="149860"/>
                  </a:lnTo>
                  <a:lnTo>
                    <a:pt x="159092" y="151130"/>
                  </a:lnTo>
                  <a:lnTo>
                    <a:pt x="156260" y="154940"/>
                  </a:lnTo>
                  <a:lnTo>
                    <a:pt x="171958" y="154940"/>
                  </a:lnTo>
                  <a:lnTo>
                    <a:pt x="170112" y="152400"/>
                  </a:lnTo>
                  <a:lnTo>
                    <a:pt x="164109" y="152400"/>
                  </a:lnTo>
                  <a:lnTo>
                    <a:pt x="163334" y="149860"/>
                  </a:lnTo>
                  <a:close/>
                </a:path>
                <a:path w="303529" h="199390">
                  <a:moveTo>
                    <a:pt x="178866" y="140970"/>
                  </a:moveTo>
                  <a:lnTo>
                    <a:pt x="174980" y="140970"/>
                  </a:lnTo>
                  <a:lnTo>
                    <a:pt x="173685" y="142240"/>
                  </a:lnTo>
                  <a:lnTo>
                    <a:pt x="173685" y="144780"/>
                  </a:lnTo>
                  <a:lnTo>
                    <a:pt x="176911" y="144780"/>
                  </a:lnTo>
                  <a:lnTo>
                    <a:pt x="177939" y="146050"/>
                  </a:lnTo>
                  <a:lnTo>
                    <a:pt x="178054" y="149860"/>
                  </a:lnTo>
                  <a:lnTo>
                    <a:pt x="174142" y="152400"/>
                  </a:lnTo>
                  <a:lnTo>
                    <a:pt x="171958" y="154940"/>
                  </a:lnTo>
                  <a:lnTo>
                    <a:pt x="181091" y="154940"/>
                  </a:lnTo>
                  <a:lnTo>
                    <a:pt x="184556" y="149860"/>
                  </a:lnTo>
                  <a:lnTo>
                    <a:pt x="186372" y="147320"/>
                  </a:lnTo>
                  <a:lnTo>
                    <a:pt x="198755" y="147320"/>
                  </a:lnTo>
                  <a:lnTo>
                    <a:pt x="199085" y="146050"/>
                  </a:lnTo>
                  <a:lnTo>
                    <a:pt x="180886" y="146050"/>
                  </a:lnTo>
                  <a:lnTo>
                    <a:pt x="180327" y="143510"/>
                  </a:lnTo>
                  <a:lnTo>
                    <a:pt x="180149" y="143510"/>
                  </a:lnTo>
                  <a:lnTo>
                    <a:pt x="179933" y="142240"/>
                  </a:lnTo>
                  <a:lnTo>
                    <a:pt x="179222" y="142240"/>
                  </a:lnTo>
                  <a:lnTo>
                    <a:pt x="178866" y="140970"/>
                  </a:lnTo>
                  <a:close/>
                </a:path>
                <a:path w="303529" h="199390">
                  <a:moveTo>
                    <a:pt x="295327" y="130810"/>
                  </a:moveTo>
                  <a:lnTo>
                    <a:pt x="287337" y="130810"/>
                  </a:lnTo>
                  <a:lnTo>
                    <a:pt x="287247" y="133350"/>
                  </a:lnTo>
                  <a:lnTo>
                    <a:pt x="287032" y="143510"/>
                  </a:lnTo>
                  <a:lnTo>
                    <a:pt x="281571" y="146050"/>
                  </a:lnTo>
                  <a:lnTo>
                    <a:pt x="286778" y="153670"/>
                  </a:lnTo>
                  <a:lnTo>
                    <a:pt x="291947" y="142240"/>
                  </a:lnTo>
                  <a:lnTo>
                    <a:pt x="297523" y="142240"/>
                  </a:lnTo>
                  <a:lnTo>
                    <a:pt x="297827" y="140970"/>
                  </a:lnTo>
                  <a:lnTo>
                    <a:pt x="294462" y="140970"/>
                  </a:lnTo>
                  <a:lnTo>
                    <a:pt x="295327" y="130810"/>
                  </a:lnTo>
                  <a:close/>
                </a:path>
                <a:path w="303529" h="199390">
                  <a:moveTo>
                    <a:pt x="167525" y="149860"/>
                  </a:moveTo>
                  <a:lnTo>
                    <a:pt x="164846" y="149860"/>
                  </a:lnTo>
                  <a:lnTo>
                    <a:pt x="164109" y="152400"/>
                  </a:lnTo>
                  <a:lnTo>
                    <a:pt x="170112" y="152400"/>
                  </a:lnTo>
                  <a:lnTo>
                    <a:pt x="169189" y="151130"/>
                  </a:lnTo>
                  <a:lnTo>
                    <a:pt x="167525" y="149860"/>
                  </a:lnTo>
                  <a:close/>
                </a:path>
                <a:path w="303529" h="199390">
                  <a:moveTo>
                    <a:pt x="125336" y="147320"/>
                  </a:moveTo>
                  <a:lnTo>
                    <a:pt x="123875" y="149860"/>
                  </a:lnTo>
                  <a:lnTo>
                    <a:pt x="123482" y="151130"/>
                  </a:lnTo>
                  <a:lnTo>
                    <a:pt x="136575" y="151130"/>
                  </a:lnTo>
                  <a:lnTo>
                    <a:pt x="136922" y="148590"/>
                  </a:lnTo>
                  <a:lnTo>
                    <a:pt x="129717" y="148590"/>
                  </a:lnTo>
                  <a:lnTo>
                    <a:pt x="125336" y="147320"/>
                  </a:lnTo>
                  <a:close/>
                </a:path>
                <a:path w="303529" h="199390">
                  <a:moveTo>
                    <a:pt x="198755" y="147320"/>
                  </a:moveTo>
                  <a:lnTo>
                    <a:pt x="191135" y="147320"/>
                  </a:lnTo>
                  <a:lnTo>
                    <a:pt x="191630" y="151130"/>
                  </a:lnTo>
                  <a:lnTo>
                    <a:pt x="204711" y="151130"/>
                  </a:lnTo>
                  <a:lnTo>
                    <a:pt x="204330" y="149860"/>
                  </a:lnTo>
                  <a:lnTo>
                    <a:pt x="203600" y="148590"/>
                  </a:lnTo>
                  <a:lnTo>
                    <a:pt x="198424" y="148590"/>
                  </a:lnTo>
                  <a:lnTo>
                    <a:pt x="198755" y="147320"/>
                  </a:lnTo>
                  <a:close/>
                </a:path>
                <a:path w="303529" h="199390">
                  <a:moveTo>
                    <a:pt x="244106" y="144780"/>
                  </a:moveTo>
                  <a:lnTo>
                    <a:pt x="240792" y="144780"/>
                  </a:lnTo>
                  <a:lnTo>
                    <a:pt x="243357" y="148590"/>
                  </a:lnTo>
                  <a:lnTo>
                    <a:pt x="243941" y="151130"/>
                  </a:lnTo>
                  <a:lnTo>
                    <a:pt x="246316" y="151130"/>
                  </a:lnTo>
                  <a:lnTo>
                    <a:pt x="246481" y="149860"/>
                  </a:lnTo>
                  <a:lnTo>
                    <a:pt x="246888" y="149860"/>
                  </a:lnTo>
                  <a:lnTo>
                    <a:pt x="245503" y="147320"/>
                  </a:lnTo>
                  <a:lnTo>
                    <a:pt x="243522" y="146050"/>
                  </a:lnTo>
                  <a:lnTo>
                    <a:pt x="244106" y="144780"/>
                  </a:lnTo>
                  <a:close/>
                </a:path>
                <a:path w="303529" h="199390">
                  <a:moveTo>
                    <a:pt x="118546" y="147320"/>
                  </a:moveTo>
                  <a:lnTo>
                    <a:pt x="111950" y="147320"/>
                  </a:lnTo>
                  <a:lnTo>
                    <a:pt x="118033" y="148590"/>
                  </a:lnTo>
                  <a:lnTo>
                    <a:pt x="118546" y="147320"/>
                  </a:lnTo>
                  <a:close/>
                </a:path>
                <a:path w="303529" h="199390">
                  <a:moveTo>
                    <a:pt x="145084" y="144780"/>
                  </a:moveTo>
                  <a:lnTo>
                    <a:pt x="131838" y="144780"/>
                  </a:lnTo>
                  <a:lnTo>
                    <a:pt x="129095" y="146050"/>
                  </a:lnTo>
                  <a:lnTo>
                    <a:pt x="129717" y="148590"/>
                  </a:lnTo>
                  <a:lnTo>
                    <a:pt x="136922" y="148590"/>
                  </a:lnTo>
                  <a:lnTo>
                    <a:pt x="137096" y="147320"/>
                  </a:lnTo>
                  <a:lnTo>
                    <a:pt x="150253" y="147320"/>
                  </a:lnTo>
                  <a:lnTo>
                    <a:pt x="150253" y="146050"/>
                  </a:lnTo>
                  <a:lnTo>
                    <a:pt x="147358" y="146050"/>
                  </a:lnTo>
                  <a:lnTo>
                    <a:pt x="145084" y="144780"/>
                  </a:lnTo>
                  <a:close/>
                </a:path>
                <a:path w="303529" h="199390">
                  <a:moveTo>
                    <a:pt x="202869" y="147320"/>
                  </a:moveTo>
                  <a:lnTo>
                    <a:pt x="198424" y="148590"/>
                  </a:lnTo>
                  <a:lnTo>
                    <a:pt x="203600" y="148590"/>
                  </a:lnTo>
                  <a:lnTo>
                    <a:pt x="202869" y="147320"/>
                  </a:lnTo>
                  <a:close/>
                </a:path>
                <a:path w="303529" h="199390">
                  <a:moveTo>
                    <a:pt x="224447" y="142240"/>
                  </a:moveTo>
                  <a:lnTo>
                    <a:pt x="207594" y="142240"/>
                  </a:lnTo>
                  <a:lnTo>
                    <a:pt x="208191" y="143510"/>
                  </a:lnTo>
                  <a:lnTo>
                    <a:pt x="210185" y="148590"/>
                  </a:lnTo>
                  <a:lnTo>
                    <a:pt x="216281" y="147320"/>
                  </a:lnTo>
                  <a:lnTo>
                    <a:pt x="240042" y="147320"/>
                  </a:lnTo>
                  <a:lnTo>
                    <a:pt x="238264" y="146050"/>
                  </a:lnTo>
                  <a:lnTo>
                    <a:pt x="237693" y="144780"/>
                  </a:lnTo>
                  <a:lnTo>
                    <a:pt x="234480" y="144780"/>
                  </a:lnTo>
                  <a:lnTo>
                    <a:pt x="233129" y="143510"/>
                  </a:lnTo>
                  <a:lnTo>
                    <a:pt x="224536" y="143510"/>
                  </a:lnTo>
                  <a:lnTo>
                    <a:pt x="224447" y="142240"/>
                  </a:lnTo>
                  <a:close/>
                </a:path>
                <a:path w="303529" h="199390">
                  <a:moveTo>
                    <a:pt x="57518" y="144780"/>
                  </a:moveTo>
                  <a:lnTo>
                    <a:pt x="55118" y="144780"/>
                  </a:lnTo>
                  <a:lnTo>
                    <a:pt x="53835" y="146050"/>
                  </a:lnTo>
                  <a:lnTo>
                    <a:pt x="61074" y="146050"/>
                  </a:lnTo>
                  <a:lnTo>
                    <a:pt x="57518" y="144780"/>
                  </a:lnTo>
                  <a:close/>
                </a:path>
                <a:path w="303529" h="199390">
                  <a:moveTo>
                    <a:pt x="138601" y="142240"/>
                  </a:moveTo>
                  <a:lnTo>
                    <a:pt x="120599" y="142240"/>
                  </a:lnTo>
                  <a:lnTo>
                    <a:pt x="123215" y="146050"/>
                  </a:lnTo>
                  <a:lnTo>
                    <a:pt x="128981" y="143510"/>
                  </a:lnTo>
                  <a:lnTo>
                    <a:pt x="139103" y="143510"/>
                  </a:lnTo>
                  <a:lnTo>
                    <a:pt x="138601" y="142240"/>
                  </a:lnTo>
                  <a:close/>
                </a:path>
                <a:path w="303529" h="199390">
                  <a:moveTo>
                    <a:pt x="153225" y="140970"/>
                  </a:moveTo>
                  <a:lnTo>
                    <a:pt x="149313" y="140970"/>
                  </a:lnTo>
                  <a:lnTo>
                    <a:pt x="148717" y="142240"/>
                  </a:lnTo>
                  <a:lnTo>
                    <a:pt x="148297" y="142240"/>
                  </a:lnTo>
                  <a:lnTo>
                    <a:pt x="148069" y="143510"/>
                  </a:lnTo>
                  <a:lnTo>
                    <a:pt x="147840" y="143510"/>
                  </a:lnTo>
                  <a:lnTo>
                    <a:pt x="147358" y="146050"/>
                  </a:lnTo>
                  <a:lnTo>
                    <a:pt x="150253" y="146050"/>
                  </a:lnTo>
                  <a:lnTo>
                    <a:pt x="151282" y="144780"/>
                  </a:lnTo>
                  <a:lnTo>
                    <a:pt x="154546" y="144780"/>
                  </a:lnTo>
                  <a:lnTo>
                    <a:pt x="154546" y="142240"/>
                  </a:lnTo>
                  <a:lnTo>
                    <a:pt x="153225" y="140970"/>
                  </a:lnTo>
                  <a:close/>
                </a:path>
                <a:path w="303529" h="199390">
                  <a:moveTo>
                    <a:pt x="154343" y="144780"/>
                  </a:moveTo>
                  <a:lnTo>
                    <a:pt x="153225" y="144780"/>
                  </a:lnTo>
                  <a:lnTo>
                    <a:pt x="153695" y="146050"/>
                  </a:lnTo>
                  <a:lnTo>
                    <a:pt x="153898" y="146050"/>
                  </a:lnTo>
                  <a:lnTo>
                    <a:pt x="154343" y="144780"/>
                  </a:lnTo>
                  <a:close/>
                </a:path>
                <a:path w="303529" h="199390">
                  <a:moveTo>
                    <a:pt x="174980" y="144780"/>
                  </a:moveTo>
                  <a:lnTo>
                    <a:pt x="173901" y="144780"/>
                  </a:lnTo>
                  <a:lnTo>
                    <a:pt x="174307" y="146050"/>
                  </a:lnTo>
                  <a:lnTo>
                    <a:pt x="174510" y="146050"/>
                  </a:lnTo>
                  <a:lnTo>
                    <a:pt x="174980" y="144780"/>
                  </a:lnTo>
                  <a:close/>
                </a:path>
                <a:path w="303529" h="199390">
                  <a:moveTo>
                    <a:pt x="196392" y="144780"/>
                  </a:moveTo>
                  <a:lnTo>
                    <a:pt x="183108" y="144780"/>
                  </a:lnTo>
                  <a:lnTo>
                    <a:pt x="180886" y="146050"/>
                  </a:lnTo>
                  <a:lnTo>
                    <a:pt x="199085" y="146050"/>
                  </a:lnTo>
                  <a:lnTo>
                    <a:pt x="196392" y="144780"/>
                  </a:lnTo>
                  <a:close/>
                </a:path>
                <a:path w="303529" h="199390">
                  <a:moveTo>
                    <a:pt x="206743" y="143510"/>
                  </a:moveTo>
                  <a:lnTo>
                    <a:pt x="199212" y="143510"/>
                  </a:lnTo>
                  <a:lnTo>
                    <a:pt x="205041" y="146050"/>
                  </a:lnTo>
                  <a:lnTo>
                    <a:pt x="206743" y="143510"/>
                  </a:lnTo>
                  <a:close/>
                </a:path>
                <a:path w="303529" h="199390">
                  <a:moveTo>
                    <a:pt x="248424" y="139700"/>
                  </a:moveTo>
                  <a:lnTo>
                    <a:pt x="242633" y="139700"/>
                  </a:lnTo>
                  <a:lnTo>
                    <a:pt x="241268" y="139991"/>
                  </a:lnTo>
                  <a:lnTo>
                    <a:pt x="243179" y="142240"/>
                  </a:lnTo>
                  <a:lnTo>
                    <a:pt x="243357" y="143510"/>
                  </a:lnTo>
                  <a:lnTo>
                    <a:pt x="242938" y="144780"/>
                  </a:lnTo>
                  <a:lnTo>
                    <a:pt x="244614" y="144780"/>
                  </a:lnTo>
                  <a:lnTo>
                    <a:pt x="246507" y="146050"/>
                  </a:lnTo>
                  <a:lnTo>
                    <a:pt x="247573" y="144780"/>
                  </a:lnTo>
                  <a:lnTo>
                    <a:pt x="247891" y="143510"/>
                  </a:lnTo>
                  <a:lnTo>
                    <a:pt x="248132" y="142240"/>
                  </a:lnTo>
                  <a:lnTo>
                    <a:pt x="248424" y="139700"/>
                  </a:lnTo>
                  <a:close/>
                </a:path>
                <a:path w="303529" h="199390">
                  <a:moveTo>
                    <a:pt x="139103" y="143510"/>
                  </a:moveTo>
                  <a:lnTo>
                    <a:pt x="128981" y="143510"/>
                  </a:lnTo>
                  <a:lnTo>
                    <a:pt x="129794" y="144780"/>
                  </a:lnTo>
                  <a:lnTo>
                    <a:pt x="144653" y="144780"/>
                  </a:lnTo>
                  <a:lnTo>
                    <a:pt x="139103" y="143510"/>
                  </a:lnTo>
                  <a:close/>
                </a:path>
                <a:path w="303529" h="199390">
                  <a:moveTo>
                    <a:pt x="192493" y="135890"/>
                  </a:moveTo>
                  <a:lnTo>
                    <a:pt x="190144" y="140970"/>
                  </a:lnTo>
                  <a:lnTo>
                    <a:pt x="189128" y="143510"/>
                  </a:lnTo>
                  <a:lnTo>
                    <a:pt x="183578" y="144780"/>
                  </a:lnTo>
                  <a:lnTo>
                    <a:pt x="198424" y="144780"/>
                  </a:lnTo>
                  <a:lnTo>
                    <a:pt x="199212" y="143510"/>
                  </a:lnTo>
                  <a:lnTo>
                    <a:pt x="206743" y="143510"/>
                  </a:lnTo>
                  <a:lnTo>
                    <a:pt x="207594" y="142240"/>
                  </a:lnTo>
                  <a:lnTo>
                    <a:pt x="224447" y="142240"/>
                  </a:lnTo>
                  <a:lnTo>
                    <a:pt x="224472" y="140970"/>
                  </a:lnTo>
                  <a:lnTo>
                    <a:pt x="225082" y="140970"/>
                  </a:lnTo>
                  <a:lnTo>
                    <a:pt x="225310" y="139700"/>
                  </a:lnTo>
                  <a:lnTo>
                    <a:pt x="235327" y="139700"/>
                  </a:lnTo>
                  <a:lnTo>
                    <a:pt x="233978" y="138430"/>
                  </a:lnTo>
                  <a:lnTo>
                    <a:pt x="194602" y="138430"/>
                  </a:lnTo>
                  <a:lnTo>
                    <a:pt x="192493" y="135890"/>
                  </a:lnTo>
                  <a:close/>
                </a:path>
                <a:path w="303529" h="199390">
                  <a:moveTo>
                    <a:pt x="235327" y="139700"/>
                  </a:moveTo>
                  <a:lnTo>
                    <a:pt x="231279" y="139700"/>
                  </a:lnTo>
                  <a:lnTo>
                    <a:pt x="233502" y="142240"/>
                  </a:lnTo>
                  <a:lnTo>
                    <a:pt x="237337" y="142240"/>
                  </a:lnTo>
                  <a:lnTo>
                    <a:pt x="236575" y="143510"/>
                  </a:lnTo>
                  <a:lnTo>
                    <a:pt x="236194" y="143510"/>
                  </a:lnTo>
                  <a:lnTo>
                    <a:pt x="236194" y="144780"/>
                  </a:lnTo>
                  <a:lnTo>
                    <a:pt x="237464" y="144780"/>
                  </a:lnTo>
                  <a:lnTo>
                    <a:pt x="240131" y="140970"/>
                  </a:lnTo>
                  <a:lnTo>
                    <a:pt x="236677" y="140970"/>
                  </a:lnTo>
                  <a:lnTo>
                    <a:pt x="235327" y="139700"/>
                  </a:lnTo>
                  <a:close/>
                </a:path>
                <a:path w="303529" h="199390">
                  <a:moveTo>
                    <a:pt x="116852" y="96520"/>
                  </a:moveTo>
                  <a:lnTo>
                    <a:pt x="116090" y="97790"/>
                  </a:lnTo>
                  <a:lnTo>
                    <a:pt x="115150" y="99060"/>
                  </a:lnTo>
                  <a:lnTo>
                    <a:pt x="114706" y="100330"/>
                  </a:lnTo>
                  <a:lnTo>
                    <a:pt x="112547" y="105410"/>
                  </a:lnTo>
                  <a:lnTo>
                    <a:pt x="115201" y="105410"/>
                  </a:lnTo>
                  <a:lnTo>
                    <a:pt x="114312" y="110490"/>
                  </a:lnTo>
                  <a:lnTo>
                    <a:pt x="114388" y="115570"/>
                  </a:lnTo>
                  <a:lnTo>
                    <a:pt x="118262" y="121920"/>
                  </a:lnTo>
                  <a:lnTo>
                    <a:pt x="118529" y="121920"/>
                  </a:lnTo>
                  <a:lnTo>
                    <a:pt x="124485" y="132080"/>
                  </a:lnTo>
                  <a:lnTo>
                    <a:pt x="156527" y="132080"/>
                  </a:lnTo>
                  <a:lnTo>
                    <a:pt x="161556" y="142240"/>
                  </a:lnTo>
                  <a:lnTo>
                    <a:pt x="161772" y="142240"/>
                  </a:lnTo>
                  <a:lnTo>
                    <a:pt x="162991" y="143510"/>
                  </a:lnTo>
                  <a:lnTo>
                    <a:pt x="165417" y="143510"/>
                  </a:lnTo>
                  <a:lnTo>
                    <a:pt x="166509" y="142240"/>
                  </a:lnTo>
                  <a:lnTo>
                    <a:pt x="167846" y="139700"/>
                  </a:lnTo>
                  <a:lnTo>
                    <a:pt x="163487" y="139700"/>
                  </a:lnTo>
                  <a:lnTo>
                    <a:pt x="162826" y="138430"/>
                  </a:lnTo>
                  <a:lnTo>
                    <a:pt x="161404" y="135890"/>
                  </a:lnTo>
                  <a:lnTo>
                    <a:pt x="160997" y="134620"/>
                  </a:lnTo>
                  <a:lnTo>
                    <a:pt x="160769" y="134620"/>
                  </a:lnTo>
                  <a:lnTo>
                    <a:pt x="156933" y="127000"/>
                  </a:lnTo>
                  <a:lnTo>
                    <a:pt x="130416" y="127000"/>
                  </a:lnTo>
                  <a:lnTo>
                    <a:pt x="125056" y="119380"/>
                  </a:lnTo>
                  <a:lnTo>
                    <a:pt x="124485" y="118110"/>
                  </a:lnTo>
                  <a:lnTo>
                    <a:pt x="121483" y="110490"/>
                  </a:lnTo>
                  <a:lnTo>
                    <a:pt x="121642" y="104140"/>
                  </a:lnTo>
                  <a:lnTo>
                    <a:pt x="115633" y="104140"/>
                  </a:lnTo>
                  <a:lnTo>
                    <a:pt x="115633" y="102870"/>
                  </a:lnTo>
                  <a:lnTo>
                    <a:pt x="116560" y="101600"/>
                  </a:lnTo>
                  <a:lnTo>
                    <a:pt x="117360" y="100330"/>
                  </a:lnTo>
                  <a:lnTo>
                    <a:pt x="117284" y="99060"/>
                  </a:lnTo>
                  <a:lnTo>
                    <a:pt x="117906" y="99060"/>
                  </a:lnTo>
                  <a:lnTo>
                    <a:pt x="118808" y="97790"/>
                  </a:lnTo>
                  <a:lnTo>
                    <a:pt x="117487" y="97790"/>
                  </a:lnTo>
                  <a:lnTo>
                    <a:pt x="116852" y="96520"/>
                  </a:lnTo>
                  <a:close/>
                </a:path>
                <a:path w="303529" h="199390">
                  <a:moveTo>
                    <a:pt x="230428" y="140970"/>
                  </a:moveTo>
                  <a:lnTo>
                    <a:pt x="227596" y="140970"/>
                  </a:lnTo>
                  <a:lnTo>
                    <a:pt x="226225" y="142240"/>
                  </a:lnTo>
                  <a:lnTo>
                    <a:pt x="225539" y="143510"/>
                  </a:lnTo>
                  <a:lnTo>
                    <a:pt x="233129" y="143510"/>
                  </a:lnTo>
                  <a:lnTo>
                    <a:pt x="230428" y="140970"/>
                  </a:lnTo>
                  <a:close/>
                </a:path>
                <a:path w="303529" h="199390">
                  <a:moveTo>
                    <a:pt x="135699" y="135890"/>
                  </a:moveTo>
                  <a:lnTo>
                    <a:pt x="133591" y="138430"/>
                  </a:lnTo>
                  <a:lnTo>
                    <a:pt x="102552" y="138430"/>
                  </a:lnTo>
                  <a:lnTo>
                    <a:pt x="102870" y="139700"/>
                  </a:lnTo>
                  <a:lnTo>
                    <a:pt x="101536" y="140970"/>
                  </a:lnTo>
                  <a:lnTo>
                    <a:pt x="138099" y="140970"/>
                  </a:lnTo>
                  <a:lnTo>
                    <a:pt x="135699" y="135890"/>
                  </a:lnTo>
                  <a:close/>
                </a:path>
                <a:path w="303529" h="199390">
                  <a:moveTo>
                    <a:pt x="240737" y="140104"/>
                  </a:moveTo>
                  <a:lnTo>
                    <a:pt x="236677" y="140970"/>
                  </a:lnTo>
                  <a:lnTo>
                    <a:pt x="240131" y="140970"/>
                  </a:lnTo>
                  <a:lnTo>
                    <a:pt x="240737" y="140104"/>
                  </a:lnTo>
                  <a:close/>
                </a:path>
                <a:path w="303529" h="199390">
                  <a:moveTo>
                    <a:pt x="275323" y="124460"/>
                  </a:moveTo>
                  <a:lnTo>
                    <a:pt x="238582" y="124460"/>
                  </a:lnTo>
                  <a:lnTo>
                    <a:pt x="241795" y="125730"/>
                  </a:lnTo>
                  <a:lnTo>
                    <a:pt x="241020" y="130810"/>
                  </a:lnTo>
                  <a:lnTo>
                    <a:pt x="241769" y="133350"/>
                  </a:lnTo>
                  <a:lnTo>
                    <a:pt x="244005" y="134620"/>
                  </a:lnTo>
                  <a:lnTo>
                    <a:pt x="243941" y="137160"/>
                  </a:lnTo>
                  <a:lnTo>
                    <a:pt x="243687" y="139700"/>
                  </a:lnTo>
                  <a:lnTo>
                    <a:pt x="248424" y="139700"/>
                  </a:lnTo>
                  <a:lnTo>
                    <a:pt x="249796" y="140970"/>
                  </a:lnTo>
                  <a:lnTo>
                    <a:pt x="255498" y="140970"/>
                  </a:lnTo>
                  <a:lnTo>
                    <a:pt x="256844" y="135890"/>
                  </a:lnTo>
                  <a:lnTo>
                    <a:pt x="255866" y="133350"/>
                  </a:lnTo>
                  <a:lnTo>
                    <a:pt x="256336" y="133350"/>
                  </a:lnTo>
                  <a:lnTo>
                    <a:pt x="258508" y="130810"/>
                  </a:lnTo>
                  <a:lnTo>
                    <a:pt x="277752" y="130810"/>
                  </a:lnTo>
                  <a:lnTo>
                    <a:pt x="276993" y="128270"/>
                  </a:lnTo>
                  <a:lnTo>
                    <a:pt x="275323" y="124460"/>
                  </a:lnTo>
                  <a:close/>
                </a:path>
                <a:path w="303529" h="199390">
                  <a:moveTo>
                    <a:pt x="284204" y="16510"/>
                  </a:moveTo>
                  <a:lnTo>
                    <a:pt x="276440" y="16510"/>
                  </a:lnTo>
                  <a:lnTo>
                    <a:pt x="279806" y="17780"/>
                  </a:lnTo>
                  <a:lnTo>
                    <a:pt x="281965" y="17780"/>
                  </a:lnTo>
                  <a:lnTo>
                    <a:pt x="283438" y="20320"/>
                  </a:lnTo>
                  <a:lnTo>
                    <a:pt x="284695" y="21590"/>
                  </a:lnTo>
                  <a:lnTo>
                    <a:pt x="285280" y="22860"/>
                  </a:lnTo>
                  <a:lnTo>
                    <a:pt x="286448" y="22860"/>
                  </a:lnTo>
                  <a:lnTo>
                    <a:pt x="298781" y="60960"/>
                  </a:lnTo>
                  <a:lnTo>
                    <a:pt x="300486" y="86360"/>
                  </a:lnTo>
                  <a:lnTo>
                    <a:pt x="300115" y="105410"/>
                  </a:lnTo>
                  <a:lnTo>
                    <a:pt x="296786" y="130810"/>
                  </a:lnTo>
                  <a:lnTo>
                    <a:pt x="294728" y="140970"/>
                  </a:lnTo>
                  <a:lnTo>
                    <a:pt x="297827" y="140970"/>
                  </a:lnTo>
                  <a:lnTo>
                    <a:pt x="299652" y="133350"/>
                  </a:lnTo>
                  <a:lnTo>
                    <a:pt x="302475" y="111760"/>
                  </a:lnTo>
                  <a:lnTo>
                    <a:pt x="303350" y="96520"/>
                  </a:lnTo>
                  <a:lnTo>
                    <a:pt x="303263" y="83820"/>
                  </a:lnTo>
                  <a:lnTo>
                    <a:pt x="297180" y="40640"/>
                  </a:lnTo>
                  <a:lnTo>
                    <a:pt x="286505" y="17780"/>
                  </a:lnTo>
                  <a:lnTo>
                    <a:pt x="284204" y="16510"/>
                  </a:lnTo>
                  <a:close/>
                </a:path>
                <a:path w="303529" h="199390">
                  <a:moveTo>
                    <a:pt x="241020" y="139700"/>
                  </a:moveTo>
                  <a:lnTo>
                    <a:pt x="240737" y="140104"/>
                  </a:lnTo>
                  <a:lnTo>
                    <a:pt x="241268" y="139991"/>
                  </a:lnTo>
                  <a:lnTo>
                    <a:pt x="241020" y="139700"/>
                  </a:lnTo>
                  <a:close/>
                </a:path>
                <a:path w="303529" h="199390">
                  <a:moveTo>
                    <a:pt x="213652" y="55880"/>
                  </a:moveTo>
                  <a:lnTo>
                    <a:pt x="207581" y="55880"/>
                  </a:lnTo>
                  <a:lnTo>
                    <a:pt x="207467" y="57150"/>
                  </a:lnTo>
                  <a:lnTo>
                    <a:pt x="206692" y="58420"/>
                  </a:lnTo>
                  <a:lnTo>
                    <a:pt x="199085" y="67310"/>
                  </a:lnTo>
                  <a:lnTo>
                    <a:pt x="198989" y="78740"/>
                  </a:lnTo>
                  <a:lnTo>
                    <a:pt x="198335" y="86360"/>
                  </a:lnTo>
                  <a:lnTo>
                    <a:pt x="204063" y="96520"/>
                  </a:lnTo>
                  <a:lnTo>
                    <a:pt x="205084" y="97790"/>
                  </a:lnTo>
                  <a:lnTo>
                    <a:pt x="206535" y="104140"/>
                  </a:lnTo>
                  <a:lnTo>
                    <a:pt x="206654" y="110490"/>
                  </a:lnTo>
                  <a:lnTo>
                    <a:pt x="203682" y="118110"/>
                  </a:lnTo>
                  <a:lnTo>
                    <a:pt x="203149" y="119380"/>
                  </a:lnTo>
                  <a:lnTo>
                    <a:pt x="197764" y="127000"/>
                  </a:lnTo>
                  <a:lnTo>
                    <a:pt x="171310" y="127000"/>
                  </a:lnTo>
                  <a:lnTo>
                    <a:pt x="167411" y="134620"/>
                  </a:lnTo>
                  <a:lnTo>
                    <a:pt x="166789" y="135890"/>
                  </a:lnTo>
                  <a:lnTo>
                    <a:pt x="165354" y="138430"/>
                  </a:lnTo>
                  <a:lnTo>
                    <a:pt x="164744" y="139700"/>
                  </a:lnTo>
                  <a:lnTo>
                    <a:pt x="167846" y="139700"/>
                  </a:lnTo>
                  <a:lnTo>
                    <a:pt x="171856" y="132080"/>
                  </a:lnTo>
                  <a:lnTo>
                    <a:pt x="203873" y="132080"/>
                  </a:lnTo>
                  <a:lnTo>
                    <a:pt x="209829" y="121920"/>
                  </a:lnTo>
                  <a:lnTo>
                    <a:pt x="210058" y="121920"/>
                  </a:lnTo>
                  <a:lnTo>
                    <a:pt x="212090" y="119380"/>
                  </a:lnTo>
                  <a:lnTo>
                    <a:pt x="213004" y="115570"/>
                  </a:lnTo>
                  <a:lnTo>
                    <a:pt x="213448" y="113030"/>
                  </a:lnTo>
                  <a:lnTo>
                    <a:pt x="216547" y="111760"/>
                  </a:lnTo>
                  <a:lnTo>
                    <a:pt x="216526" y="110490"/>
                  </a:lnTo>
                  <a:lnTo>
                    <a:pt x="209537" y="110490"/>
                  </a:lnTo>
                  <a:lnTo>
                    <a:pt x="209461" y="109220"/>
                  </a:lnTo>
                  <a:lnTo>
                    <a:pt x="209308" y="109220"/>
                  </a:lnTo>
                  <a:lnTo>
                    <a:pt x="208407" y="107950"/>
                  </a:lnTo>
                  <a:lnTo>
                    <a:pt x="212026" y="107950"/>
                  </a:lnTo>
                  <a:lnTo>
                    <a:pt x="212090" y="106680"/>
                  </a:lnTo>
                  <a:lnTo>
                    <a:pt x="212267" y="105410"/>
                  </a:lnTo>
                  <a:lnTo>
                    <a:pt x="212204" y="100330"/>
                  </a:lnTo>
                  <a:lnTo>
                    <a:pt x="213004" y="99060"/>
                  </a:lnTo>
                  <a:lnTo>
                    <a:pt x="218003" y="99060"/>
                  </a:lnTo>
                  <a:lnTo>
                    <a:pt x="215811" y="96520"/>
                  </a:lnTo>
                  <a:lnTo>
                    <a:pt x="209702" y="96520"/>
                  </a:lnTo>
                  <a:lnTo>
                    <a:pt x="207340" y="92710"/>
                  </a:lnTo>
                  <a:lnTo>
                    <a:pt x="207829" y="91440"/>
                  </a:lnTo>
                  <a:lnTo>
                    <a:pt x="203695" y="91440"/>
                  </a:lnTo>
                  <a:lnTo>
                    <a:pt x="203771" y="90170"/>
                  </a:lnTo>
                  <a:lnTo>
                    <a:pt x="204457" y="90170"/>
                  </a:lnTo>
                  <a:lnTo>
                    <a:pt x="206235" y="88900"/>
                  </a:lnTo>
                  <a:lnTo>
                    <a:pt x="206908" y="87630"/>
                  </a:lnTo>
                  <a:lnTo>
                    <a:pt x="215135" y="87630"/>
                  </a:lnTo>
                  <a:lnTo>
                    <a:pt x="215252" y="86360"/>
                  </a:lnTo>
                  <a:lnTo>
                    <a:pt x="205625" y="86360"/>
                  </a:lnTo>
                  <a:lnTo>
                    <a:pt x="203682" y="80010"/>
                  </a:lnTo>
                  <a:lnTo>
                    <a:pt x="204330" y="74930"/>
                  </a:lnTo>
                  <a:lnTo>
                    <a:pt x="205841" y="64770"/>
                  </a:lnTo>
                  <a:lnTo>
                    <a:pt x="213360" y="57150"/>
                  </a:lnTo>
                  <a:lnTo>
                    <a:pt x="213652" y="55880"/>
                  </a:lnTo>
                  <a:close/>
                </a:path>
                <a:path w="303529" h="199390">
                  <a:moveTo>
                    <a:pt x="64617" y="100330"/>
                  </a:moveTo>
                  <a:lnTo>
                    <a:pt x="65874" y="105410"/>
                  </a:lnTo>
                  <a:lnTo>
                    <a:pt x="66065" y="109220"/>
                  </a:lnTo>
                  <a:lnTo>
                    <a:pt x="65595" y="113030"/>
                  </a:lnTo>
                  <a:lnTo>
                    <a:pt x="67538" y="114300"/>
                  </a:lnTo>
                  <a:lnTo>
                    <a:pt x="68656" y="116840"/>
                  </a:lnTo>
                  <a:lnTo>
                    <a:pt x="68808" y="118110"/>
                  </a:lnTo>
                  <a:lnTo>
                    <a:pt x="69037" y="119380"/>
                  </a:lnTo>
                  <a:lnTo>
                    <a:pt x="68059" y="121920"/>
                  </a:lnTo>
                  <a:lnTo>
                    <a:pt x="69316" y="123190"/>
                  </a:lnTo>
                  <a:lnTo>
                    <a:pt x="70993" y="125730"/>
                  </a:lnTo>
                  <a:lnTo>
                    <a:pt x="74803" y="128270"/>
                  </a:lnTo>
                  <a:lnTo>
                    <a:pt x="77114" y="129540"/>
                  </a:lnTo>
                  <a:lnTo>
                    <a:pt x="77927" y="129540"/>
                  </a:lnTo>
                  <a:lnTo>
                    <a:pt x="88671" y="138430"/>
                  </a:lnTo>
                  <a:lnTo>
                    <a:pt x="97955" y="138430"/>
                  </a:lnTo>
                  <a:lnTo>
                    <a:pt x="97878" y="137160"/>
                  </a:lnTo>
                  <a:lnTo>
                    <a:pt x="96177" y="137160"/>
                  </a:lnTo>
                  <a:lnTo>
                    <a:pt x="94386" y="135890"/>
                  </a:lnTo>
                  <a:lnTo>
                    <a:pt x="92570" y="135890"/>
                  </a:lnTo>
                  <a:lnTo>
                    <a:pt x="92913" y="133350"/>
                  </a:lnTo>
                  <a:lnTo>
                    <a:pt x="100876" y="133350"/>
                  </a:lnTo>
                  <a:lnTo>
                    <a:pt x="99517" y="132080"/>
                  </a:lnTo>
                  <a:lnTo>
                    <a:pt x="92849" y="132080"/>
                  </a:lnTo>
                  <a:lnTo>
                    <a:pt x="90449" y="130810"/>
                  </a:lnTo>
                  <a:lnTo>
                    <a:pt x="87274" y="130810"/>
                  </a:lnTo>
                  <a:lnTo>
                    <a:pt x="80479" y="125730"/>
                  </a:lnTo>
                  <a:lnTo>
                    <a:pt x="78511" y="123190"/>
                  </a:lnTo>
                  <a:lnTo>
                    <a:pt x="77355" y="121920"/>
                  </a:lnTo>
                  <a:lnTo>
                    <a:pt x="77279" y="120650"/>
                  </a:lnTo>
                  <a:lnTo>
                    <a:pt x="76276" y="120650"/>
                  </a:lnTo>
                  <a:lnTo>
                    <a:pt x="75793" y="119380"/>
                  </a:lnTo>
                  <a:lnTo>
                    <a:pt x="73914" y="113030"/>
                  </a:lnTo>
                  <a:lnTo>
                    <a:pt x="75590" y="109220"/>
                  </a:lnTo>
                  <a:lnTo>
                    <a:pt x="76187" y="105410"/>
                  </a:lnTo>
                  <a:lnTo>
                    <a:pt x="76441" y="102870"/>
                  </a:lnTo>
                  <a:lnTo>
                    <a:pt x="76631" y="101600"/>
                  </a:lnTo>
                  <a:lnTo>
                    <a:pt x="69557" y="101600"/>
                  </a:lnTo>
                  <a:lnTo>
                    <a:pt x="64617" y="100330"/>
                  </a:lnTo>
                  <a:close/>
                </a:path>
                <a:path w="303529" h="199390">
                  <a:moveTo>
                    <a:pt x="128371" y="133350"/>
                  </a:moveTo>
                  <a:lnTo>
                    <a:pt x="123418" y="135890"/>
                  </a:lnTo>
                  <a:lnTo>
                    <a:pt x="122542" y="137160"/>
                  </a:lnTo>
                  <a:lnTo>
                    <a:pt x="100469" y="137160"/>
                  </a:lnTo>
                  <a:lnTo>
                    <a:pt x="100774" y="138430"/>
                  </a:lnTo>
                  <a:lnTo>
                    <a:pt x="131178" y="138430"/>
                  </a:lnTo>
                  <a:lnTo>
                    <a:pt x="128371" y="133350"/>
                  </a:lnTo>
                  <a:close/>
                </a:path>
                <a:path w="303529" h="199390">
                  <a:moveTo>
                    <a:pt x="199821" y="133350"/>
                  </a:moveTo>
                  <a:lnTo>
                    <a:pt x="197078" y="138430"/>
                  </a:lnTo>
                  <a:lnTo>
                    <a:pt x="233978" y="138430"/>
                  </a:lnTo>
                  <a:lnTo>
                    <a:pt x="232629" y="137160"/>
                  </a:lnTo>
                  <a:lnTo>
                    <a:pt x="205625" y="137160"/>
                  </a:lnTo>
                  <a:lnTo>
                    <a:pt x="199821" y="133350"/>
                  </a:lnTo>
                  <a:close/>
                </a:path>
                <a:path w="303529" h="199390">
                  <a:moveTo>
                    <a:pt x="278132" y="132080"/>
                  </a:moveTo>
                  <a:lnTo>
                    <a:pt x="271754" y="132080"/>
                  </a:lnTo>
                  <a:lnTo>
                    <a:pt x="272440" y="133350"/>
                  </a:lnTo>
                  <a:lnTo>
                    <a:pt x="273443" y="138430"/>
                  </a:lnTo>
                  <a:lnTo>
                    <a:pt x="276948" y="137160"/>
                  </a:lnTo>
                  <a:lnTo>
                    <a:pt x="278015" y="137160"/>
                  </a:lnTo>
                  <a:lnTo>
                    <a:pt x="278892" y="135890"/>
                  </a:lnTo>
                  <a:lnTo>
                    <a:pt x="278892" y="134620"/>
                  </a:lnTo>
                  <a:lnTo>
                    <a:pt x="278132" y="132080"/>
                  </a:lnTo>
                  <a:close/>
                </a:path>
                <a:path w="303529" h="199390">
                  <a:moveTo>
                    <a:pt x="296409" y="118110"/>
                  </a:moveTo>
                  <a:lnTo>
                    <a:pt x="285762" y="118110"/>
                  </a:lnTo>
                  <a:lnTo>
                    <a:pt x="285648" y="130810"/>
                  </a:lnTo>
                  <a:lnTo>
                    <a:pt x="279603" y="134620"/>
                  </a:lnTo>
                  <a:lnTo>
                    <a:pt x="282155" y="137160"/>
                  </a:lnTo>
                  <a:lnTo>
                    <a:pt x="285153" y="138430"/>
                  </a:lnTo>
                  <a:lnTo>
                    <a:pt x="287337" y="130810"/>
                  </a:lnTo>
                  <a:lnTo>
                    <a:pt x="295327" y="130810"/>
                  </a:lnTo>
                  <a:lnTo>
                    <a:pt x="296409" y="118110"/>
                  </a:lnTo>
                  <a:close/>
                </a:path>
                <a:path w="303529" h="199390">
                  <a:moveTo>
                    <a:pt x="121539" y="133350"/>
                  </a:moveTo>
                  <a:lnTo>
                    <a:pt x="118859" y="135890"/>
                  </a:lnTo>
                  <a:lnTo>
                    <a:pt x="104597" y="135890"/>
                  </a:lnTo>
                  <a:lnTo>
                    <a:pt x="104533" y="137160"/>
                  </a:lnTo>
                  <a:lnTo>
                    <a:pt x="122542" y="137160"/>
                  </a:lnTo>
                  <a:lnTo>
                    <a:pt x="121539" y="133350"/>
                  </a:lnTo>
                  <a:close/>
                </a:path>
                <a:path w="303529" h="199390">
                  <a:moveTo>
                    <a:pt x="206629" y="133350"/>
                  </a:moveTo>
                  <a:lnTo>
                    <a:pt x="205625" y="137160"/>
                  </a:lnTo>
                  <a:lnTo>
                    <a:pt x="225513" y="137160"/>
                  </a:lnTo>
                  <a:lnTo>
                    <a:pt x="223132" y="135890"/>
                  </a:lnTo>
                  <a:lnTo>
                    <a:pt x="209308" y="135890"/>
                  </a:lnTo>
                  <a:lnTo>
                    <a:pt x="206629" y="133350"/>
                  </a:lnTo>
                  <a:close/>
                </a:path>
                <a:path w="303529" h="199390">
                  <a:moveTo>
                    <a:pt x="231279" y="135890"/>
                  </a:moveTo>
                  <a:lnTo>
                    <a:pt x="226047" y="137160"/>
                  </a:lnTo>
                  <a:lnTo>
                    <a:pt x="232629" y="137160"/>
                  </a:lnTo>
                  <a:lnTo>
                    <a:pt x="231279" y="135890"/>
                  </a:lnTo>
                  <a:close/>
                </a:path>
                <a:path w="303529" h="199390">
                  <a:moveTo>
                    <a:pt x="265150" y="130810"/>
                  </a:moveTo>
                  <a:lnTo>
                    <a:pt x="258508" y="130810"/>
                  </a:lnTo>
                  <a:lnTo>
                    <a:pt x="258673" y="132080"/>
                  </a:lnTo>
                  <a:lnTo>
                    <a:pt x="259854" y="134620"/>
                  </a:lnTo>
                  <a:lnTo>
                    <a:pt x="265696" y="137160"/>
                  </a:lnTo>
                  <a:lnTo>
                    <a:pt x="265150" y="130810"/>
                  </a:lnTo>
                  <a:close/>
                </a:path>
                <a:path w="303529" h="199390">
                  <a:moveTo>
                    <a:pt x="277752" y="130810"/>
                  </a:moveTo>
                  <a:lnTo>
                    <a:pt x="265150" y="130810"/>
                  </a:lnTo>
                  <a:lnTo>
                    <a:pt x="266115" y="134620"/>
                  </a:lnTo>
                  <a:lnTo>
                    <a:pt x="266801" y="137160"/>
                  </a:lnTo>
                  <a:lnTo>
                    <a:pt x="272440" y="137160"/>
                  </a:lnTo>
                  <a:lnTo>
                    <a:pt x="270903" y="132080"/>
                  </a:lnTo>
                  <a:lnTo>
                    <a:pt x="278132" y="132080"/>
                  </a:lnTo>
                  <a:lnTo>
                    <a:pt x="277752" y="130810"/>
                  </a:lnTo>
                  <a:close/>
                </a:path>
                <a:path w="303529" h="199390">
                  <a:moveTo>
                    <a:pt x="100876" y="133350"/>
                  </a:moveTo>
                  <a:lnTo>
                    <a:pt x="92913" y="133350"/>
                  </a:lnTo>
                  <a:lnTo>
                    <a:pt x="101663" y="135890"/>
                  </a:lnTo>
                  <a:lnTo>
                    <a:pt x="106006" y="135890"/>
                  </a:lnTo>
                  <a:lnTo>
                    <a:pt x="105524" y="134620"/>
                  </a:lnTo>
                  <a:lnTo>
                    <a:pt x="102476" y="134620"/>
                  </a:lnTo>
                  <a:lnTo>
                    <a:pt x="100876" y="133350"/>
                  </a:lnTo>
                  <a:close/>
                </a:path>
                <a:path w="303529" h="199390">
                  <a:moveTo>
                    <a:pt x="113626" y="133350"/>
                  </a:moveTo>
                  <a:lnTo>
                    <a:pt x="106006" y="135890"/>
                  </a:lnTo>
                  <a:lnTo>
                    <a:pt x="118364" y="135890"/>
                  </a:lnTo>
                  <a:lnTo>
                    <a:pt x="113626" y="133350"/>
                  </a:lnTo>
                  <a:close/>
                </a:path>
                <a:path w="303529" h="199390">
                  <a:moveTo>
                    <a:pt x="215988" y="132080"/>
                  </a:moveTo>
                  <a:lnTo>
                    <a:pt x="209918" y="135890"/>
                  </a:lnTo>
                  <a:lnTo>
                    <a:pt x="223132" y="135890"/>
                  </a:lnTo>
                  <a:lnTo>
                    <a:pt x="215988" y="132080"/>
                  </a:lnTo>
                  <a:close/>
                </a:path>
                <a:path w="303529" h="199390">
                  <a:moveTo>
                    <a:pt x="238802" y="125730"/>
                  </a:moveTo>
                  <a:lnTo>
                    <a:pt x="234238" y="125730"/>
                  </a:lnTo>
                  <a:lnTo>
                    <a:pt x="235445" y="127000"/>
                  </a:lnTo>
                  <a:lnTo>
                    <a:pt x="235610" y="132080"/>
                  </a:lnTo>
                  <a:lnTo>
                    <a:pt x="235191" y="134620"/>
                  </a:lnTo>
                  <a:lnTo>
                    <a:pt x="236397" y="135890"/>
                  </a:lnTo>
                  <a:lnTo>
                    <a:pt x="240563" y="135890"/>
                  </a:lnTo>
                  <a:lnTo>
                    <a:pt x="238802" y="125730"/>
                  </a:lnTo>
                  <a:close/>
                </a:path>
                <a:path w="303529" h="199390">
                  <a:moveTo>
                    <a:pt x="96367" y="130810"/>
                  </a:moveTo>
                  <a:lnTo>
                    <a:pt x="92849" y="132080"/>
                  </a:lnTo>
                  <a:lnTo>
                    <a:pt x="98513" y="132080"/>
                  </a:lnTo>
                  <a:lnTo>
                    <a:pt x="96367" y="130810"/>
                  </a:lnTo>
                  <a:close/>
                </a:path>
                <a:path w="303529" h="199390">
                  <a:moveTo>
                    <a:pt x="269398" y="110490"/>
                  </a:moveTo>
                  <a:lnTo>
                    <a:pt x="243865" y="110490"/>
                  </a:lnTo>
                  <a:lnTo>
                    <a:pt x="244233" y="111760"/>
                  </a:lnTo>
                  <a:lnTo>
                    <a:pt x="243941" y="114300"/>
                  </a:lnTo>
                  <a:lnTo>
                    <a:pt x="239522" y="114300"/>
                  </a:lnTo>
                  <a:lnTo>
                    <a:pt x="232168" y="115570"/>
                  </a:lnTo>
                  <a:lnTo>
                    <a:pt x="227990" y="115570"/>
                  </a:lnTo>
                  <a:lnTo>
                    <a:pt x="231089" y="124460"/>
                  </a:lnTo>
                  <a:lnTo>
                    <a:pt x="228485" y="129540"/>
                  </a:lnTo>
                  <a:lnTo>
                    <a:pt x="230835" y="130810"/>
                  </a:lnTo>
                  <a:lnTo>
                    <a:pt x="233857" y="130810"/>
                  </a:lnTo>
                  <a:lnTo>
                    <a:pt x="233972" y="125730"/>
                  </a:lnTo>
                  <a:lnTo>
                    <a:pt x="238802" y="125730"/>
                  </a:lnTo>
                  <a:lnTo>
                    <a:pt x="238582" y="124460"/>
                  </a:lnTo>
                  <a:lnTo>
                    <a:pt x="275323" y="124460"/>
                  </a:lnTo>
                  <a:lnTo>
                    <a:pt x="272540" y="118110"/>
                  </a:lnTo>
                  <a:lnTo>
                    <a:pt x="269398" y="110490"/>
                  </a:lnTo>
                  <a:close/>
                </a:path>
                <a:path w="303529" h="199390">
                  <a:moveTo>
                    <a:pt x="297383" y="106680"/>
                  </a:moveTo>
                  <a:lnTo>
                    <a:pt x="282663" y="106680"/>
                  </a:lnTo>
                  <a:lnTo>
                    <a:pt x="283552" y="118110"/>
                  </a:lnTo>
                  <a:lnTo>
                    <a:pt x="277634" y="124460"/>
                  </a:lnTo>
                  <a:lnTo>
                    <a:pt x="281470" y="125730"/>
                  </a:lnTo>
                  <a:lnTo>
                    <a:pt x="284645" y="127000"/>
                  </a:lnTo>
                  <a:lnTo>
                    <a:pt x="285762" y="118110"/>
                  </a:lnTo>
                  <a:lnTo>
                    <a:pt x="296409" y="118110"/>
                  </a:lnTo>
                  <a:lnTo>
                    <a:pt x="297383" y="106680"/>
                  </a:lnTo>
                  <a:close/>
                </a:path>
                <a:path w="303529" h="199390">
                  <a:moveTo>
                    <a:pt x="218003" y="99060"/>
                  </a:moveTo>
                  <a:lnTo>
                    <a:pt x="214325" y="99060"/>
                  </a:lnTo>
                  <a:lnTo>
                    <a:pt x="214325" y="100330"/>
                  </a:lnTo>
                  <a:lnTo>
                    <a:pt x="214363" y="101600"/>
                  </a:lnTo>
                  <a:lnTo>
                    <a:pt x="214325" y="102870"/>
                  </a:lnTo>
                  <a:lnTo>
                    <a:pt x="216420" y="102870"/>
                  </a:lnTo>
                  <a:lnTo>
                    <a:pt x="217271" y="104140"/>
                  </a:lnTo>
                  <a:lnTo>
                    <a:pt x="219202" y="107950"/>
                  </a:lnTo>
                  <a:lnTo>
                    <a:pt x="223100" y="109220"/>
                  </a:lnTo>
                  <a:lnTo>
                    <a:pt x="222440" y="111760"/>
                  </a:lnTo>
                  <a:lnTo>
                    <a:pt x="222631" y="118110"/>
                  </a:lnTo>
                  <a:lnTo>
                    <a:pt x="227304" y="118110"/>
                  </a:lnTo>
                  <a:lnTo>
                    <a:pt x="228257" y="116840"/>
                  </a:lnTo>
                  <a:lnTo>
                    <a:pt x="227990" y="115570"/>
                  </a:lnTo>
                  <a:lnTo>
                    <a:pt x="232168" y="115570"/>
                  </a:lnTo>
                  <a:lnTo>
                    <a:pt x="227355" y="109220"/>
                  </a:lnTo>
                  <a:lnTo>
                    <a:pt x="268875" y="109220"/>
                  </a:lnTo>
                  <a:lnTo>
                    <a:pt x="267828" y="106680"/>
                  </a:lnTo>
                  <a:lnTo>
                    <a:pt x="267493" y="105410"/>
                  </a:lnTo>
                  <a:lnTo>
                    <a:pt x="224155" y="105410"/>
                  </a:lnTo>
                  <a:lnTo>
                    <a:pt x="222567" y="104140"/>
                  </a:lnTo>
                  <a:lnTo>
                    <a:pt x="222084" y="104140"/>
                  </a:lnTo>
                  <a:lnTo>
                    <a:pt x="221589" y="102870"/>
                  </a:lnTo>
                  <a:lnTo>
                    <a:pt x="220865" y="101600"/>
                  </a:lnTo>
                  <a:lnTo>
                    <a:pt x="219100" y="100330"/>
                  </a:lnTo>
                  <a:lnTo>
                    <a:pt x="218003" y="99060"/>
                  </a:lnTo>
                  <a:close/>
                </a:path>
                <a:path w="303529" h="199390">
                  <a:moveTo>
                    <a:pt x="268875" y="109220"/>
                  </a:moveTo>
                  <a:lnTo>
                    <a:pt x="228142" y="109220"/>
                  </a:lnTo>
                  <a:lnTo>
                    <a:pt x="230301" y="111760"/>
                  </a:lnTo>
                  <a:lnTo>
                    <a:pt x="232829" y="111760"/>
                  </a:lnTo>
                  <a:lnTo>
                    <a:pt x="236220" y="113030"/>
                  </a:lnTo>
                  <a:lnTo>
                    <a:pt x="240906" y="113030"/>
                  </a:lnTo>
                  <a:lnTo>
                    <a:pt x="243357" y="110490"/>
                  </a:lnTo>
                  <a:lnTo>
                    <a:pt x="269398" y="110490"/>
                  </a:lnTo>
                  <a:lnTo>
                    <a:pt x="268875" y="109220"/>
                  </a:lnTo>
                  <a:close/>
                </a:path>
                <a:path w="303529" h="199390">
                  <a:moveTo>
                    <a:pt x="297769" y="97790"/>
                  </a:moveTo>
                  <a:lnTo>
                    <a:pt x="279031" y="97790"/>
                  </a:lnTo>
                  <a:lnTo>
                    <a:pt x="280581" y="102870"/>
                  </a:lnTo>
                  <a:lnTo>
                    <a:pt x="274027" y="110490"/>
                  </a:lnTo>
                  <a:lnTo>
                    <a:pt x="278714" y="113030"/>
                  </a:lnTo>
                  <a:lnTo>
                    <a:pt x="281673" y="113030"/>
                  </a:lnTo>
                  <a:lnTo>
                    <a:pt x="282663" y="106680"/>
                  </a:lnTo>
                  <a:lnTo>
                    <a:pt x="297383" y="106680"/>
                  </a:lnTo>
                  <a:lnTo>
                    <a:pt x="297599" y="104140"/>
                  </a:lnTo>
                  <a:lnTo>
                    <a:pt x="297769" y="97790"/>
                  </a:lnTo>
                  <a:close/>
                </a:path>
                <a:path w="303529" h="199390">
                  <a:moveTo>
                    <a:pt x="34556" y="105410"/>
                  </a:moveTo>
                  <a:lnTo>
                    <a:pt x="31572" y="105410"/>
                  </a:lnTo>
                  <a:lnTo>
                    <a:pt x="31991" y="106680"/>
                  </a:lnTo>
                  <a:lnTo>
                    <a:pt x="31229" y="106680"/>
                  </a:lnTo>
                  <a:lnTo>
                    <a:pt x="29552" y="107950"/>
                  </a:lnTo>
                  <a:lnTo>
                    <a:pt x="32194" y="110490"/>
                  </a:lnTo>
                  <a:lnTo>
                    <a:pt x="34556" y="105410"/>
                  </a:lnTo>
                  <a:close/>
                </a:path>
                <a:path w="303529" h="199390">
                  <a:moveTo>
                    <a:pt x="216420" y="102870"/>
                  </a:moveTo>
                  <a:lnTo>
                    <a:pt x="214363" y="102870"/>
                  </a:lnTo>
                  <a:lnTo>
                    <a:pt x="214363" y="104140"/>
                  </a:lnTo>
                  <a:lnTo>
                    <a:pt x="214655" y="106680"/>
                  </a:lnTo>
                  <a:lnTo>
                    <a:pt x="214363" y="107950"/>
                  </a:lnTo>
                  <a:lnTo>
                    <a:pt x="213614" y="109220"/>
                  </a:lnTo>
                  <a:lnTo>
                    <a:pt x="213448" y="110490"/>
                  </a:lnTo>
                  <a:lnTo>
                    <a:pt x="216526" y="110490"/>
                  </a:lnTo>
                  <a:lnTo>
                    <a:pt x="216420" y="102870"/>
                  </a:lnTo>
                  <a:close/>
                </a:path>
                <a:path w="303529" h="199390">
                  <a:moveTo>
                    <a:pt x="211670" y="107950"/>
                  </a:moveTo>
                  <a:lnTo>
                    <a:pt x="210375" y="107950"/>
                  </a:lnTo>
                  <a:lnTo>
                    <a:pt x="210769" y="109220"/>
                  </a:lnTo>
                  <a:lnTo>
                    <a:pt x="211480" y="109220"/>
                  </a:lnTo>
                  <a:lnTo>
                    <a:pt x="211670" y="107950"/>
                  </a:lnTo>
                  <a:close/>
                </a:path>
                <a:path w="303529" h="199390">
                  <a:moveTo>
                    <a:pt x="26200" y="99060"/>
                  </a:moveTo>
                  <a:lnTo>
                    <a:pt x="25679" y="99060"/>
                  </a:lnTo>
                  <a:lnTo>
                    <a:pt x="25196" y="100330"/>
                  </a:lnTo>
                  <a:lnTo>
                    <a:pt x="25908" y="102870"/>
                  </a:lnTo>
                  <a:lnTo>
                    <a:pt x="29057" y="102870"/>
                  </a:lnTo>
                  <a:lnTo>
                    <a:pt x="28943" y="104140"/>
                  </a:lnTo>
                  <a:lnTo>
                    <a:pt x="26784" y="104140"/>
                  </a:lnTo>
                  <a:lnTo>
                    <a:pt x="25298" y="105410"/>
                  </a:lnTo>
                  <a:lnTo>
                    <a:pt x="26911" y="106680"/>
                  </a:lnTo>
                  <a:lnTo>
                    <a:pt x="28867" y="106680"/>
                  </a:lnTo>
                  <a:lnTo>
                    <a:pt x="30568" y="105410"/>
                  </a:lnTo>
                  <a:lnTo>
                    <a:pt x="65862" y="105410"/>
                  </a:lnTo>
                  <a:lnTo>
                    <a:pt x="64216" y="101600"/>
                  </a:lnTo>
                  <a:lnTo>
                    <a:pt x="26847" y="101600"/>
                  </a:lnTo>
                  <a:lnTo>
                    <a:pt x="26200" y="100330"/>
                  </a:lnTo>
                  <a:lnTo>
                    <a:pt x="26200" y="99060"/>
                  </a:lnTo>
                  <a:close/>
                </a:path>
                <a:path w="303529" h="199390">
                  <a:moveTo>
                    <a:pt x="225640" y="87630"/>
                  </a:moveTo>
                  <a:lnTo>
                    <a:pt x="222948" y="88900"/>
                  </a:lnTo>
                  <a:lnTo>
                    <a:pt x="219405" y="91440"/>
                  </a:lnTo>
                  <a:lnTo>
                    <a:pt x="221005" y="99060"/>
                  </a:lnTo>
                  <a:lnTo>
                    <a:pt x="221856" y="101600"/>
                  </a:lnTo>
                  <a:lnTo>
                    <a:pt x="223532" y="104140"/>
                  </a:lnTo>
                  <a:lnTo>
                    <a:pt x="224929" y="104140"/>
                  </a:lnTo>
                  <a:lnTo>
                    <a:pt x="225056" y="105410"/>
                  </a:lnTo>
                  <a:lnTo>
                    <a:pt x="267493" y="105410"/>
                  </a:lnTo>
                  <a:lnTo>
                    <a:pt x="265485" y="97790"/>
                  </a:lnTo>
                  <a:lnTo>
                    <a:pt x="236677" y="97790"/>
                  </a:lnTo>
                  <a:lnTo>
                    <a:pt x="230136" y="95250"/>
                  </a:lnTo>
                  <a:lnTo>
                    <a:pt x="225640" y="87630"/>
                  </a:lnTo>
                  <a:close/>
                </a:path>
                <a:path w="303529" h="199390">
                  <a:moveTo>
                    <a:pt x="129664" y="83820"/>
                  </a:moveTo>
                  <a:lnTo>
                    <a:pt x="121386" y="83820"/>
                  </a:lnTo>
                  <a:lnTo>
                    <a:pt x="121894" y="86360"/>
                  </a:lnTo>
                  <a:lnTo>
                    <a:pt x="122183" y="89217"/>
                  </a:lnTo>
                  <a:lnTo>
                    <a:pt x="122669" y="90170"/>
                  </a:lnTo>
                  <a:lnTo>
                    <a:pt x="122297" y="90534"/>
                  </a:lnTo>
                  <a:lnTo>
                    <a:pt x="122275" y="92710"/>
                  </a:lnTo>
                  <a:lnTo>
                    <a:pt x="122059" y="95250"/>
                  </a:lnTo>
                  <a:lnTo>
                    <a:pt x="121932" y="95250"/>
                  </a:lnTo>
                  <a:lnTo>
                    <a:pt x="121831" y="96520"/>
                  </a:lnTo>
                  <a:lnTo>
                    <a:pt x="121691" y="96520"/>
                  </a:lnTo>
                  <a:lnTo>
                    <a:pt x="121589" y="97790"/>
                  </a:lnTo>
                  <a:lnTo>
                    <a:pt x="121386" y="97790"/>
                  </a:lnTo>
                  <a:lnTo>
                    <a:pt x="121246" y="99060"/>
                  </a:lnTo>
                  <a:lnTo>
                    <a:pt x="121031" y="99060"/>
                  </a:lnTo>
                  <a:lnTo>
                    <a:pt x="120929" y="100330"/>
                  </a:lnTo>
                  <a:lnTo>
                    <a:pt x="120446" y="100330"/>
                  </a:lnTo>
                  <a:lnTo>
                    <a:pt x="120281" y="101600"/>
                  </a:lnTo>
                  <a:lnTo>
                    <a:pt x="119773" y="101600"/>
                  </a:lnTo>
                  <a:lnTo>
                    <a:pt x="119278" y="102870"/>
                  </a:lnTo>
                  <a:lnTo>
                    <a:pt x="118135" y="102870"/>
                  </a:lnTo>
                  <a:lnTo>
                    <a:pt x="117970" y="104140"/>
                  </a:lnTo>
                  <a:lnTo>
                    <a:pt x="121642" y="104140"/>
                  </a:lnTo>
                  <a:lnTo>
                    <a:pt x="121673" y="102870"/>
                  </a:lnTo>
                  <a:lnTo>
                    <a:pt x="123190" y="97790"/>
                  </a:lnTo>
                  <a:lnTo>
                    <a:pt x="124167" y="96520"/>
                  </a:lnTo>
                  <a:lnTo>
                    <a:pt x="129908" y="86360"/>
                  </a:lnTo>
                  <a:lnTo>
                    <a:pt x="129664" y="83820"/>
                  </a:lnTo>
                  <a:close/>
                </a:path>
                <a:path w="303529" h="199390">
                  <a:moveTo>
                    <a:pt x="298076" y="86360"/>
                  </a:moveTo>
                  <a:lnTo>
                    <a:pt x="276656" y="86360"/>
                  </a:lnTo>
                  <a:lnTo>
                    <a:pt x="270484" y="100330"/>
                  </a:lnTo>
                  <a:lnTo>
                    <a:pt x="275196" y="102870"/>
                  </a:lnTo>
                  <a:lnTo>
                    <a:pt x="277190" y="102870"/>
                  </a:lnTo>
                  <a:lnTo>
                    <a:pt x="278358" y="100330"/>
                  </a:lnTo>
                  <a:lnTo>
                    <a:pt x="279031" y="97790"/>
                  </a:lnTo>
                  <a:lnTo>
                    <a:pt x="297769" y="97790"/>
                  </a:lnTo>
                  <a:lnTo>
                    <a:pt x="298076" y="86360"/>
                  </a:lnTo>
                  <a:close/>
                </a:path>
                <a:path w="303529" h="199390">
                  <a:moveTo>
                    <a:pt x="105879" y="50800"/>
                  </a:moveTo>
                  <a:lnTo>
                    <a:pt x="80784" y="50800"/>
                  </a:lnTo>
                  <a:lnTo>
                    <a:pt x="78536" y="54610"/>
                  </a:lnTo>
                  <a:lnTo>
                    <a:pt x="71894" y="59690"/>
                  </a:lnTo>
                  <a:lnTo>
                    <a:pt x="69138" y="62230"/>
                  </a:lnTo>
                  <a:lnTo>
                    <a:pt x="63379" y="66040"/>
                  </a:lnTo>
                  <a:lnTo>
                    <a:pt x="53174" y="74930"/>
                  </a:lnTo>
                  <a:lnTo>
                    <a:pt x="42874" y="85090"/>
                  </a:lnTo>
                  <a:lnTo>
                    <a:pt x="36830" y="92710"/>
                  </a:lnTo>
                  <a:lnTo>
                    <a:pt x="36156" y="95250"/>
                  </a:lnTo>
                  <a:lnTo>
                    <a:pt x="35712" y="97790"/>
                  </a:lnTo>
                  <a:lnTo>
                    <a:pt x="35864" y="100330"/>
                  </a:lnTo>
                  <a:lnTo>
                    <a:pt x="27787" y="100330"/>
                  </a:lnTo>
                  <a:lnTo>
                    <a:pt x="26847" y="101600"/>
                  </a:lnTo>
                  <a:lnTo>
                    <a:pt x="64216" y="101600"/>
                  </a:lnTo>
                  <a:lnTo>
                    <a:pt x="63119" y="99060"/>
                  </a:lnTo>
                  <a:lnTo>
                    <a:pt x="62814" y="96520"/>
                  </a:lnTo>
                  <a:lnTo>
                    <a:pt x="81559" y="96520"/>
                  </a:lnTo>
                  <a:lnTo>
                    <a:pt x="90830" y="91440"/>
                  </a:lnTo>
                  <a:lnTo>
                    <a:pt x="95046" y="83820"/>
                  </a:lnTo>
                  <a:lnTo>
                    <a:pt x="97586" y="80010"/>
                  </a:lnTo>
                  <a:lnTo>
                    <a:pt x="96278" y="80010"/>
                  </a:lnTo>
                  <a:lnTo>
                    <a:pt x="92290" y="78740"/>
                  </a:lnTo>
                  <a:lnTo>
                    <a:pt x="91008" y="76200"/>
                  </a:lnTo>
                  <a:lnTo>
                    <a:pt x="107547" y="76200"/>
                  </a:lnTo>
                  <a:lnTo>
                    <a:pt x="108661" y="74930"/>
                  </a:lnTo>
                  <a:lnTo>
                    <a:pt x="118643" y="74930"/>
                  </a:lnTo>
                  <a:lnTo>
                    <a:pt x="118575" y="73660"/>
                  </a:lnTo>
                  <a:lnTo>
                    <a:pt x="109220" y="73660"/>
                  </a:lnTo>
                  <a:lnTo>
                    <a:pt x="106781" y="72390"/>
                  </a:lnTo>
                  <a:lnTo>
                    <a:pt x="104749" y="71120"/>
                  </a:lnTo>
                  <a:lnTo>
                    <a:pt x="113258" y="66040"/>
                  </a:lnTo>
                  <a:lnTo>
                    <a:pt x="113042" y="66040"/>
                  </a:lnTo>
                  <a:lnTo>
                    <a:pt x="109042" y="63500"/>
                  </a:lnTo>
                  <a:lnTo>
                    <a:pt x="107721" y="59690"/>
                  </a:lnTo>
                  <a:lnTo>
                    <a:pt x="107657" y="55880"/>
                  </a:lnTo>
                  <a:lnTo>
                    <a:pt x="105194" y="52070"/>
                  </a:lnTo>
                  <a:lnTo>
                    <a:pt x="105879" y="50800"/>
                  </a:lnTo>
                  <a:close/>
                </a:path>
                <a:path w="303529" h="199390">
                  <a:moveTo>
                    <a:pt x="31115" y="91440"/>
                  </a:moveTo>
                  <a:lnTo>
                    <a:pt x="28663" y="91440"/>
                  </a:lnTo>
                  <a:lnTo>
                    <a:pt x="26682" y="92710"/>
                  </a:lnTo>
                  <a:lnTo>
                    <a:pt x="26314" y="96520"/>
                  </a:lnTo>
                  <a:lnTo>
                    <a:pt x="27508" y="99060"/>
                  </a:lnTo>
                  <a:lnTo>
                    <a:pt x="28562" y="100330"/>
                  </a:lnTo>
                  <a:lnTo>
                    <a:pt x="31407" y="100330"/>
                  </a:lnTo>
                  <a:lnTo>
                    <a:pt x="28892" y="97790"/>
                  </a:lnTo>
                  <a:lnTo>
                    <a:pt x="32385" y="95250"/>
                  </a:lnTo>
                  <a:lnTo>
                    <a:pt x="31572" y="92710"/>
                  </a:lnTo>
                  <a:lnTo>
                    <a:pt x="31115" y="91440"/>
                  </a:lnTo>
                  <a:close/>
                </a:path>
                <a:path w="303529" h="199390">
                  <a:moveTo>
                    <a:pt x="81114" y="96520"/>
                  </a:moveTo>
                  <a:lnTo>
                    <a:pt x="62992" y="96520"/>
                  </a:lnTo>
                  <a:lnTo>
                    <a:pt x="63703" y="97790"/>
                  </a:lnTo>
                  <a:lnTo>
                    <a:pt x="64185" y="99060"/>
                  </a:lnTo>
                  <a:lnTo>
                    <a:pt x="64566" y="100330"/>
                  </a:lnTo>
                  <a:lnTo>
                    <a:pt x="70954" y="100330"/>
                  </a:lnTo>
                  <a:lnTo>
                    <a:pt x="75298" y="99060"/>
                  </a:lnTo>
                  <a:lnTo>
                    <a:pt x="78384" y="97790"/>
                  </a:lnTo>
                  <a:lnTo>
                    <a:pt x="80022" y="97790"/>
                  </a:lnTo>
                  <a:lnTo>
                    <a:pt x="81114" y="96520"/>
                  </a:lnTo>
                  <a:close/>
                </a:path>
                <a:path w="303529" h="199390">
                  <a:moveTo>
                    <a:pt x="114312" y="66040"/>
                  </a:moveTo>
                  <a:lnTo>
                    <a:pt x="113258" y="66040"/>
                  </a:lnTo>
                  <a:lnTo>
                    <a:pt x="120408" y="71120"/>
                  </a:lnTo>
                  <a:lnTo>
                    <a:pt x="119773" y="74930"/>
                  </a:lnTo>
                  <a:lnTo>
                    <a:pt x="108661" y="74930"/>
                  </a:lnTo>
                  <a:lnTo>
                    <a:pt x="114198" y="76200"/>
                  </a:lnTo>
                  <a:lnTo>
                    <a:pt x="115011" y="78740"/>
                  </a:lnTo>
                  <a:lnTo>
                    <a:pt x="118529" y="80010"/>
                  </a:lnTo>
                  <a:lnTo>
                    <a:pt x="118630" y="83820"/>
                  </a:lnTo>
                  <a:lnTo>
                    <a:pt x="118859" y="86360"/>
                  </a:lnTo>
                  <a:lnTo>
                    <a:pt x="120243" y="90170"/>
                  </a:lnTo>
                  <a:lnTo>
                    <a:pt x="116090" y="92710"/>
                  </a:lnTo>
                  <a:lnTo>
                    <a:pt x="117170" y="95250"/>
                  </a:lnTo>
                  <a:lnTo>
                    <a:pt x="117525" y="96520"/>
                  </a:lnTo>
                  <a:lnTo>
                    <a:pt x="117779" y="96520"/>
                  </a:lnTo>
                  <a:lnTo>
                    <a:pt x="118071" y="97790"/>
                  </a:lnTo>
                  <a:lnTo>
                    <a:pt x="118808" y="97790"/>
                  </a:lnTo>
                  <a:lnTo>
                    <a:pt x="119532" y="99060"/>
                  </a:lnTo>
                  <a:lnTo>
                    <a:pt x="119862" y="97790"/>
                  </a:lnTo>
                  <a:lnTo>
                    <a:pt x="118440" y="96520"/>
                  </a:lnTo>
                  <a:lnTo>
                    <a:pt x="118338" y="93980"/>
                  </a:lnTo>
                  <a:lnTo>
                    <a:pt x="120078" y="92710"/>
                  </a:lnTo>
                  <a:lnTo>
                    <a:pt x="122297" y="90534"/>
                  </a:lnTo>
                  <a:lnTo>
                    <a:pt x="122250" y="90170"/>
                  </a:lnTo>
                  <a:lnTo>
                    <a:pt x="122183" y="89217"/>
                  </a:lnTo>
                  <a:lnTo>
                    <a:pt x="120078" y="85090"/>
                  </a:lnTo>
                  <a:lnTo>
                    <a:pt x="120599" y="83820"/>
                  </a:lnTo>
                  <a:lnTo>
                    <a:pt x="129664" y="83820"/>
                  </a:lnTo>
                  <a:lnTo>
                    <a:pt x="129298" y="80010"/>
                  </a:lnTo>
                  <a:lnTo>
                    <a:pt x="129095" y="78740"/>
                  </a:lnTo>
                  <a:lnTo>
                    <a:pt x="124142" y="78740"/>
                  </a:lnTo>
                  <a:lnTo>
                    <a:pt x="122885" y="74930"/>
                  </a:lnTo>
                  <a:lnTo>
                    <a:pt x="122415" y="73660"/>
                  </a:lnTo>
                  <a:lnTo>
                    <a:pt x="122161" y="72390"/>
                  </a:lnTo>
                  <a:lnTo>
                    <a:pt x="121831" y="72390"/>
                  </a:lnTo>
                  <a:lnTo>
                    <a:pt x="121386" y="71120"/>
                  </a:lnTo>
                  <a:lnTo>
                    <a:pt x="120281" y="69850"/>
                  </a:lnTo>
                  <a:lnTo>
                    <a:pt x="118808" y="68580"/>
                  </a:lnTo>
                  <a:lnTo>
                    <a:pt x="117144" y="67310"/>
                  </a:lnTo>
                  <a:lnTo>
                    <a:pt x="115760" y="67310"/>
                  </a:lnTo>
                  <a:lnTo>
                    <a:pt x="114312" y="66040"/>
                  </a:lnTo>
                  <a:close/>
                </a:path>
                <a:path w="303529" h="199390">
                  <a:moveTo>
                    <a:pt x="293816" y="62230"/>
                  </a:moveTo>
                  <a:lnTo>
                    <a:pt x="222046" y="62230"/>
                  </a:lnTo>
                  <a:lnTo>
                    <a:pt x="222377" y="64770"/>
                  </a:lnTo>
                  <a:lnTo>
                    <a:pt x="222536" y="68580"/>
                  </a:lnTo>
                  <a:lnTo>
                    <a:pt x="223802" y="77470"/>
                  </a:lnTo>
                  <a:lnTo>
                    <a:pt x="227931" y="87630"/>
                  </a:lnTo>
                  <a:lnTo>
                    <a:pt x="236677" y="97790"/>
                  </a:lnTo>
                  <a:lnTo>
                    <a:pt x="265485" y="97790"/>
                  </a:lnTo>
                  <a:lnTo>
                    <a:pt x="265150" y="96520"/>
                  </a:lnTo>
                  <a:lnTo>
                    <a:pt x="264591" y="96520"/>
                  </a:lnTo>
                  <a:lnTo>
                    <a:pt x="263347" y="95250"/>
                  </a:lnTo>
                  <a:lnTo>
                    <a:pt x="263156" y="93980"/>
                  </a:lnTo>
                  <a:lnTo>
                    <a:pt x="263410" y="92710"/>
                  </a:lnTo>
                  <a:lnTo>
                    <a:pt x="263474" y="91440"/>
                  </a:lnTo>
                  <a:lnTo>
                    <a:pt x="261962" y="91440"/>
                  </a:lnTo>
                  <a:lnTo>
                    <a:pt x="259537" y="90170"/>
                  </a:lnTo>
                  <a:lnTo>
                    <a:pt x="259291" y="87630"/>
                  </a:lnTo>
                  <a:lnTo>
                    <a:pt x="259168" y="82550"/>
                  </a:lnTo>
                  <a:lnTo>
                    <a:pt x="260807" y="80010"/>
                  </a:lnTo>
                  <a:lnTo>
                    <a:pt x="297994" y="80010"/>
                  </a:lnTo>
                  <a:lnTo>
                    <a:pt x="297718" y="76200"/>
                  </a:lnTo>
                  <a:lnTo>
                    <a:pt x="294309" y="76200"/>
                  </a:lnTo>
                  <a:lnTo>
                    <a:pt x="291160" y="73660"/>
                  </a:lnTo>
                  <a:lnTo>
                    <a:pt x="290878" y="69850"/>
                  </a:lnTo>
                  <a:lnTo>
                    <a:pt x="293030" y="64770"/>
                  </a:lnTo>
                  <a:lnTo>
                    <a:pt x="293816" y="62230"/>
                  </a:lnTo>
                  <a:close/>
                </a:path>
                <a:path w="303529" h="199390">
                  <a:moveTo>
                    <a:pt x="215135" y="87630"/>
                  </a:moveTo>
                  <a:lnTo>
                    <a:pt x="210591" y="87630"/>
                  </a:lnTo>
                  <a:lnTo>
                    <a:pt x="211429" y="90170"/>
                  </a:lnTo>
                  <a:lnTo>
                    <a:pt x="211785" y="91440"/>
                  </a:lnTo>
                  <a:lnTo>
                    <a:pt x="212598" y="93980"/>
                  </a:lnTo>
                  <a:lnTo>
                    <a:pt x="213448" y="95250"/>
                  </a:lnTo>
                  <a:lnTo>
                    <a:pt x="214160" y="95250"/>
                  </a:lnTo>
                  <a:lnTo>
                    <a:pt x="213829" y="96520"/>
                  </a:lnTo>
                  <a:lnTo>
                    <a:pt x="215811" y="96520"/>
                  </a:lnTo>
                  <a:lnTo>
                    <a:pt x="214553" y="93980"/>
                  </a:lnTo>
                  <a:lnTo>
                    <a:pt x="215135" y="87630"/>
                  </a:lnTo>
                  <a:close/>
                </a:path>
                <a:path w="303529" h="199390">
                  <a:moveTo>
                    <a:pt x="273200" y="88900"/>
                  </a:moveTo>
                  <a:lnTo>
                    <a:pt x="265849" y="88900"/>
                  </a:lnTo>
                  <a:lnTo>
                    <a:pt x="264642" y="90170"/>
                  </a:lnTo>
                  <a:lnTo>
                    <a:pt x="264706" y="93980"/>
                  </a:lnTo>
                  <a:lnTo>
                    <a:pt x="265798" y="95250"/>
                  </a:lnTo>
                  <a:lnTo>
                    <a:pt x="271665" y="95250"/>
                  </a:lnTo>
                  <a:lnTo>
                    <a:pt x="273200" y="88900"/>
                  </a:lnTo>
                  <a:close/>
                </a:path>
                <a:path w="303529" h="199390">
                  <a:moveTo>
                    <a:pt x="208318" y="90170"/>
                  </a:moveTo>
                  <a:lnTo>
                    <a:pt x="205168" y="90170"/>
                  </a:lnTo>
                  <a:lnTo>
                    <a:pt x="204635" y="91440"/>
                  </a:lnTo>
                  <a:lnTo>
                    <a:pt x="207829" y="91440"/>
                  </a:lnTo>
                  <a:lnTo>
                    <a:pt x="208318" y="90170"/>
                  </a:lnTo>
                  <a:close/>
                </a:path>
                <a:path w="303529" h="199390">
                  <a:moveTo>
                    <a:pt x="122183" y="89217"/>
                  </a:moveTo>
                  <a:lnTo>
                    <a:pt x="122250" y="90170"/>
                  </a:lnTo>
                  <a:lnTo>
                    <a:pt x="122297" y="90534"/>
                  </a:lnTo>
                  <a:lnTo>
                    <a:pt x="122669" y="90170"/>
                  </a:lnTo>
                  <a:lnTo>
                    <a:pt x="122183" y="89217"/>
                  </a:lnTo>
                  <a:close/>
                </a:path>
                <a:path w="303529" h="199390">
                  <a:moveTo>
                    <a:pt x="297994" y="80010"/>
                  </a:moveTo>
                  <a:lnTo>
                    <a:pt x="261366" y="80010"/>
                  </a:lnTo>
                  <a:lnTo>
                    <a:pt x="261340" y="81280"/>
                  </a:lnTo>
                  <a:lnTo>
                    <a:pt x="260311" y="83820"/>
                  </a:lnTo>
                  <a:lnTo>
                    <a:pt x="259613" y="87630"/>
                  </a:lnTo>
                  <a:lnTo>
                    <a:pt x="261810" y="88900"/>
                  </a:lnTo>
                  <a:lnTo>
                    <a:pt x="262255" y="90170"/>
                  </a:lnTo>
                  <a:lnTo>
                    <a:pt x="264109" y="90170"/>
                  </a:lnTo>
                  <a:lnTo>
                    <a:pt x="264706" y="88900"/>
                  </a:lnTo>
                  <a:lnTo>
                    <a:pt x="273200" y="88900"/>
                  </a:lnTo>
                  <a:lnTo>
                    <a:pt x="273507" y="87630"/>
                  </a:lnTo>
                  <a:lnTo>
                    <a:pt x="274294" y="86360"/>
                  </a:lnTo>
                  <a:lnTo>
                    <a:pt x="298076" y="86360"/>
                  </a:lnTo>
                  <a:lnTo>
                    <a:pt x="297994" y="80010"/>
                  </a:lnTo>
                  <a:close/>
                </a:path>
                <a:path w="303529" h="199390">
                  <a:moveTo>
                    <a:pt x="293268" y="50800"/>
                  </a:moveTo>
                  <a:lnTo>
                    <a:pt x="292366" y="53340"/>
                  </a:lnTo>
                  <a:lnTo>
                    <a:pt x="214553" y="53340"/>
                  </a:lnTo>
                  <a:lnTo>
                    <a:pt x="215252" y="54610"/>
                  </a:lnTo>
                  <a:lnTo>
                    <a:pt x="215531" y="55880"/>
                  </a:lnTo>
                  <a:lnTo>
                    <a:pt x="215392" y="57150"/>
                  </a:lnTo>
                  <a:lnTo>
                    <a:pt x="214490" y="57150"/>
                  </a:lnTo>
                  <a:lnTo>
                    <a:pt x="213906" y="58420"/>
                  </a:lnTo>
                  <a:lnTo>
                    <a:pt x="210146" y="62230"/>
                  </a:lnTo>
                  <a:lnTo>
                    <a:pt x="207695" y="68580"/>
                  </a:lnTo>
                  <a:lnTo>
                    <a:pt x="207276" y="69850"/>
                  </a:lnTo>
                  <a:lnTo>
                    <a:pt x="206946" y="71120"/>
                  </a:lnTo>
                  <a:lnTo>
                    <a:pt x="205752" y="74930"/>
                  </a:lnTo>
                  <a:lnTo>
                    <a:pt x="205181" y="80010"/>
                  </a:lnTo>
                  <a:lnTo>
                    <a:pt x="209588" y="81280"/>
                  </a:lnTo>
                  <a:lnTo>
                    <a:pt x="214490" y="82550"/>
                  </a:lnTo>
                  <a:lnTo>
                    <a:pt x="214134" y="74930"/>
                  </a:lnTo>
                  <a:lnTo>
                    <a:pt x="221640" y="74930"/>
                  </a:lnTo>
                  <a:lnTo>
                    <a:pt x="221394" y="72390"/>
                  </a:lnTo>
                  <a:lnTo>
                    <a:pt x="221335" y="67310"/>
                  </a:lnTo>
                  <a:lnTo>
                    <a:pt x="221970" y="63500"/>
                  </a:lnTo>
                  <a:lnTo>
                    <a:pt x="222021" y="62230"/>
                  </a:lnTo>
                  <a:lnTo>
                    <a:pt x="293816" y="62230"/>
                  </a:lnTo>
                  <a:lnTo>
                    <a:pt x="294996" y="58420"/>
                  </a:lnTo>
                  <a:lnTo>
                    <a:pt x="294157" y="52070"/>
                  </a:lnTo>
                  <a:lnTo>
                    <a:pt x="293268" y="50800"/>
                  </a:lnTo>
                  <a:close/>
                </a:path>
                <a:path w="303529" h="199390">
                  <a:moveTo>
                    <a:pt x="221589" y="74930"/>
                  </a:moveTo>
                  <a:lnTo>
                    <a:pt x="214134" y="74930"/>
                  </a:lnTo>
                  <a:lnTo>
                    <a:pt x="214960" y="80010"/>
                  </a:lnTo>
                  <a:lnTo>
                    <a:pt x="220446" y="80010"/>
                  </a:lnTo>
                  <a:lnTo>
                    <a:pt x="221856" y="77470"/>
                  </a:lnTo>
                  <a:lnTo>
                    <a:pt x="221589" y="74930"/>
                  </a:lnTo>
                  <a:close/>
                </a:path>
                <a:path w="303529" h="199390">
                  <a:moveTo>
                    <a:pt x="107547" y="76200"/>
                  </a:moveTo>
                  <a:lnTo>
                    <a:pt x="94386" y="76200"/>
                  </a:lnTo>
                  <a:lnTo>
                    <a:pt x="96977" y="78740"/>
                  </a:lnTo>
                  <a:lnTo>
                    <a:pt x="105321" y="78740"/>
                  </a:lnTo>
                  <a:lnTo>
                    <a:pt x="107547" y="76200"/>
                  </a:lnTo>
                  <a:close/>
                </a:path>
                <a:path w="303529" h="199390">
                  <a:moveTo>
                    <a:pt x="120637" y="55880"/>
                  </a:moveTo>
                  <a:lnTo>
                    <a:pt x="114681" y="55880"/>
                  </a:lnTo>
                  <a:lnTo>
                    <a:pt x="115011" y="57150"/>
                  </a:lnTo>
                  <a:lnTo>
                    <a:pt x="115709" y="57150"/>
                  </a:lnTo>
                  <a:lnTo>
                    <a:pt x="122491" y="64770"/>
                  </a:lnTo>
                  <a:lnTo>
                    <a:pt x="124002" y="74930"/>
                  </a:lnTo>
                  <a:lnTo>
                    <a:pt x="124212" y="77470"/>
                  </a:lnTo>
                  <a:lnTo>
                    <a:pt x="124142" y="78740"/>
                  </a:lnTo>
                  <a:lnTo>
                    <a:pt x="129095" y="78740"/>
                  </a:lnTo>
                  <a:lnTo>
                    <a:pt x="129146" y="67310"/>
                  </a:lnTo>
                  <a:lnTo>
                    <a:pt x="122275" y="58420"/>
                  </a:lnTo>
                  <a:lnTo>
                    <a:pt x="121475" y="58420"/>
                  </a:lnTo>
                  <a:lnTo>
                    <a:pt x="120751" y="57150"/>
                  </a:lnTo>
                  <a:lnTo>
                    <a:pt x="120637" y="55880"/>
                  </a:lnTo>
                  <a:close/>
                </a:path>
                <a:path w="303529" h="199390">
                  <a:moveTo>
                    <a:pt x="296265" y="68580"/>
                  </a:moveTo>
                  <a:lnTo>
                    <a:pt x="295389" y="68580"/>
                  </a:lnTo>
                  <a:lnTo>
                    <a:pt x="294309" y="76200"/>
                  </a:lnTo>
                  <a:lnTo>
                    <a:pt x="297718" y="76200"/>
                  </a:lnTo>
                  <a:lnTo>
                    <a:pt x="297350" y="71120"/>
                  </a:lnTo>
                  <a:lnTo>
                    <a:pt x="296265" y="68580"/>
                  </a:lnTo>
                  <a:close/>
                </a:path>
                <a:path w="303529" h="199390">
                  <a:moveTo>
                    <a:pt x="118440" y="71120"/>
                  </a:moveTo>
                  <a:lnTo>
                    <a:pt x="112445" y="71120"/>
                  </a:lnTo>
                  <a:lnTo>
                    <a:pt x="109220" y="73660"/>
                  </a:lnTo>
                  <a:lnTo>
                    <a:pt x="118575" y="73660"/>
                  </a:lnTo>
                  <a:lnTo>
                    <a:pt x="118440" y="71120"/>
                  </a:lnTo>
                  <a:close/>
                </a:path>
                <a:path w="303529" h="199390">
                  <a:moveTo>
                    <a:pt x="68719" y="22860"/>
                  </a:moveTo>
                  <a:lnTo>
                    <a:pt x="58178" y="22860"/>
                  </a:lnTo>
                  <a:lnTo>
                    <a:pt x="61493" y="24130"/>
                  </a:lnTo>
                  <a:lnTo>
                    <a:pt x="63703" y="27940"/>
                  </a:lnTo>
                  <a:lnTo>
                    <a:pt x="67932" y="27940"/>
                  </a:lnTo>
                  <a:lnTo>
                    <a:pt x="69189" y="29210"/>
                  </a:lnTo>
                  <a:lnTo>
                    <a:pt x="69430" y="31750"/>
                  </a:lnTo>
                  <a:lnTo>
                    <a:pt x="70891" y="35560"/>
                  </a:lnTo>
                  <a:lnTo>
                    <a:pt x="72986" y="38100"/>
                  </a:lnTo>
                  <a:lnTo>
                    <a:pt x="74688" y="40640"/>
                  </a:lnTo>
                  <a:lnTo>
                    <a:pt x="76568" y="43180"/>
                  </a:lnTo>
                  <a:lnTo>
                    <a:pt x="78511" y="46990"/>
                  </a:lnTo>
                  <a:lnTo>
                    <a:pt x="80479" y="49530"/>
                  </a:lnTo>
                  <a:lnTo>
                    <a:pt x="80645" y="49530"/>
                  </a:lnTo>
                  <a:lnTo>
                    <a:pt x="80899" y="50800"/>
                  </a:lnTo>
                  <a:lnTo>
                    <a:pt x="105879" y="50800"/>
                  </a:lnTo>
                  <a:lnTo>
                    <a:pt x="108915" y="53340"/>
                  </a:lnTo>
                  <a:lnTo>
                    <a:pt x="109105" y="58420"/>
                  </a:lnTo>
                  <a:lnTo>
                    <a:pt x="112547" y="54610"/>
                  </a:lnTo>
                  <a:lnTo>
                    <a:pt x="114388" y="49530"/>
                  </a:lnTo>
                  <a:lnTo>
                    <a:pt x="114700" y="48260"/>
                  </a:lnTo>
                  <a:lnTo>
                    <a:pt x="103047" y="48260"/>
                  </a:lnTo>
                  <a:lnTo>
                    <a:pt x="102781" y="46990"/>
                  </a:lnTo>
                  <a:lnTo>
                    <a:pt x="102476" y="45720"/>
                  </a:lnTo>
                  <a:lnTo>
                    <a:pt x="100965" y="45720"/>
                  </a:lnTo>
                  <a:lnTo>
                    <a:pt x="96088" y="43180"/>
                  </a:lnTo>
                  <a:lnTo>
                    <a:pt x="94386" y="41910"/>
                  </a:lnTo>
                  <a:lnTo>
                    <a:pt x="86347" y="39370"/>
                  </a:lnTo>
                  <a:lnTo>
                    <a:pt x="81826" y="39370"/>
                  </a:lnTo>
                  <a:lnTo>
                    <a:pt x="80124" y="35560"/>
                  </a:lnTo>
                  <a:lnTo>
                    <a:pt x="97066" y="35560"/>
                  </a:lnTo>
                  <a:lnTo>
                    <a:pt x="93814" y="31750"/>
                  </a:lnTo>
                  <a:lnTo>
                    <a:pt x="87490" y="30480"/>
                  </a:lnTo>
                  <a:lnTo>
                    <a:pt x="86144" y="30480"/>
                  </a:lnTo>
                  <a:lnTo>
                    <a:pt x="85305" y="29210"/>
                  </a:lnTo>
                  <a:lnTo>
                    <a:pt x="75857" y="29210"/>
                  </a:lnTo>
                  <a:lnTo>
                    <a:pt x="74096" y="26670"/>
                  </a:lnTo>
                  <a:lnTo>
                    <a:pt x="70078" y="26670"/>
                  </a:lnTo>
                  <a:lnTo>
                    <a:pt x="68719" y="22860"/>
                  </a:lnTo>
                  <a:close/>
                </a:path>
                <a:path w="303529" h="199390">
                  <a:moveTo>
                    <a:pt x="120827" y="54610"/>
                  </a:moveTo>
                  <a:lnTo>
                    <a:pt x="114490" y="54610"/>
                  </a:lnTo>
                  <a:lnTo>
                    <a:pt x="114388" y="55880"/>
                  </a:lnTo>
                  <a:lnTo>
                    <a:pt x="120675" y="55880"/>
                  </a:lnTo>
                  <a:lnTo>
                    <a:pt x="120827" y="54610"/>
                  </a:lnTo>
                  <a:close/>
                </a:path>
                <a:path w="303529" h="199390">
                  <a:moveTo>
                    <a:pt x="213829" y="54610"/>
                  </a:moveTo>
                  <a:lnTo>
                    <a:pt x="207365" y="54610"/>
                  </a:lnTo>
                  <a:lnTo>
                    <a:pt x="207467" y="55880"/>
                  </a:lnTo>
                  <a:lnTo>
                    <a:pt x="213906" y="55880"/>
                  </a:lnTo>
                  <a:lnTo>
                    <a:pt x="213829" y="54610"/>
                  </a:lnTo>
                  <a:close/>
                </a:path>
                <a:path w="303529" h="199390">
                  <a:moveTo>
                    <a:pt x="129095" y="45720"/>
                  </a:moveTo>
                  <a:lnTo>
                    <a:pt x="126250" y="45720"/>
                  </a:lnTo>
                  <a:lnTo>
                    <a:pt x="125615" y="46990"/>
                  </a:lnTo>
                  <a:lnTo>
                    <a:pt x="124828" y="46990"/>
                  </a:lnTo>
                  <a:lnTo>
                    <a:pt x="117462" y="53340"/>
                  </a:lnTo>
                  <a:lnTo>
                    <a:pt x="114858" y="54610"/>
                  </a:lnTo>
                  <a:lnTo>
                    <a:pt x="121831" y="54610"/>
                  </a:lnTo>
                  <a:lnTo>
                    <a:pt x="123418" y="53340"/>
                  </a:lnTo>
                  <a:lnTo>
                    <a:pt x="126720" y="50800"/>
                  </a:lnTo>
                  <a:lnTo>
                    <a:pt x="128790" y="49530"/>
                  </a:lnTo>
                  <a:lnTo>
                    <a:pt x="135877" y="49530"/>
                  </a:lnTo>
                  <a:lnTo>
                    <a:pt x="132080" y="48260"/>
                  </a:lnTo>
                  <a:lnTo>
                    <a:pt x="129095" y="45720"/>
                  </a:lnTo>
                  <a:close/>
                </a:path>
                <a:path w="303529" h="199390">
                  <a:moveTo>
                    <a:pt x="202666" y="45720"/>
                  </a:moveTo>
                  <a:lnTo>
                    <a:pt x="199948" y="45720"/>
                  </a:lnTo>
                  <a:lnTo>
                    <a:pt x="196265" y="48260"/>
                  </a:lnTo>
                  <a:lnTo>
                    <a:pt x="192493" y="49530"/>
                  </a:lnTo>
                  <a:lnTo>
                    <a:pt x="199783" y="49530"/>
                  </a:lnTo>
                  <a:lnTo>
                    <a:pt x="201701" y="50800"/>
                  </a:lnTo>
                  <a:lnTo>
                    <a:pt x="204851" y="53340"/>
                  </a:lnTo>
                  <a:lnTo>
                    <a:pt x="206514" y="54610"/>
                  </a:lnTo>
                  <a:lnTo>
                    <a:pt x="213499" y="54610"/>
                  </a:lnTo>
                  <a:lnTo>
                    <a:pt x="210934" y="53340"/>
                  </a:lnTo>
                  <a:lnTo>
                    <a:pt x="202742" y="46990"/>
                  </a:lnTo>
                  <a:lnTo>
                    <a:pt x="202666" y="45720"/>
                  </a:lnTo>
                  <a:close/>
                </a:path>
                <a:path w="303529" h="199390">
                  <a:moveTo>
                    <a:pt x="150888" y="49530"/>
                  </a:moveTo>
                  <a:lnTo>
                    <a:pt x="129717" y="49530"/>
                  </a:lnTo>
                  <a:lnTo>
                    <a:pt x="132105" y="50800"/>
                  </a:lnTo>
                  <a:lnTo>
                    <a:pt x="134569" y="53340"/>
                  </a:lnTo>
                  <a:lnTo>
                    <a:pt x="143764" y="53340"/>
                  </a:lnTo>
                  <a:lnTo>
                    <a:pt x="148742" y="50800"/>
                  </a:lnTo>
                  <a:lnTo>
                    <a:pt x="150888" y="49530"/>
                  </a:lnTo>
                  <a:close/>
                </a:path>
                <a:path w="303529" h="199390">
                  <a:moveTo>
                    <a:pt x="198501" y="49530"/>
                  </a:moveTo>
                  <a:lnTo>
                    <a:pt x="177279" y="49530"/>
                  </a:lnTo>
                  <a:lnTo>
                    <a:pt x="179438" y="50800"/>
                  </a:lnTo>
                  <a:lnTo>
                    <a:pt x="184467" y="53340"/>
                  </a:lnTo>
                  <a:lnTo>
                    <a:pt x="193573" y="53340"/>
                  </a:lnTo>
                  <a:lnTo>
                    <a:pt x="198501" y="49530"/>
                  </a:lnTo>
                  <a:close/>
                </a:path>
                <a:path w="303529" h="199390">
                  <a:moveTo>
                    <a:pt x="211283" y="43180"/>
                  </a:moveTo>
                  <a:lnTo>
                    <a:pt x="201701" y="43180"/>
                  </a:lnTo>
                  <a:lnTo>
                    <a:pt x="202768" y="44450"/>
                  </a:lnTo>
                  <a:lnTo>
                    <a:pt x="203644" y="44450"/>
                  </a:lnTo>
                  <a:lnTo>
                    <a:pt x="204266" y="45720"/>
                  </a:lnTo>
                  <a:lnTo>
                    <a:pt x="211772" y="52070"/>
                  </a:lnTo>
                  <a:lnTo>
                    <a:pt x="214210" y="53340"/>
                  </a:lnTo>
                  <a:lnTo>
                    <a:pt x="290728" y="53340"/>
                  </a:lnTo>
                  <a:lnTo>
                    <a:pt x="288601" y="52070"/>
                  </a:lnTo>
                  <a:lnTo>
                    <a:pt x="217449" y="52070"/>
                  </a:lnTo>
                  <a:lnTo>
                    <a:pt x="213309" y="49530"/>
                  </a:lnTo>
                  <a:lnTo>
                    <a:pt x="213198" y="48422"/>
                  </a:lnTo>
                  <a:lnTo>
                    <a:pt x="212966" y="48260"/>
                  </a:lnTo>
                  <a:lnTo>
                    <a:pt x="216877" y="48260"/>
                  </a:lnTo>
                  <a:lnTo>
                    <a:pt x="213741" y="46990"/>
                  </a:lnTo>
                  <a:lnTo>
                    <a:pt x="211283" y="43180"/>
                  </a:lnTo>
                  <a:close/>
                </a:path>
                <a:path w="303529" h="199390">
                  <a:moveTo>
                    <a:pt x="251485" y="46990"/>
                  </a:moveTo>
                  <a:lnTo>
                    <a:pt x="226288" y="46990"/>
                  </a:lnTo>
                  <a:lnTo>
                    <a:pt x="225310" y="49530"/>
                  </a:lnTo>
                  <a:lnTo>
                    <a:pt x="223799" y="50800"/>
                  </a:lnTo>
                  <a:lnTo>
                    <a:pt x="221589" y="52070"/>
                  </a:lnTo>
                  <a:lnTo>
                    <a:pt x="288601" y="52070"/>
                  </a:lnTo>
                  <a:lnTo>
                    <a:pt x="286473" y="50800"/>
                  </a:lnTo>
                  <a:lnTo>
                    <a:pt x="257644" y="50800"/>
                  </a:lnTo>
                  <a:lnTo>
                    <a:pt x="256336" y="48260"/>
                  </a:lnTo>
                  <a:lnTo>
                    <a:pt x="255866" y="48260"/>
                  </a:lnTo>
                  <a:lnTo>
                    <a:pt x="251485" y="46990"/>
                  </a:lnTo>
                  <a:close/>
                </a:path>
                <a:path w="303529" h="199390">
                  <a:moveTo>
                    <a:pt x="227291" y="44450"/>
                  </a:moveTo>
                  <a:lnTo>
                    <a:pt x="226771" y="44450"/>
                  </a:lnTo>
                  <a:lnTo>
                    <a:pt x="225209" y="46990"/>
                  </a:lnTo>
                  <a:lnTo>
                    <a:pt x="222338" y="48260"/>
                  </a:lnTo>
                  <a:lnTo>
                    <a:pt x="213182" y="48260"/>
                  </a:lnTo>
                  <a:lnTo>
                    <a:pt x="213198" y="48422"/>
                  </a:lnTo>
                  <a:lnTo>
                    <a:pt x="216598" y="50800"/>
                  </a:lnTo>
                  <a:lnTo>
                    <a:pt x="220103" y="50800"/>
                  </a:lnTo>
                  <a:lnTo>
                    <a:pt x="222631" y="49530"/>
                  </a:lnTo>
                  <a:lnTo>
                    <a:pt x="224663" y="48260"/>
                  </a:lnTo>
                  <a:lnTo>
                    <a:pt x="226161" y="46990"/>
                  </a:lnTo>
                  <a:lnTo>
                    <a:pt x="229882" y="46990"/>
                  </a:lnTo>
                  <a:lnTo>
                    <a:pt x="227291" y="44450"/>
                  </a:lnTo>
                  <a:close/>
                </a:path>
                <a:path w="303529" h="199390">
                  <a:moveTo>
                    <a:pt x="274612" y="12700"/>
                  </a:moveTo>
                  <a:lnTo>
                    <a:pt x="270840" y="17780"/>
                  </a:lnTo>
                  <a:lnTo>
                    <a:pt x="270954" y="25400"/>
                  </a:lnTo>
                  <a:lnTo>
                    <a:pt x="273494" y="26670"/>
                  </a:lnTo>
                  <a:lnTo>
                    <a:pt x="272351" y="30480"/>
                  </a:lnTo>
                  <a:lnTo>
                    <a:pt x="269709" y="35560"/>
                  </a:lnTo>
                  <a:lnTo>
                    <a:pt x="268401" y="40640"/>
                  </a:lnTo>
                  <a:lnTo>
                    <a:pt x="270713" y="41910"/>
                  </a:lnTo>
                  <a:lnTo>
                    <a:pt x="270027" y="44450"/>
                  </a:lnTo>
                  <a:lnTo>
                    <a:pt x="266750" y="44450"/>
                  </a:lnTo>
                  <a:lnTo>
                    <a:pt x="265049" y="46990"/>
                  </a:lnTo>
                  <a:lnTo>
                    <a:pt x="269303" y="46990"/>
                  </a:lnTo>
                  <a:lnTo>
                    <a:pt x="268516" y="48260"/>
                  </a:lnTo>
                  <a:lnTo>
                    <a:pt x="268224" y="48260"/>
                  </a:lnTo>
                  <a:lnTo>
                    <a:pt x="267322" y="49530"/>
                  </a:lnTo>
                  <a:lnTo>
                    <a:pt x="264985" y="50800"/>
                  </a:lnTo>
                  <a:lnTo>
                    <a:pt x="286473" y="50800"/>
                  </a:lnTo>
                  <a:lnTo>
                    <a:pt x="289750" y="45720"/>
                  </a:lnTo>
                  <a:lnTo>
                    <a:pt x="274713" y="45720"/>
                  </a:lnTo>
                  <a:lnTo>
                    <a:pt x="271729" y="44450"/>
                  </a:lnTo>
                  <a:lnTo>
                    <a:pt x="271360" y="39370"/>
                  </a:lnTo>
                  <a:lnTo>
                    <a:pt x="271894" y="36830"/>
                  </a:lnTo>
                  <a:lnTo>
                    <a:pt x="272542" y="34290"/>
                  </a:lnTo>
                  <a:lnTo>
                    <a:pt x="276174" y="30480"/>
                  </a:lnTo>
                  <a:lnTo>
                    <a:pt x="276136" y="27940"/>
                  </a:lnTo>
                  <a:lnTo>
                    <a:pt x="274447" y="25400"/>
                  </a:lnTo>
                  <a:lnTo>
                    <a:pt x="274205" y="24130"/>
                  </a:lnTo>
                  <a:lnTo>
                    <a:pt x="273900" y="20320"/>
                  </a:lnTo>
                  <a:lnTo>
                    <a:pt x="276440" y="16510"/>
                  </a:lnTo>
                  <a:lnTo>
                    <a:pt x="284204" y="16510"/>
                  </a:lnTo>
                  <a:lnTo>
                    <a:pt x="279603" y="13970"/>
                  </a:lnTo>
                  <a:lnTo>
                    <a:pt x="274612" y="12700"/>
                  </a:lnTo>
                  <a:close/>
                </a:path>
                <a:path w="303529" h="199390">
                  <a:moveTo>
                    <a:pt x="179222" y="45720"/>
                  </a:moveTo>
                  <a:lnTo>
                    <a:pt x="149110" y="45720"/>
                  </a:lnTo>
                  <a:lnTo>
                    <a:pt x="143725" y="48260"/>
                  </a:lnTo>
                  <a:lnTo>
                    <a:pt x="139204" y="48260"/>
                  </a:lnTo>
                  <a:lnTo>
                    <a:pt x="138709" y="49530"/>
                  </a:lnTo>
                  <a:lnTo>
                    <a:pt x="151206" y="49530"/>
                  </a:lnTo>
                  <a:lnTo>
                    <a:pt x="157403" y="46990"/>
                  </a:lnTo>
                  <a:lnTo>
                    <a:pt x="181927" y="46990"/>
                  </a:lnTo>
                  <a:lnTo>
                    <a:pt x="179222" y="45720"/>
                  </a:lnTo>
                  <a:close/>
                </a:path>
                <a:path w="303529" h="199390">
                  <a:moveTo>
                    <a:pt x="181927" y="46990"/>
                  </a:moveTo>
                  <a:lnTo>
                    <a:pt x="170840" y="46990"/>
                  </a:lnTo>
                  <a:lnTo>
                    <a:pt x="176974" y="49530"/>
                  </a:lnTo>
                  <a:lnTo>
                    <a:pt x="189230" y="49530"/>
                  </a:lnTo>
                  <a:lnTo>
                    <a:pt x="188937" y="48260"/>
                  </a:lnTo>
                  <a:lnTo>
                    <a:pt x="184632" y="48260"/>
                  </a:lnTo>
                  <a:lnTo>
                    <a:pt x="181927" y="46990"/>
                  </a:lnTo>
                  <a:close/>
                </a:path>
                <a:path w="303529" h="199390">
                  <a:moveTo>
                    <a:pt x="263537" y="48260"/>
                  </a:moveTo>
                  <a:lnTo>
                    <a:pt x="258610" y="48260"/>
                  </a:lnTo>
                  <a:lnTo>
                    <a:pt x="260565" y="49530"/>
                  </a:lnTo>
                  <a:lnTo>
                    <a:pt x="263537" y="48260"/>
                  </a:lnTo>
                  <a:close/>
                </a:path>
                <a:path w="303529" h="199390">
                  <a:moveTo>
                    <a:pt x="213182" y="48260"/>
                  </a:moveTo>
                  <a:lnTo>
                    <a:pt x="212966" y="48260"/>
                  </a:lnTo>
                  <a:lnTo>
                    <a:pt x="213198" y="48422"/>
                  </a:lnTo>
                  <a:lnTo>
                    <a:pt x="213182" y="48260"/>
                  </a:lnTo>
                  <a:close/>
                </a:path>
                <a:path w="303529" h="199390">
                  <a:moveTo>
                    <a:pt x="123088" y="35560"/>
                  </a:moveTo>
                  <a:lnTo>
                    <a:pt x="112356" y="35560"/>
                  </a:lnTo>
                  <a:lnTo>
                    <a:pt x="112191" y="38100"/>
                  </a:lnTo>
                  <a:lnTo>
                    <a:pt x="110312" y="41910"/>
                  </a:lnTo>
                  <a:lnTo>
                    <a:pt x="108724" y="44450"/>
                  </a:lnTo>
                  <a:lnTo>
                    <a:pt x="107911" y="44450"/>
                  </a:lnTo>
                  <a:lnTo>
                    <a:pt x="106426" y="45720"/>
                  </a:lnTo>
                  <a:lnTo>
                    <a:pt x="104749" y="45720"/>
                  </a:lnTo>
                  <a:lnTo>
                    <a:pt x="103047" y="48260"/>
                  </a:lnTo>
                  <a:lnTo>
                    <a:pt x="114700" y="48260"/>
                  </a:lnTo>
                  <a:lnTo>
                    <a:pt x="115633" y="44450"/>
                  </a:lnTo>
                  <a:lnTo>
                    <a:pt x="118300" y="40640"/>
                  </a:lnTo>
                  <a:lnTo>
                    <a:pt x="141071" y="40640"/>
                  </a:lnTo>
                  <a:lnTo>
                    <a:pt x="139585" y="38100"/>
                  </a:lnTo>
                  <a:lnTo>
                    <a:pt x="127177" y="38100"/>
                  </a:lnTo>
                  <a:lnTo>
                    <a:pt x="123088" y="35560"/>
                  </a:lnTo>
                  <a:close/>
                </a:path>
                <a:path w="303529" h="199390">
                  <a:moveTo>
                    <a:pt x="260286" y="45720"/>
                  </a:moveTo>
                  <a:lnTo>
                    <a:pt x="255866" y="48260"/>
                  </a:lnTo>
                  <a:lnTo>
                    <a:pt x="267322" y="48260"/>
                  </a:lnTo>
                  <a:lnTo>
                    <a:pt x="267982" y="46990"/>
                  </a:lnTo>
                  <a:lnTo>
                    <a:pt x="265049" y="46990"/>
                  </a:lnTo>
                  <a:lnTo>
                    <a:pt x="260286" y="45720"/>
                  </a:lnTo>
                  <a:close/>
                </a:path>
                <a:path w="303529" h="199390">
                  <a:moveTo>
                    <a:pt x="143814" y="40640"/>
                  </a:moveTo>
                  <a:lnTo>
                    <a:pt x="118300" y="40640"/>
                  </a:lnTo>
                  <a:lnTo>
                    <a:pt x="125730" y="41910"/>
                  </a:lnTo>
                  <a:lnTo>
                    <a:pt x="130556" y="41910"/>
                  </a:lnTo>
                  <a:lnTo>
                    <a:pt x="131851" y="43180"/>
                  </a:lnTo>
                  <a:lnTo>
                    <a:pt x="132105" y="44450"/>
                  </a:lnTo>
                  <a:lnTo>
                    <a:pt x="134391" y="45720"/>
                  </a:lnTo>
                  <a:lnTo>
                    <a:pt x="137617" y="45720"/>
                  </a:lnTo>
                  <a:lnTo>
                    <a:pt x="137871" y="46990"/>
                  </a:lnTo>
                  <a:lnTo>
                    <a:pt x="143370" y="46990"/>
                  </a:lnTo>
                  <a:lnTo>
                    <a:pt x="148894" y="44450"/>
                  </a:lnTo>
                  <a:lnTo>
                    <a:pt x="149313" y="44450"/>
                  </a:lnTo>
                  <a:lnTo>
                    <a:pt x="150063" y="43180"/>
                  </a:lnTo>
                  <a:lnTo>
                    <a:pt x="148488" y="41910"/>
                  </a:lnTo>
                  <a:lnTo>
                    <a:pt x="143814" y="40640"/>
                  </a:lnTo>
                  <a:close/>
                </a:path>
                <a:path w="303529" h="199390">
                  <a:moveTo>
                    <a:pt x="197904" y="44450"/>
                  </a:moveTo>
                  <a:lnTo>
                    <a:pt x="180809" y="44450"/>
                  </a:lnTo>
                  <a:lnTo>
                    <a:pt x="185356" y="46990"/>
                  </a:lnTo>
                  <a:lnTo>
                    <a:pt x="195389" y="46990"/>
                  </a:lnTo>
                  <a:lnTo>
                    <a:pt x="197904" y="44450"/>
                  </a:lnTo>
                  <a:close/>
                </a:path>
                <a:path w="303529" h="199390">
                  <a:moveTo>
                    <a:pt x="259638" y="33020"/>
                  </a:moveTo>
                  <a:lnTo>
                    <a:pt x="256895" y="34290"/>
                  </a:lnTo>
                  <a:lnTo>
                    <a:pt x="255600" y="35560"/>
                  </a:lnTo>
                  <a:lnTo>
                    <a:pt x="238188" y="35560"/>
                  </a:lnTo>
                  <a:lnTo>
                    <a:pt x="236220" y="36830"/>
                  </a:lnTo>
                  <a:lnTo>
                    <a:pt x="235127" y="40640"/>
                  </a:lnTo>
                  <a:lnTo>
                    <a:pt x="227355" y="40640"/>
                  </a:lnTo>
                  <a:lnTo>
                    <a:pt x="227482" y="41910"/>
                  </a:lnTo>
                  <a:lnTo>
                    <a:pt x="227901" y="41910"/>
                  </a:lnTo>
                  <a:lnTo>
                    <a:pt x="229108" y="44450"/>
                  </a:lnTo>
                  <a:lnTo>
                    <a:pt x="232079" y="46990"/>
                  </a:lnTo>
                  <a:lnTo>
                    <a:pt x="256476" y="46990"/>
                  </a:lnTo>
                  <a:lnTo>
                    <a:pt x="260781" y="44450"/>
                  </a:lnTo>
                  <a:lnTo>
                    <a:pt x="261670" y="43180"/>
                  </a:lnTo>
                  <a:lnTo>
                    <a:pt x="262648" y="39370"/>
                  </a:lnTo>
                  <a:lnTo>
                    <a:pt x="262064" y="34290"/>
                  </a:lnTo>
                  <a:lnTo>
                    <a:pt x="259638" y="33020"/>
                  </a:lnTo>
                  <a:close/>
                </a:path>
                <a:path w="303529" h="199390">
                  <a:moveTo>
                    <a:pt x="97066" y="35560"/>
                  </a:moveTo>
                  <a:lnTo>
                    <a:pt x="80124" y="35560"/>
                  </a:lnTo>
                  <a:lnTo>
                    <a:pt x="85852" y="36830"/>
                  </a:lnTo>
                  <a:lnTo>
                    <a:pt x="91503" y="36830"/>
                  </a:lnTo>
                  <a:lnTo>
                    <a:pt x="95288" y="38100"/>
                  </a:lnTo>
                  <a:lnTo>
                    <a:pt x="95605" y="38100"/>
                  </a:lnTo>
                  <a:lnTo>
                    <a:pt x="96697" y="39370"/>
                  </a:lnTo>
                  <a:lnTo>
                    <a:pt x="99656" y="41910"/>
                  </a:lnTo>
                  <a:lnTo>
                    <a:pt x="100965" y="45720"/>
                  </a:lnTo>
                  <a:lnTo>
                    <a:pt x="102476" y="45720"/>
                  </a:lnTo>
                  <a:lnTo>
                    <a:pt x="101701" y="43180"/>
                  </a:lnTo>
                  <a:lnTo>
                    <a:pt x="100291" y="40640"/>
                  </a:lnTo>
                  <a:lnTo>
                    <a:pt x="97066" y="35560"/>
                  </a:lnTo>
                  <a:close/>
                </a:path>
                <a:path w="303529" h="199390">
                  <a:moveTo>
                    <a:pt x="165227" y="41910"/>
                  </a:moveTo>
                  <a:lnTo>
                    <a:pt x="163118" y="41910"/>
                  </a:lnTo>
                  <a:lnTo>
                    <a:pt x="157441" y="43180"/>
                  </a:lnTo>
                  <a:lnTo>
                    <a:pt x="150126" y="45720"/>
                  </a:lnTo>
                  <a:lnTo>
                    <a:pt x="178219" y="45720"/>
                  </a:lnTo>
                  <a:lnTo>
                    <a:pt x="170865" y="43180"/>
                  </a:lnTo>
                  <a:lnTo>
                    <a:pt x="165227" y="41910"/>
                  </a:lnTo>
                  <a:close/>
                </a:path>
                <a:path w="303529" h="199390">
                  <a:moveTo>
                    <a:pt x="281609" y="20320"/>
                  </a:moveTo>
                  <a:lnTo>
                    <a:pt x="278307" y="20320"/>
                  </a:lnTo>
                  <a:lnTo>
                    <a:pt x="275526" y="22860"/>
                  </a:lnTo>
                  <a:lnTo>
                    <a:pt x="276021" y="25400"/>
                  </a:lnTo>
                  <a:lnTo>
                    <a:pt x="276326" y="26670"/>
                  </a:lnTo>
                  <a:lnTo>
                    <a:pt x="278257" y="27940"/>
                  </a:lnTo>
                  <a:lnTo>
                    <a:pt x="278015" y="31750"/>
                  </a:lnTo>
                  <a:lnTo>
                    <a:pt x="276072" y="33020"/>
                  </a:lnTo>
                  <a:lnTo>
                    <a:pt x="275678" y="34290"/>
                  </a:lnTo>
                  <a:lnTo>
                    <a:pt x="272961" y="40640"/>
                  </a:lnTo>
                  <a:lnTo>
                    <a:pt x="277571" y="41910"/>
                  </a:lnTo>
                  <a:lnTo>
                    <a:pt x="276656" y="44450"/>
                  </a:lnTo>
                  <a:lnTo>
                    <a:pt x="274713" y="45720"/>
                  </a:lnTo>
                  <a:lnTo>
                    <a:pt x="289750" y="45720"/>
                  </a:lnTo>
                  <a:lnTo>
                    <a:pt x="293027" y="40640"/>
                  </a:lnTo>
                  <a:lnTo>
                    <a:pt x="291833" y="39370"/>
                  </a:lnTo>
                  <a:lnTo>
                    <a:pt x="290893" y="38100"/>
                  </a:lnTo>
                  <a:lnTo>
                    <a:pt x="287680" y="38100"/>
                  </a:lnTo>
                  <a:lnTo>
                    <a:pt x="287553" y="31750"/>
                  </a:lnTo>
                  <a:lnTo>
                    <a:pt x="288823" y="30480"/>
                  </a:lnTo>
                  <a:lnTo>
                    <a:pt x="286334" y="30480"/>
                  </a:lnTo>
                  <a:lnTo>
                    <a:pt x="285102" y="29210"/>
                  </a:lnTo>
                  <a:lnTo>
                    <a:pt x="283083" y="26670"/>
                  </a:lnTo>
                  <a:lnTo>
                    <a:pt x="284924" y="25400"/>
                  </a:lnTo>
                  <a:lnTo>
                    <a:pt x="284429" y="24130"/>
                  </a:lnTo>
                  <a:lnTo>
                    <a:pt x="280898" y="24130"/>
                  </a:lnTo>
                  <a:lnTo>
                    <a:pt x="279755" y="22860"/>
                  </a:lnTo>
                  <a:lnTo>
                    <a:pt x="281609" y="20320"/>
                  </a:lnTo>
                  <a:close/>
                </a:path>
                <a:path w="303529" h="199390">
                  <a:moveTo>
                    <a:pt x="213448" y="19050"/>
                  </a:moveTo>
                  <a:lnTo>
                    <a:pt x="201472" y="22860"/>
                  </a:lnTo>
                  <a:lnTo>
                    <a:pt x="191973" y="27940"/>
                  </a:lnTo>
                  <a:lnTo>
                    <a:pt x="187807" y="33020"/>
                  </a:lnTo>
                  <a:lnTo>
                    <a:pt x="184340" y="36830"/>
                  </a:lnTo>
                  <a:lnTo>
                    <a:pt x="180340" y="41910"/>
                  </a:lnTo>
                  <a:lnTo>
                    <a:pt x="179285" y="44450"/>
                  </a:lnTo>
                  <a:lnTo>
                    <a:pt x="198145" y="44450"/>
                  </a:lnTo>
                  <a:lnTo>
                    <a:pt x="199110" y="43180"/>
                  </a:lnTo>
                  <a:lnTo>
                    <a:pt x="211283" y="43180"/>
                  </a:lnTo>
                  <a:lnTo>
                    <a:pt x="208826" y="39370"/>
                  </a:lnTo>
                  <a:lnTo>
                    <a:pt x="213038" y="31750"/>
                  </a:lnTo>
                  <a:lnTo>
                    <a:pt x="194424" y="31750"/>
                  </a:lnTo>
                  <a:lnTo>
                    <a:pt x="198818" y="25400"/>
                  </a:lnTo>
                  <a:lnTo>
                    <a:pt x="206108" y="24130"/>
                  </a:lnTo>
                  <a:lnTo>
                    <a:pt x="213578" y="24130"/>
                  </a:lnTo>
                  <a:lnTo>
                    <a:pt x="213448" y="19050"/>
                  </a:lnTo>
                  <a:close/>
                </a:path>
                <a:path w="303529" h="199390">
                  <a:moveTo>
                    <a:pt x="240131" y="30480"/>
                  </a:moveTo>
                  <a:lnTo>
                    <a:pt x="239433" y="30480"/>
                  </a:lnTo>
                  <a:lnTo>
                    <a:pt x="233908" y="31750"/>
                  </a:lnTo>
                  <a:lnTo>
                    <a:pt x="228815" y="34290"/>
                  </a:lnTo>
                  <a:lnTo>
                    <a:pt x="227304" y="38100"/>
                  </a:lnTo>
                  <a:lnTo>
                    <a:pt x="227291" y="40640"/>
                  </a:lnTo>
                  <a:lnTo>
                    <a:pt x="234657" y="40640"/>
                  </a:lnTo>
                  <a:lnTo>
                    <a:pt x="234708" y="39370"/>
                  </a:lnTo>
                  <a:lnTo>
                    <a:pt x="235064" y="36830"/>
                  </a:lnTo>
                  <a:lnTo>
                    <a:pt x="237680" y="34290"/>
                  </a:lnTo>
                  <a:lnTo>
                    <a:pt x="240855" y="34290"/>
                  </a:lnTo>
                  <a:lnTo>
                    <a:pt x="241503" y="33020"/>
                  </a:lnTo>
                  <a:lnTo>
                    <a:pt x="241579" y="31750"/>
                  </a:lnTo>
                  <a:lnTo>
                    <a:pt x="240131" y="30480"/>
                  </a:lnTo>
                  <a:close/>
                </a:path>
                <a:path w="303529" h="199390">
                  <a:moveTo>
                    <a:pt x="136182" y="36830"/>
                  </a:moveTo>
                  <a:lnTo>
                    <a:pt x="133108" y="36830"/>
                  </a:lnTo>
                  <a:lnTo>
                    <a:pt x="127177" y="38100"/>
                  </a:lnTo>
                  <a:lnTo>
                    <a:pt x="136906" y="38100"/>
                  </a:lnTo>
                  <a:lnTo>
                    <a:pt x="136182" y="36830"/>
                  </a:lnTo>
                  <a:close/>
                </a:path>
                <a:path w="303529" h="199390">
                  <a:moveTo>
                    <a:pt x="207594" y="25400"/>
                  </a:moveTo>
                  <a:lnTo>
                    <a:pt x="202958" y="25400"/>
                  </a:lnTo>
                  <a:lnTo>
                    <a:pt x="199631" y="27940"/>
                  </a:lnTo>
                  <a:lnTo>
                    <a:pt x="197167" y="29210"/>
                  </a:lnTo>
                  <a:lnTo>
                    <a:pt x="195262" y="31750"/>
                  </a:lnTo>
                  <a:lnTo>
                    <a:pt x="213038" y="31750"/>
                  </a:lnTo>
                  <a:lnTo>
                    <a:pt x="213741" y="30480"/>
                  </a:lnTo>
                  <a:lnTo>
                    <a:pt x="213643" y="26670"/>
                  </a:lnTo>
                  <a:lnTo>
                    <a:pt x="210019" y="26670"/>
                  </a:lnTo>
                  <a:lnTo>
                    <a:pt x="207594" y="25400"/>
                  </a:lnTo>
                  <a:close/>
                </a:path>
                <a:path w="303529" h="199390">
                  <a:moveTo>
                    <a:pt x="286143" y="27940"/>
                  </a:moveTo>
                  <a:lnTo>
                    <a:pt x="286334" y="30480"/>
                  </a:lnTo>
                  <a:lnTo>
                    <a:pt x="288823" y="30480"/>
                  </a:lnTo>
                  <a:lnTo>
                    <a:pt x="287337" y="29210"/>
                  </a:lnTo>
                  <a:lnTo>
                    <a:pt x="286143" y="27940"/>
                  </a:lnTo>
                  <a:close/>
                </a:path>
                <a:path w="303529" h="199390">
                  <a:moveTo>
                    <a:pt x="86093" y="22860"/>
                  </a:moveTo>
                  <a:lnTo>
                    <a:pt x="78054" y="22860"/>
                  </a:lnTo>
                  <a:lnTo>
                    <a:pt x="79349" y="25400"/>
                  </a:lnTo>
                  <a:lnTo>
                    <a:pt x="75857" y="29210"/>
                  </a:lnTo>
                  <a:lnTo>
                    <a:pt x="84289" y="29210"/>
                  </a:lnTo>
                  <a:lnTo>
                    <a:pt x="85064" y="27940"/>
                  </a:lnTo>
                  <a:lnTo>
                    <a:pt x="85305" y="27940"/>
                  </a:lnTo>
                  <a:lnTo>
                    <a:pt x="87096" y="26670"/>
                  </a:lnTo>
                  <a:lnTo>
                    <a:pt x="90220" y="26670"/>
                  </a:lnTo>
                  <a:lnTo>
                    <a:pt x="97282" y="24130"/>
                  </a:lnTo>
                  <a:lnTo>
                    <a:pt x="86880" y="24130"/>
                  </a:lnTo>
                  <a:lnTo>
                    <a:pt x="86093" y="22860"/>
                  </a:lnTo>
                  <a:close/>
                </a:path>
                <a:path w="303529" h="199390">
                  <a:moveTo>
                    <a:pt x="85305" y="21590"/>
                  </a:moveTo>
                  <a:lnTo>
                    <a:pt x="73774" y="21590"/>
                  </a:lnTo>
                  <a:lnTo>
                    <a:pt x="71843" y="22860"/>
                  </a:lnTo>
                  <a:lnTo>
                    <a:pt x="72263" y="25400"/>
                  </a:lnTo>
                  <a:lnTo>
                    <a:pt x="72390" y="26670"/>
                  </a:lnTo>
                  <a:lnTo>
                    <a:pt x="74096" y="26670"/>
                  </a:lnTo>
                  <a:lnTo>
                    <a:pt x="73215" y="25400"/>
                  </a:lnTo>
                  <a:lnTo>
                    <a:pt x="76936" y="25400"/>
                  </a:lnTo>
                  <a:lnTo>
                    <a:pt x="77165" y="22860"/>
                  </a:lnTo>
                  <a:lnTo>
                    <a:pt x="86093" y="22860"/>
                  </a:lnTo>
                  <a:lnTo>
                    <a:pt x="85305" y="21590"/>
                  </a:lnTo>
                  <a:close/>
                </a:path>
                <a:path w="303529" h="199390">
                  <a:moveTo>
                    <a:pt x="76936" y="25400"/>
                  </a:moveTo>
                  <a:lnTo>
                    <a:pt x="73215" y="25400"/>
                  </a:lnTo>
                  <a:lnTo>
                    <a:pt x="76822" y="26670"/>
                  </a:lnTo>
                  <a:lnTo>
                    <a:pt x="76936" y="25400"/>
                  </a:lnTo>
                  <a:close/>
                </a:path>
                <a:path w="303529" h="199390">
                  <a:moveTo>
                    <a:pt x="213578" y="24130"/>
                  </a:moveTo>
                  <a:lnTo>
                    <a:pt x="210426" y="24130"/>
                  </a:lnTo>
                  <a:lnTo>
                    <a:pt x="210934" y="26670"/>
                  </a:lnTo>
                  <a:lnTo>
                    <a:pt x="213643" y="26670"/>
                  </a:lnTo>
                  <a:lnTo>
                    <a:pt x="213578" y="24130"/>
                  </a:lnTo>
                  <a:close/>
                </a:path>
                <a:path w="303529" h="199390">
                  <a:moveTo>
                    <a:pt x="73634" y="19050"/>
                  </a:moveTo>
                  <a:lnTo>
                    <a:pt x="60845" y="19050"/>
                  </a:lnTo>
                  <a:lnTo>
                    <a:pt x="61010" y="20320"/>
                  </a:lnTo>
                  <a:lnTo>
                    <a:pt x="57975" y="20320"/>
                  </a:lnTo>
                  <a:lnTo>
                    <a:pt x="52565" y="21590"/>
                  </a:lnTo>
                  <a:lnTo>
                    <a:pt x="53594" y="25400"/>
                  </a:lnTo>
                  <a:lnTo>
                    <a:pt x="54635" y="25400"/>
                  </a:lnTo>
                  <a:lnTo>
                    <a:pt x="58178" y="22860"/>
                  </a:lnTo>
                  <a:lnTo>
                    <a:pt x="68719" y="22860"/>
                  </a:lnTo>
                  <a:lnTo>
                    <a:pt x="73634" y="19050"/>
                  </a:lnTo>
                  <a:close/>
                </a:path>
                <a:path w="303529" h="199390">
                  <a:moveTo>
                    <a:pt x="86385" y="17780"/>
                  </a:moveTo>
                  <a:lnTo>
                    <a:pt x="77597" y="17780"/>
                  </a:lnTo>
                  <a:lnTo>
                    <a:pt x="79641" y="19050"/>
                  </a:lnTo>
                  <a:lnTo>
                    <a:pt x="82689" y="20320"/>
                  </a:lnTo>
                  <a:lnTo>
                    <a:pt x="91008" y="20320"/>
                  </a:lnTo>
                  <a:lnTo>
                    <a:pt x="90131" y="22860"/>
                  </a:lnTo>
                  <a:lnTo>
                    <a:pt x="89611" y="22860"/>
                  </a:lnTo>
                  <a:lnTo>
                    <a:pt x="86880" y="24130"/>
                  </a:lnTo>
                  <a:lnTo>
                    <a:pt x="97282" y="24130"/>
                  </a:lnTo>
                  <a:lnTo>
                    <a:pt x="95504" y="19050"/>
                  </a:lnTo>
                  <a:lnTo>
                    <a:pt x="91008" y="19050"/>
                  </a:lnTo>
                  <a:lnTo>
                    <a:pt x="86385" y="17780"/>
                  </a:lnTo>
                  <a:close/>
                </a:path>
                <a:path w="303529" h="199390">
                  <a:moveTo>
                    <a:pt x="283933" y="22860"/>
                  </a:moveTo>
                  <a:lnTo>
                    <a:pt x="283324" y="22860"/>
                  </a:lnTo>
                  <a:lnTo>
                    <a:pt x="281990" y="24130"/>
                  </a:lnTo>
                  <a:lnTo>
                    <a:pt x="284429" y="24130"/>
                  </a:lnTo>
                  <a:lnTo>
                    <a:pt x="283933" y="22860"/>
                  </a:lnTo>
                  <a:close/>
                </a:path>
                <a:path w="303529" h="199390">
                  <a:moveTo>
                    <a:pt x="75209" y="20320"/>
                  </a:moveTo>
                  <a:lnTo>
                    <a:pt x="73914" y="21590"/>
                  </a:lnTo>
                  <a:lnTo>
                    <a:pt x="76390" y="21590"/>
                  </a:lnTo>
                  <a:lnTo>
                    <a:pt x="75209" y="20320"/>
                  </a:lnTo>
                  <a:close/>
                </a:path>
                <a:path w="303529" h="199390">
                  <a:moveTo>
                    <a:pt x="85559" y="16510"/>
                  </a:moveTo>
                  <a:lnTo>
                    <a:pt x="60833" y="16510"/>
                  </a:lnTo>
                  <a:lnTo>
                    <a:pt x="61823" y="17780"/>
                  </a:lnTo>
                  <a:lnTo>
                    <a:pt x="61175" y="19050"/>
                  </a:lnTo>
                  <a:lnTo>
                    <a:pt x="74803" y="19050"/>
                  </a:lnTo>
                  <a:lnTo>
                    <a:pt x="77597" y="17780"/>
                  </a:lnTo>
                  <a:lnTo>
                    <a:pt x="86385" y="17780"/>
                  </a:lnTo>
                  <a:lnTo>
                    <a:pt x="85559" y="16510"/>
                  </a:lnTo>
                  <a:close/>
                </a:path>
                <a:path w="303529" h="199390">
                  <a:moveTo>
                    <a:pt x="58521" y="11430"/>
                  </a:moveTo>
                  <a:lnTo>
                    <a:pt x="55118" y="11430"/>
                  </a:lnTo>
                  <a:lnTo>
                    <a:pt x="55905" y="13970"/>
                  </a:lnTo>
                  <a:lnTo>
                    <a:pt x="56946" y="16510"/>
                  </a:lnTo>
                  <a:lnTo>
                    <a:pt x="84315" y="16510"/>
                  </a:lnTo>
                  <a:lnTo>
                    <a:pt x="83927" y="15240"/>
                  </a:lnTo>
                  <a:lnTo>
                    <a:pt x="63233" y="15240"/>
                  </a:lnTo>
                  <a:lnTo>
                    <a:pt x="59309" y="13970"/>
                  </a:lnTo>
                  <a:lnTo>
                    <a:pt x="58521" y="11430"/>
                  </a:lnTo>
                  <a:close/>
                </a:path>
                <a:path w="303529" h="199390">
                  <a:moveTo>
                    <a:pt x="81559" y="12700"/>
                  </a:moveTo>
                  <a:lnTo>
                    <a:pt x="76238" y="12700"/>
                  </a:lnTo>
                  <a:lnTo>
                    <a:pt x="75450" y="13970"/>
                  </a:lnTo>
                  <a:lnTo>
                    <a:pt x="63906" y="13970"/>
                  </a:lnTo>
                  <a:lnTo>
                    <a:pt x="63538" y="15240"/>
                  </a:lnTo>
                  <a:lnTo>
                    <a:pt x="83927" y="15240"/>
                  </a:lnTo>
                  <a:lnTo>
                    <a:pt x="83540" y="13970"/>
                  </a:lnTo>
                  <a:lnTo>
                    <a:pt x="81559" y="12700"/>
                  </a:lnTo>
                  <a:close/>
                </a:path>
                <a:path w="303529" h="199390">
                  <a:moveTo>
                    <a:pt x="61950" y="8890"/>
                  </a:moveTo>
                  <a:lnTo>
                    <a:pt x="58597" y="8890"/>
                  </a:lnTo>
                  <a:lnTo>
                    <a:pt x="60236" y="12700"/>
                  </a:lnTo>
                  <a:lnTo>
                    <a:pt x="62750" y="13970"/>
                  </a:lnTo>
                  <a:lnTo>
                    <a:pt x="74587" y="13970"/>
                  </a:lnTo>
                  <a:lnTo>
                    <a:pt x="75717" y="12700"/>
                  </a:lnTo>
                  <a:lnTo>
                    <a:pt x="66103" y="12700"/>
                  </a:lnTo>
                  <a:lnTo>
                    <a:pt x="62750" y="11430"/>
                  </a:lnTo>
                  <a:lnTo>
                    <a:pt x="61950" y="8890"/>
                  </a:lnTo>
                  <a:close/>
                </a:path>
                <a:path w="303529" h="199390">
                  <a:moveTo>
                    <a:pt x="77698" y="11430"/>
                  </a:moveTo>
                  <a:lnTo>
                    <a:pt x="66649" y="11430"/>
                  </a:lnTo>
                  <a:lnTo>
                    <a:pt x="66103" y="12700"/>
                  </a:lnTo>
                  <a:lnTo>
                    <a:pt x="75717" y="12700"/>
                  </a:lnTo>
                  <a:lnTo>
                    <a:pt x="77698" y="11430"/>
                  </a:lnTo>
                  <a:close/>
                </a:path>
                <a:path w="303529" h="199390">
                  <a:moveTo>
                    <a:pt x="65392" y="3810"/>
                  </a:moveTo>
                  <a:lnTo>
                    <a:pt x="64770" y="5080"/>
                  </a:lnTo>
                  <a:lnTo>
                    <a:pt x="64922" y="6350"/>
                  </a:lnTo>
                  <a:lnTo>
                    <a:pt x="67132" y="7620"/>
                  </a:lnTo>
                  <a:lnTo>
                    <a:pt x="67805" y="11430"/>
                  </a:lnTo>
                  <a:lnTo>
                    <a:pt x="80225" y="11430"/>
                  </a:lnTo>
                  <a:lnTo>
                    <a:pt x="78028" y="10160"/>
                  </a:lnTo>
                  <a:lnTo>
                    <a:pt x="78428" y="8890"/>
                  </a:lnTo>
                  <a:lnTo>
                    <a:pt x="69786" y="8890"/>
                  </a:lnTo>
                  <a:lnTo>
                    <a:pt x="68719" y="5080"/>
                  </a:lnTo>
                  <a:lnTo>
                    <a:pt x="65392" y="3810"/>
                  </a:lnTo>
                  <a:close/>
                </a:path>
                <a:path w="303529" h="199390">
                  <a:moveTo>
                    <a:pt x="68592" y="0"/>
                  </a:moveTo>
                  <a:lnTo>
                    <a:pt x="67932" y="1270"/>
                  </a:lnTo>
                  <a:lnTo>
                    <a:pt x="68173" y="3810"/>
                  </a:lnTo>
                  <a:lnTo>
                    <a:pt x="70650" y="5080"/>
                  </a:lnTo>
                  <a:lnTo>
                    <a:pt x="71069" y="8890"/>
                  </a:lnTo>
                  <a:lnTo>
                    <a:pt x="78428" y="8890"/>
                  </a:lnTo>
                  <a:lnTo>
                    <a:pt x="78828" y="7620"/>
                  </a:lnTo>
                  <a:lnTo>
                    <a:pt x="73139" y="7620"/>
                  </a:lnTo>
                  <a:lnTo>
                    <a:pt x="73050" y="6350"/>
                  </a:lnTo>
                  <a:lnTo>
                    <a:pt x="72339" y="2540"/>
                  </a:lnTo>
                  <a:lnTo>
                    <a:pt x="68592" y="0"/>
                  </a:lnTo>
                  <a:close/>
                </a:path>
                <a:path w="303529" h="199390">
                  <a:moveTo>
                    <a:pt x="76758" y="6350"/>
                  </a:moveTo>
                  <a:lnTo>
                    <a:pt x="74612" y="6350"/>
                  </a:lnTo>
                  <a:lnTo>
                    <a:pt x="73139" y="7620"/>
                  </a:lnTo>
                  <a:lnTo>
                    <a:pt x="78828" y="7620"/>
                  </a:lnTo>
                  <a:lnTo>
                    <a:pt x="76758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4495800"/>
            <a:ext cx="1645285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solidFill>
                  <a:srgbClr val="262625"/>
                </a:solidFill>
                <a:latin typeface="Trebuchet MS"/>
                <a:cs typeface="Trebuchet MS"/>
              </a:rPr>
              <a:t>ÁRE</a:t>
            </a:r>
            <a:r>
              <a:rPr sz="1000" b="1" i="1" spc="-1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b="1" i="1" spc="-200" dirty="0">
                <a:solidFill>
                  <a:srgbClr val="262625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i="1" spc="40" dirty="0">
                <a:solidFill>
                  <a:srgbClr val="262625"/>
                </a:solidFill>
                <a:latin typeface="Trebuchet MS"/>
                <a:cs typeface="Trebuchet MS"/>
              </a:rPr>
              <a:t>PERSONAL</a:t>
            </a:r>
            <a:endParaRPr sz="1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000" b="1" i="1" spc="30" dirty="0">
                <a:solidFill>
                  <a:srgbClr val="44AC34"/>
                </a:solidFill>
                <a:latin typeface="Trebuchet MS"/>
                <a:cs typeface="Trebuchet MS"/>
              </a:rPr>
              <a:t>CURS</a:t>
            </a:r>
            <a:r>
              <a:rPr sz="1000" b="1" i="1" spc="20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b="1" i="1" spc="-55" dirty="0">
                <a:solidFill>
                  <a:srgbClr val="44AC34"/>
                </a:solidFill>
                <a:latin typeface="Trebuchet MS"/>
                <a:cs typeface="Trebuchet MS"/>
              </a:rPr>
              <a:t>/</a:t>
            </a:r>
            <a:r>
              <a:rPr sz="1000" b="1" i="1" spc="-229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b="1" i="1" spc="-20" dirty="0">
                <a:solidFill>
                  <a:srgbClr val="44AC34"/>
                </a:solidFill>
                <a:latin typeface="Trebuchet MS"/>
                <a:cs typeface="Trebuchet MS"/>
              </a:rPr>
              <a:t>ALLE</a:t>
            </a:r>
            <a:r>
              <a:rPr sz="1000" b="1" i="1" spc="-35" dirty="0">
                <a:solidFill>
                  <a:srgbClr val="44AC34"/>
                </a:solidFill>
                <a:latin typeface="Trebuchet MS"/>
                <a:cs typeface="Trebuchet MS"/>
              </a:rPr>
              <a:t>R</a:t>
            </a:r>
            <a:r>
              <a:rPr sz="1000" b="1" i="1" spc="-200" dirty="0">
                <a:solidFill>
                  <a:srgbClr val="44AC34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15" dirty="0">
                <a:solidFill>
                  <a:srgbClr val="44AC34"/>
                </a:solidFill>
                <a:latin typeface="Trebuchet MS"/>
                <a:cs typeface="Trebuchet MS"/>
              </a:rPr>
              <a:t>LIDERA</a:t>
            </a:r>
            <a:r>
              <a:rPr sz="1000" i="1" spc="10" dirty="0">
                <a:solidFill>
                  <a:srgbClr val="44AC34"/>
                </a:solidFill>
                <a:latin typeface="Trebuchet MS"/>
                <a:cs typeface="Trebuchet MS"/>
              </a:rPr>
              <a:t>Z</a:t>
            </a:r>
            <a:r>
              <a:rPr sz="1000" i="1" spc="60" dirty="0">
                <a:solidFill>
                  <a:srgbClr val="44AC34"/>
                </a:solidFill>
                <a:latin typeface="Trebuchet MS"/>
                <a:cs typeface="Trebuchet MS"/>
              </a:rPr>
              <a:t>GO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19016" y="4127500"/>
            <a:ext cx="2912745" cy="7366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5" dirty="0">
                <a:solidFill>
                  <a:srgbClr val="262625"/>
                </a:solidFill>
                <a:latin typeface="Trebuchet MS"/>
                <a:cs typeface="Trebuchet MS"/>
              </a:rPr>
              <a:t>C</a:t>
            </a:r>
            <a:r>
              <a:rPr sz="1000" b="1" i="1" spc="-110" dirty="0">
                <a:solidFill>
                  <a:srgbClr val="262625"/>
                </a:solidFill>
                <a:latin typeface="Trebuchet MS"/>
                <a:cs typeface="Trebuchet MS"/>
              </a:rPr>
              <a:t>on</a:t>
            </a:r>
            <a:r>
              <a:rPr sz="1000" b="1" i="1" spc="-114" dirty="0">
                <a:solidFill>
                  <a:srgbClr val="262625"/>
                </a:solidFill>
                <a:latin typeface="Trebuchet MS"/>
                <a:cs typeface="Trebuchet MS"/>
              </a:rPr>
              <a:t>tenido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35" dirty="0">
                <a:solidFill>
                  <a:srgbClr val="262625"/>
                </a:solidFill>
                <a:latin typeface="Trebuchet MS"/>
                <a:cs typeface="Trebuchet MS"/>
              </a:rPr>
              <a:t>requerido_</a:t>
            </a:r>
            <a:endParaRPr sz="1000" dirty="0">
              <a:latin typeface="Trebuchet MS"/>
              <a:cs typeface="Trebuchet MS"/>
            </a:endParaRPr>
          </a:p>
          <a:p>
            <a:pPr marL="241300" marR="5080" indent="-228600" algn="just">
              <a:lnSpc>
                <a:spcPct val="116700"/>
              </a:lnSpc>
              <a:buChar char="•"/>
              <a:tabLst>
                <a:tab pos="241300" algn="l"/>
              </a:tabLst>
            </a:pP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Distinciones </a:t>
            </a:r>
            <a:r>
              <a:rPr sz="100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básicas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acerca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del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liderazgo.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Más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allá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relación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formal: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líder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como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motivador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su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rol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desar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ollo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ot</a:t>
            </a:r>
            <a:r>
              <a:rPr sz="1000" spc="-10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os.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61120" y="3314700"/>
            <a:ext cx="2913380" cy="16256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120" dirty="0">
                <a:solidFill>
                  <a:srgbClr val="262625"/>
                </a:solidFill>
                <a:latin typeface="Trebuchet MS"/>
                <a:cs typeface="Trebuchet MS"/>
              </a:rPr>
              <a:t>Aprendizaje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40" dirty="0">
                <a:solidFill>
                  <a:srgbClr val="262625"/>
                </a:solidFill>
                <a:latin typeface="Trebuchet MS"/>
                <a:cs typeface="Trebuchet MS"/>
              </a:rPr>
              <a:t>esperado_</a:t>
            </a:r>
            <a:endParaRPr sz="1000" dirty="0">
              <a:latin typeface="Trebuchet MS"/>
              <a:cs typeface="Trebuchet MS"/>
            </a:endParaRPr>
          </a:p>
          <a:p>
            <a:pPr marL="241300" marR="5080" indent="-228600" algn="just">
              <a:lnSpc>
                <a:spcPct val="116700"/>
              </a:lnSpc>
              <a:buChar char="•"/>
              <a:tabLst>
                <a:tab pos="241300" algn="l"/>
              </a:tabLst>
            </a:pP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Comprender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como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función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básica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del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liderazgo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dirty="0">
                <a:solidFill>
                  <a:srgbClr val="262625"/>
                </a:solidFill>
                <a:latin typeface="Microsoft Sans Serif"/>
                <a:cs typeface="Microsoft Sans Serif"/>
              </a:rPr>
              <a:t>in- </a:t>
            </a:r>
            <a:r>
              <a:rPr sz="10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fluir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otros, </a:t>
            </a: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más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allá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simple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aplicación del poder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o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capacidad de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control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recompensas.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Entender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15" dirty="0">
                <a:solidFill>
                  <a:srgbClr val="262625"/>
                </a:solidFill>
                <a:latin typeface="Microsoft Sans Serif"/>
                <a:cs typeface="Microsoft Sans Serif"/>
              </a:rPr>
              <a:t>li- </a:t>
            </a:r>
            <a:r>
              <a:rPr sz="1000" spc="-25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derazgo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relación </a:t>
            </a:r>
            <a:r>
              <a:rPr sz="1000" spc="-140" dirty="0">
                <a:solidFill>
                  <a:srgbClr val="262625"/>
                </a:solidFill>
                <a:latin typeface="Microsoft Sans Serif"/>
                <a:cs typeface="Microsoft Sans Serif"/>
              </a:rPr>
              <a:t>a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capacidad de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afectar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los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valores </a:t>
            </a:r>
            <a:r>
              <a:rPr sz="1000" spc="-25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creencias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y, </a:t>
            </a:r>
            <a:r>
              <a:rPr sz="1000" spc="-140" dirty="0">
                <a:solidFill>
                  <a:srgbClr val="262625"/>
                </a:solidFill>
                <a:latin typeface="Microsoft Sans Serif"/>
                <a:cs typeface="Microsoft Sans Serif"/>
              </a:rPr>
              <a:t>a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través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ellos,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las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emociones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deseos,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000" spc="-1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 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vez</a:t>
            </a:r>
            <a:r>
              <a:rPr sz="100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afectan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las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 capacidades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ejecución </a:t>
            </a:r>
            <a:r>
              <a:rPr sz="1000" spc="-10" dirty="0">
                <a:solidFill>
                  <a:srgbClr val="262625"/>
                </a:solidFill>
                <a:latin typeface="Microsoft Sans Serif"/>
                <a:cs typeface="Microsoft Sans Serif"/>
              </a:rPr>
              <a:t>re- 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queridas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para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implementar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los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comportamientos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espe- </a:t>
            </a:r>
            <a:r>
              <a:rPr sz="1000" spc="-25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rados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262625"/>
                </a:solidFill>
                <a:latin typeface="Microsoft Sans Serif"/>
                <a:cs typeface="Microsoft Sans Serif"/>
              </a:rPr>
              <a:t>(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desar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ollo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competencia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s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).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8200" y="5410200"/>
            <a:ext cx="8661400" cy="0"/>
          </a:xfrm>
          <a:custGeom>
            <a:avLst/>
            <a:gdLst/>
            <a:ahLst/>
            <a:cxnLst/>
            <a:rect l="l" t="t" r="r" b="b"/>
            <a:pathLst>
              <a:path w="8661400">
                <a:moveTo>
                  <a:pt x="0" y="0"/>
                </a:moveTo>
                <a:lnTo>
                  <a:pt x="8661400" y="0"/>
                </a:lnTo>
              </a:path>
            </a:pathLst>
          </a:custGeom>
          <a:ln w="6350">
            <a:solidFill>
              <a:srgbClr val="44AC34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66800" y="6096000"/>
            <a:ext cx="1778000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solidFill>
                  <a:srgbClr val="262625"/>
                </a:solidFill>
                <a:latin typeface="Trebuchet MS"/>
                <a:cs typeface="Trebuchet MS"/>
              </a:rPr>
              <a:t>ÁRE</a:t>
            </a:r>
            <a:r>
              <a:rPr sz="1000" b="1" i="1" spc="-1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b="1" i="1" spc="-200" dirty="0">
                <a:solidFill>
                  <a:srgbClr val="262625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i="1" spc="15" dirty="0">
                <a:solidFill>
                  <a:srgbClr val="262625"/>
                </a:solidFill>
                <a:latin typeface="Trebuchet MS"/>
                <a:cs typeface="Trebuchet MS"/>
              </a:rPr>
              <a:t>MARKETING</a:t>
            </a:r>
            <a:endParaRPr sz="1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000" b="1" i="1" spc="30" dirty="0">
                <a:solidFill>
                  <a:srgbClr val="44AC34"/>
                </a:solidFill>
                <a:latin typeface="Trebuchet MS"/>
                <a:cs typeface="Trebuchet MS"/>
              </a:rPr>
              <a:t>CURS</a:t>
            </a:r>
            <a:r>
              <a:rPr sz="1000" b="1" i="1" spc="20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b="1" i="1" spc="-55" dirty="0">
                <a:solidFill>
                  <a:srgbClr val="44AC34"/>
                </a:solidFill>
                <a:latin typeface="Trebuchet MS"/>
                <a:cs typeface="Trebuchet MS"/>
              </a:rPr>
              <a:t>/</a:t>
            </a:r>
            <a:r>
              <a:rPr sz="1000" b="1" i="1" spc="-229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b="1" i="1" spc="-20" dirty="0">
                <a:solidFill>
                  <a:srgbClr val="44AC34"/>
                </a:solidFill>
                <a:latin typeface="Trebuchet MS"/>
                <a:cs typeface="Trebuchet MS"/>
              </a:rPr>
              <a:t>ALLE</a:t>
            </a:r>
            <a:r>
              <a:rPr sz="1000" b="1" i="1" spc="-35" dirty="0">
                <a:solidFill>
                  <a:srgbClr val="44AC34"/>
                </a:solidFill>
                <a:latin typeface="Trebuchet MS"/>
                <a:cs typeface="Trebuchet MS"/>
              </a:rPr>
              <a:t>R</a:t>
            </a:r>
            <a:r>
              <a:rPr sz="1000" b="1" i="1" spc="-200" dirty="0">
                <a:solidFill>
                  <a:srgbClr val="44AC34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-25" dirty="0">
                <a:solidFill>
                  <a:srgbClr val="44AC34"/>
                </a:solidFill>
                <a:latin typeface="Trebuchet MS"/>
                <a:cs typeface="Trebuchet MS"/>
              </a:rPr>
              <a:t>PI</a:t>
            </a:r>
            <a:r>
              <a:rPr sz="1000" i="1" spc="-45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i="1" spc="65" dirty="0">
                <a:solidFill>
                  <a:srgbClr val="44AC34"/>
                </a:solidFill>
                <a:latin typeface="Trebuchet MS"/>
                <a:cs typeface="Trebuchet MS"/>
              </a:rPr>
              <a:t>C</a:t>
            </a:r>
            <a:r>
              <a:rPr sz="1000" i="1" spc="50" dirty="0">
                <a:solidFill>
                  <a:srgbClr val="44AC34"/>
                </a:solidFill>
                <a:latin typeface="Trebuchet MS"/>
                <a:cs typeface="Trebuchet MS"/>
              </a:rPr>
              <a:t>H</a:t>
            </a:r>
            <a:r>
              <a:rPr sz="1000" i="1" spc="-6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25" dirty="0">
                <a:solidFill>
                  <a:srgbClr val="44AC34"/>
                </a:solidFill>
                <a:latin typeface="Trebuchet MS"/>
                <a:cs typeface="Trebuchet MS"/>
              </a:rPr>
              <a:t>INICIAL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20" dirty="0"/>
              <a:t>10</a:t>
            </a:fld>
            <a:endParaRPr spc="20" dirty="0"/>
          </a:p>
        </p:txBody>
      </p:sp>
      <p:sp>
        <p:nvSpPr>
          <p:cNvPr id="7" name="object 7"/>
          <p:cNvSpPr txBox="1"/>
          <p:nvPr/>
        </p:nvSpPr>
        <p:spPr>
          <a:xfrm>
            <a:off x="3659375" y="6096000"/>
            <a:ext cx="2232025" cy="7366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5" dirty="0">
                <a:solidFill>
                  <a:srgbClr val="262625"/>
                </a:solidFill>
                <a:latin typeface="Trebuchet MS"/>
                <a:cs typeface="Trebuchet MS"/>
              </a:rPr>
              <a:t>C</a:t>
            </a:r>
            <a:r>
              <a:rPr sz="1000" b="1" i="1" spc="-110" dirty="0">
                <a:solidFill>
                  <a:srgbClr val="262625"/>
                </a:solidFill>
                <a:latin typeface="Trebuchet MS"/>
                <a:cs typeface="Trebuchet MS"/>
              </a:rPr>
              <a:t>on</a:t>
            </a:r>
            <a:r>
              <a:rPr sz="1000" b="1" i="1" spc="-114" dirty="0">
                <a:solidFill>
                  <a:srgbClr val="262625"/>
                </a:solidFill>
                <a:latin typeface="Trebuchet MS"/>
                <a:cs typeface="Trebuchet MS"/>
              </a:rPr>
              <a:t>tenido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35" dirty="0">
                <a:solidFill>
                  <a:srgbClr val="262625"/>
                </a:solidFill>
                <a:latin typeface="Trebuchet MS"/>
                <a:cs typeface="Trebuchet MS"/>
              </a:rPr>
              <a:t>requerido_</a:t>
            </a:r>
            <a:endParaRPr sz="1000" dirty="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Tipos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pitch,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aplicaciones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estructura.</a:t>
            </a:r>
            <a:endParaRPr sz="1000" dirty="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Storytelling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construcción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relatos.</a:t>
            </a:r>
            <a:endParaRPr sz="1000" dirty="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C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omunicación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corporal.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05600" y="5918200"/>
            <a:ext cx="2913380" cy="9144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120" dirty="0">
                <a:solidFill>
                  <a:srgbClr val="262625"/>
                </a:solidFill>
                <a:latin typeface="Trebuchet MS"/>
                <a:cs typeface="Trebuchet MS"/>
              </a:rPr>
              <a:t>Aprendizaje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40" dirty="0">
                <a:solidFill>
                  <a:srgbClr val="262625"/>
                </a:solidFill>
                <a:latin typeface="Trebuchet MS"/>
                <a:cs typeface="Trebuchet MS"/>
              </a:rPr>
              <a:t>esperado_</a:t>
            </a:r>
            <a:endParaRPr sz="1000" dirty="0">
              <a:latin typeface="Trebuchet MS"/>
              <a:cs typeface="Trebuchet MS"/>
            </a:endParaRPr>
          </a:p>
          <a:p>
            <a:pPr marL="241300" marR="5080" indent="-228600" algn="just">
              <a:lnSpc>
                <a:spcPct val="116700"/>
              </a:lnSpc>
              <a:buChar char="•"/>
              <a:tabLst>
                <a:tab pos="241300" algn="l"/>
              </a:tabLst>
            </a:pP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Emprendedores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emprendedoras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entienden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cómo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comunicar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efectivamente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una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idea</a:t>
            </a:r>
            <a:r>
              <a:rPr sz="1000" spc="9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las</a:t>
            </a:r>
            <a:r>
              <a:rPr sz="1000" spc="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herramientas </a:t>
            </a:r>
            <a:r>
              <a:rPr sz="1000" spc="-25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62625"/>
                </a:solidFill>
                <a:latin typeface="Microsoft Sans Serif"/>
                <a:cs typeface="Microsoft Sans Serif"/>
              </a:rPr>
              <a:t>a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utilizar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para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lograr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ser </a:t>
            </a: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más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claros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sobre </a:t>
            </a: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sus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ideas, 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per- </a:t>
            </a:r>
            <a:r>
              <a:rPr sz="1000" spc="-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suasivos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efectivos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al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habla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.</a:t>
            </a:r>
            <a:endParaRPr sz="10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686642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sp>
          <p:nvSpPr>
            <p:cNvPr id="3" name="object 3"/>
            <p:cNvSpPr/>
            <p:nvPr/>
          </p:nvSpPr>
          <p:spPr>
            <a:xfrm>
              <a:off x="0" y="2616200"/>
              <a:ext cx="10058400" cy="5156200"/>
            </a:xfrm>
            <a:custGeom>
              <a:avLst/>
              <a:gdLst/>
              <a:ahLst/>
              <a:cxnLst/>
              <a:rect l="l" t="t" r="r" b="b"/>
              <a:pathLst>
                <a:path w="10058400" h="5156200">
                  <a:moveTo>
                    <a:pt x="0" y="5156200"/>
                  </a:moveTo>
                  <a:lnTo>
                    <a:pt x="10058400" y="5156200"/>
                  </a:lnTo>
                  <a:lnTo>
                    <a:pt x="10058400" y="0"/>
                  </a:lnTo>
                  <a:lnTo>
                    <a:pt x="0" y="0"/>
                  </a:lnTo>
                  <a:lnTo>
                    <a:pt x="0" y="5156200"/>
                  </a:lnTo>
                  <a:close/>
                </a:path>
              </a:pathLst>
            </a:custGeom>
            <a:solidFill>
              <a:srgbClr val="44AC34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399" cy="26162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0058400" cy="2616200"/>
            </a:xfrm>
            <a:custGeom>
              <a:avLst/>
              <a:gdLst/>
              <a:ahLst/>
              <a:cxnLst/>
              <a:rect l="l" t="t" r="r" b="b"/>
              <a:pathLst>
                <a:path w="10058400" h="2616200">
                  <a:moveTo>
                    <a:pt x="10058400" y="0"/>
                  </a:moveTo>
                  <a:lnTo>
                    <a:pt x="0" y="0"/>
                  </a:lnTo>
                  <a:lnTo>
                    <a:pt x="0" y="2616200"/>
                  </a:lnTo>
                  <a:lnTo>
                    <a:pt x="10058400" y="2616200"/>
                  </a:lnTo>
                  <a:lnTo>
                    <a:pt x="10058400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7043" y="317498"/>
            <a:ext cx="73456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320" dirty="0">
                <a:solidFill>
                  <a:srgbClr val="FFFFFF"/>
                </a:solidFill>
              </a:rPr>
              <a:t>C</a:t>
            </a:r>
            <a:r>
              <a:rPr sz="3000" spc="310" dirty="0">
                <a:solidFill>
                  <a:srgbClr val="FFFFFF"/>
                </a:solidFill>
              </a:rPr>
              <a:t>ONTENIDO</a:t>
            </a:r>
            <a:r>
              <a:rPr sz="3000" spc="135" dirty="0">
                <a:solidFill>
                  <a:srgbClr val="FFFFFF"/>
                </a:solidFill>
              </a:rPr>
              <a:t>S</a:t>
            </a:r>
            <a:r>
              <a:rPr sz="3000" spc="-5" dirty="0">
                <a:solidFill>
                  <a:srgbClr val="FFFFFF"/>
                </a:solidFill>
              </a:rPr>
              <a:t> </a:t>
            </a:r>
            <a:r>
              <a:rPr sz="3000" spc="200" dirty="0">
                <a:solidFill>
                  <a:srgbClr val="9ED959"/>
                </a:solidFill>
              </a:rPr>
              <a:t>E</a:t>
            </a:r>
            <a:r>
              <a:rPr sz="3000" spc="-270" dirty="0">
                <a:solidFill>
                  <a:srgbClr val="9ED959"/>
                </a:solidFill>
              </a:rPr>
              <a:t>T</a:t>
            </a:r>
            <a:r>
              <a:rPr sz="3000" spc="235" dirty="0">
                <a:solidFill>
                  <a:srgbClr val="9ED959"/>
                </a:solidFill>
              </a:rPr>
              <a:t>A</a:t>
            </a:r>
            <a:r>
              <a:rPr sz="3000" spc="35" dirty="0">
                <a:solidFill>
                  <a:srgbClr val="9ED959"/>
                </a:solidFill>
              </a:rPr>
              <a:t>P</a:t>
            </a:r>
            <a:r>
              <a:rPr sz="3000" spc="85" dirty="0">
                <a:solidFill>
                  <a:srgbClr val="9ED959"/>
                </a:solidFill>
              </a:rPr>
              <a:t>A</a:t>
            </a:r>
            <a:r>
              <a:rPr sz="3000" spc="-25" dirty="0">
                <a:solidFill>
                  <a:srgbClr val="9ED959"/>
                </a:solidFill>
              </a:rPr>
              <a:t> </a:t>
            </a:r>
            <a:r>
              <a:rPr sz="3000" spc="-640" dirty="0">
                <a:solidFill>
                  <a:srgbClr val="9ED959"/>
                </a:solidFill>
              </a:rPr>
              <a:t>1</a:t>
            </a:r>
            <a:r>
              <a:rPr sz="3000" spc="-65" dirty="0">
                <a:solidFill>
                  <a:srgbClr val="9ED959"/>
                </a:solidFill>
              </a:rPr>
              <a:t> </a:t>
            </a:r>
            <a:r>
              <a:rPr sz="3000" spc="-25" dirty="0">
                <a:solidFill>
                  <a:srgbClr val="FFFFFF"/>
                </a:solidFill>
              </a:rPr>
              <a:t>-</a:t>
            </a:r>
            <a:r>
              <a:rPr sz="3000" spc="-40" dirty="0">
                <a:solidFill>
                  <a:srgbClr val="FFFFFF"/>
                </a:solidFill>
              </a:rPr>
              <a:t> </a:t>
            </a:r>
            <a:r>
              <a:rPr sz="3000" spc="145" dirty="0">
                <a:solidFill>
                  <a:srgbClr val="FFFFFF"/>
                </a:solidFill>
              </a:rPr>
              <a:t>P</a:t>
            </a:r>
            <a:r>
              <a:rPr sz="3000" spc="100" dirty="0">
                <a:solidFill>
                  <a:srgbClr val="FFFFFF"/>
                </a:solidFill>
              </a:rPr>
              <a:t>I</a:t>
            </a:r>
            <a:r>
              <a:rPr sz="3000" spc="30" dirty="0">
                <a:solidFill>
                  <a:srgbClr val="FFFFFF"/>
                </a:solidFill>
              </a:rPr>
              <a:t>T</a:t>
            </a:r>
            <a:r>
              <a:rPr sz="3000" spc="360" dirty="0">
                <a:solidFill>
                  <a:srgbClr val="FFFFFF"/>
                </a:solidFill>
              </a:rPr>
              <a:t>C</a:t>
            </a:r>
            <a:r>
              <a:rPr sz="3000" spc="235" dirty="0">
                <a:solidFill>
                  <a:srgbClr val="FFFFFF"/>
                </a:solidFill>
              </a:rPr>
              <a:t>H</a:t>
            </a:r>
            <a:r>
              <a:rPr sz="3000" spc="-5" dirty="0">
                <a:solidFill>
                  <a:srgbClr val="FFFFFF"/>
                </a:solidFill>
              </a:rPr>
              <a:t> </a:t>
            </a:r>
            <a:r>
              <a:rPr sz="3000" spc="260" dirty="0">
                <a:solidFill>
                  <a:srgbClr val="FFFFFF"/>
                </a:solidFill>
              </a:rPr>
              <a:t>BÁSI</a:t>
            </a:r>
            <a:r>
              <a:rPr sz="3000" spc="275" dirty="0">
                <a:solidFill>
                  <a:srgbClr val="FFFFFF"/>
                </a:solidFill>
              </a:rPr>
              <a:t>C</a:t>
            </a:r>
            <a:r>
              <a:rPr sz="3000" spc="254" dirty="0">
                <a:solidFill>
                  <a:srgbClr val="FFFFFF"/>
                </a:solidFill>
              </a:rPr>
              <a:t>O</a:t>
            </a:r>
            <a:endParaRPr sz="3000"/>
          </a:p>
        </p:txBody>
      </p:sp>
      <p:sp>
        <p:nvSpPr>
          <p:cNvPr id="7" name="object 7"/>
          <p:cNvSpPr txBox="1"/>
          <p:nvPr/>
        </p:nvSpPr>
        <p:spPr>
          <a:xfrm>
            <a:off x="1574800" y="1060669"/>
            <a:ext cx="6054090" cy="1214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Para </a:t>
            </a:r>
            <a:r>
              <a:rPr sz="1300" b="1" spc="-125" dirty="0">
                <a:solidFill>
                  <a:srgbClr val="FFFFFF"/>
                </a:solidFill>
                <a:latin typeface="Trebuchet MS"/>
                <a:cs typeface="Trebuchet MS"/>
              </a:rPr>
              <a:t>emprendedores </a:t>
            </a:r>
            <a:r>
              <a:rPr sz="1300" b="1" spc="-130" dirty="0">
                <a:solidFill>
                  <a:srgbClr val="FFFFFF"/>
                </a:solidFill>
                <a:latin typeface="Trebuchet MS"/>
                <a:cs typeface="Trebuchet MS"/>
              </a:rPr>
              <a:t>que </a:t>
            </a:r>
            <a:r>
              <a:rPr sz="1300" b="1" spc="-114" dirty="0">
                <a:solidFill>
                  <a:srgbClr val="FFFFFF"/>
                </a:solidFill>
                <a:latin typeface="Trebuchet MS"/>
                <a:cs typeface="Trebuchet MS"/>
              </a:rPr>
              <a:t>ya </a:t>
            </a:r>
            <a:r>
              <a:rPr sz="1300" b="1" spc="-110" dirty="0">
                <a:solidFill>
                  <a:srgbClr val="FFFFFF"/>
                </a:solidFill>
                <a:latin typeface="Trebuchet MS"/>
                <a:cs typeface="Trebuchet MS"/>
              </a:rPr>
              <a:t>tienen </a:t>
            </a:r>
            <a:r>
              <a:rPr sz="1300" b="1" spc="-95" dirty="0">
                <a:solidFill>
                  <a:srgbClr val="FFFFFF"/>
                </a:solidFill>
                <a:latin typeface="Trebuchet MS"/>
                <a:cs typeface="Trebuchet MS"/>
              </a:rPr>
              <a:t>al </a:t>
            </a:r>
            <a:r>
              <a:rPr sz="1300" b="1" spc="-114" dirty="0">
                <a:solidFill>
                  <a:srgbClr val="FFFFFF"/>
                </a:solidFill>
                <a:latin typeface="Trebuchet MS"/>
                <a:cs typeface="Trebuchet MS"/>
              </a:rPr>
              <a:t>menos </a:t>
            </a:r>
            <a:r>
              <a:rPr sz="1300" b="1" spc="-110" dirty="0">
                <a:solidFill>
                  <a:srgbClr val="FFFFFF"/>
                </a:solidFill>
                <a:latin typeface="Trebuchet MS"/>
                <a:cs typeface="Trebuchet MS"/>
              </a:rPr>
              <a:t>una </a:t>
            </a:r>
            <a:r>
              <a:rPr sz="1300" b="1" spc="-114" dirty="0">
                <a:solidFill>
                  <a:srgbClr val="FFFFFF"/>
                </a:solidFill>
                <a:latin typeface="Trebuchet MS"/>
                <a:cs typeface="Trebuchet MS"/>
              </a:rPr>
              <a:t>idea </a:t>
            </a:r>
            <a:r>
              <a:rPr sz="1300" b="1" spc="-90" dirty="0">
                <a:solidFill>
                  <a:srgbClr val="FFFFFF"/>
                </a:solidFill>
                <a:latin typeface="Trebuchet MS"/>
                <a:cs typeface="Trebuchet MS"/>
              </a:rPr>
              <a:t>y </a:t>
            </a:r>
            <a:r>
              <a:rPr sz="1300" b="1" spc="-95" dirty="0">
                <a:solidFill>
                  <a:srgbClr val="FFFFFF"/>
                </a:solidFill>
                <a:latin typeface="Trebuchet MS"/>
                <a:cs typeface="Trebuchet MS"/>
              </a:rPr>
              <a:t>un </a:t>
            </a:r>
            <a:r>
              <a:rPr sz="1300" b="1" spc="-130" dirty="0">
                <a:solidFill>
                  <a:srgbClr val="FFFFFF"/>
                </a:solidFill>
                <a:latin typeface="Trebuchet MS"/>
                <a:cs typeface="Trebuchet MS"/>
              </a:rPr>
              <a:t>manejo 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básico </a:t>
            </a:r>
            <a:r>
              <a:rPr sz="1300" b="1" spc="-135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sz="1300" b="1" spc="-90" dirty="0">
                <a:solidFill>
                  <a:srgbClr val="FFFFFF"/>
                </a:solidFill>
                <a:latin typeface="Trebuchet MS"/>
                <a:cs typeface="Trebuchet MS"/>
              </a:rPr>
              <a:t>los </a:t>
            </a:r>
            <a:r>
              <a:rPr sz="1300" b="1" spc="-114" dirty="0">
                <a:solidFill>
                  <a:srgbClr val="FFFFFF"/>
                </a:solidFill>
                <a:latin typeface="Trebuchet MS"/>
                <a:cs typeface="Trebuchet MS"/>
              </a:rPr>
              <a:t>conceptos </a:t>
            </a:r>
            <a:r>
              <a:rPr sz="1300" b="1" spc="-135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sz="1300" b="1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00" dirty="0">
                <a:solidFill>
                  <a:srgbClr val="FFFFFF"/>
                </a:solidFill>
                <a:latin typeface="Trebuchet MS"/>
                <a:cs typeface="Trebuchet MS"/>
              </a:rPr>
              <a:t>Emprendimiento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85" dirty="0">
                <a:solidFill>
                  <a:srgbClr val="FFFFFF"/>
                </a:solidFill>
                <a:latin typeface="Trebuchet MS"/>
                <a:cs typeface="Trebuchet MS"/>
              </a:rPr>
              <a:t>Dinámico.</a:t>
            </a:r>
            <a:r>
              <a:rPr sz="1300" b="1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80" dirty="0">
                <a:solidFill>
                  <a:srgbClr val="FFFFFF"/>
                </a:solidFill>
                <a:latin typeface="Trebuchet MS"/>
                <a:cs typeface="Trebuchet MS"/>
              </a:rPr>
              <a:t>Acá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00" dirty="0">
                <a:solidFill>
                  <a:srgbClr val="FFFFFF"/>
                </a:solidFill>
                <a:latin typeface="Trebuchet MS"/>
                <a:cs typeface="Trebuchet MS"/>
              </a:rPr>
              <a:t>sólo </a:t>
            </a:r>
            <a:r>
              <a:rPr sz="1300" b="1" spc="-110" dirty="0">
                <a:solidFill>
                  <a:srgbClr val="FFFFFF"/>
                </a:solidFill>
                <a:latin typeface="Trebuchet MS"/>
                <a:cs typeface="Trebuchet MS"/>
              </a:rPr>
              <a:t>tienen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95" dirty="0">
                <a:solidFill>
                  <a:srgbClr val="FFFFFF"/>
                </a:solidFill>
                <a:latin typeface="Trebuchet MS"/>
                <a:cs typeface="Trebuchet MS"/>
              </a:rPr>
              <a:t>un</a:t>
            </a:r>
            <a:r>
              <a:rPr sz="1300" b="1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10" dirty="0">
                <a:solidFill>
                  <a:srgbClr val="FFFFFF"/>
                </a:solidFill>
                <a:latin typeface="Trebuchet MS"/>
                <a:cs typeface="Trebuchet MS"/>
              </a:rPr>
              <a:t>emprendimiento</a:t>
            </a:r>
            <a:r>
              <a:rPr sz="1300" b="1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80" dirty="0">
                <a:solidFill>
                  <a:srgbClr val="FFFFFF"/>
                </a:solidFill>
                <a:latin typeface="Trebuchet MS"/>
                <a:cs typeface="Trebuchet MS"/>
              </a:rPr>
              <a:t>“en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14" dirty="0">
                <a:solidFill>
                  <a:srgbClr val="FFFFFF"/>
                </a:solidFill>
                <a:latin typeface="Trebuchet MS"/>
                <a:cs typeface="Trebuchet MS"/>
              </a:rPr>
              <a:t>el</a:t>
            </a:r>
            <a:r>
              <a:rPr sz="1300" b="1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40" dirty="0">
                <a:solidFill>
                  <a:srgbClr val="FFFFFF"/>
                </a:solidFill>
                <a:latin typeface="Trebuchet MS"/>
                <a:cs typeface="Trebuchet MS"/>
              </a:rPr>
              <a:t>papel”.</a:t>
            </a:r>
            <a:endParaRPr sz="130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300" b="1" spc="-95" dirty="0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r>
              <a:rPr sz="1300" b="1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20" dirty="0">
                <a:solidFill>
                  <a:srgbClr val="FFFFFF"/>
                </a:solidFill>
                <a:latin typeface="Trebuchet MS"/>
                <a:cs typeface="Trebuchet MS"/>
              </a:rPr>
              <a:t>meta</a:t>
            </a:r>
            <a:r>
              <a:rPr sz="1300" b="1" spc="-130" dirty="0">
                <a:solidFill>
                  <a:srgbClr val="FFFFFF"/>
                </a:solidFill>
                <a:latin typeface="Trebuchet MS"/>
                <a:cs typeface="Trebuchet MS"/>
              </a:rPr>
              <a:t> en </a:t>
            </a:r>
            <a:r>
              <a:rPr sz="1300" b="1" spc="-114" dirty="0">
                <a:solidFill>
                  <a:srgbClr val="FFFFFF"/>
                </a:solidFill>
                <a:latin typeface="Trebuchet MS"/>
                <a:cs typeface="Trebuchet MS"/>
              </a:rPr>
              <a:t>esta</a:t>
            </a:r>
            <a:r>
              <a:rPr sz="1300" b="1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25" dirty="0">
                <a:solidFill>
                  <a:srgbClr val="FFFFFF"/>
                </a:solidFill>
                <a:latin typeface="Trebuchet MS"/>
                <a:cs typeface="Trebuchet MS"/>
              </a:rPr>
              <a:t>etapa</a:t>
            </a:r>
            <a:r>
              <a:rPr sz="1300" b="1" spc="-130" dirty="0">
                <a:solidFill>
                  <a:srgbClr val="FFFFFF"/>
                </a:solidFill>
                <a:latin typeface="Trebuchet MS"/>
                <a:cs typeface="Trebuchet MS"/>
              </a:rPr>
              <a:t> es </a:t>
            </a:r>
            <a:r>
              <a:rPr sz="1300" b="1" spc="-100" dirty="0">
                <a:solidFill>
                  <a:srgbClr val="FFFFFF"/>
                </a:solidFill>
                <a:latin typeface="Trebuchet MS"/>
                <a:cs typeface="Trebuchet MS"/>
              </a:rPr>
              <a:t>lograr</a:t>
            </a:r>
            <a:r>
              <a:rPr sz="1300" b="1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20" dirty="0">
                <a:solidFill>
                  <a:srgbClr val="FFFFFF"/>
                </a:solidFill>
                <a:latin typeface="Trebuchet MS"/>
                <a:cs typeface="Trebuchet MS"/>
              </a:rPr>
              <a:t>armar</a:t>
            </a:r>
            <a:r>
              <a:rPr sz="1300" b="1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95" dirty="0">
                <a:solidFill>
                  <a:srgbClr val="FFFFFF"/>
                </a:solidFill>
                <a:latin typeface="Trebuchet MS"/>
                <a:cs typeface="Trebuchet MS"/>
              </a:rPr>
              <a:t>un</a:t>
            </a:r>
            <a:r>
              <a:rPr sz="1300" b="1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85" dirty="0">
                <a:solidFill>
                  <a:srgbClr val="FFFFFF"/>
                </a:solidFill>
                <a:latin typeface="Trebuchet MS"/>
                <a:cs typeface="Trebuchet MS"/>
              </a:rPr>
              <a:t>pitch</a:t>
            </a:r>
            <a:r>
              <a:rPr sz="1300" b="1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95" dirty="0">
                <a:solidFill>
                  <a:srgbClr val="FFFFFF"/>
                </a:solidFill>
                <a:latin typeface="Trebuchet MS"/>
                <a:cs typeface="Trebuchet MS"/>
              </a:rPr>
              <a:t>sólido</a:t>
            </a:r>
            <a:r>
              <a:rPr sz="1300" b="1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9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1300" b="1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00" dirty="0">
                <a:solidFill>
                  <a:srgbClr val="FFFFFF"/>
                </a:solidFill>
                <a:latin typeface="Trebuchet MS"/>
                <a:cs typeface="Trebuchet MS"/>
              </a:rPr>
              <a:t>financiamiento</a:t>
            </a:r>
            <a:r>
              <a:rPr sz="1300" b="1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80" dirty="0">
                <a:solidFill>
                  <a:srgbClr val="FFFFFF"/>
                </a:solidFill>
                <a:latin typeface="Trebuchet MS"/>
                <a:cs typeface="Trebuchet MS"/>
              </a:rPr>
              <a:t>inicial</a:t>
            </a:r>
            <a:r>
              <a:rPr sz="1300" b="1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20" dirty="0">
                <a:solidFill>
                  <a:srgbClr val="FFFFFF"/>
                </a:solidFill>
                <a:latin typeface="Trebuchet MS"/>
                <a:cs typeface="Trebuchet MS"/>
              </a:rPr>
              <a:t>para</a:t>
            </a:r>
            <a:r>
              <a:rPr sz="1300" b="1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10" dirty="0">
                <a:solidFill>
                  <a:srgbClr val="FFFFFF"/>
                </a:solidFill>
                <a:latin typeface="Trebuchet MS"/>
                <a:cs typeface="Trebuchet MS"/>
              </a:rPr>
              <a:t>partir.</a:t>
            </a:r>
            <a:r>
              <a:rPr sz="1300" b="1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70" dirty="0">
                <a:solidFill>
                  <a:srgbClr val="FFFFFF"/>
                </a:solidFill>
                <a:latin typeface="Trebuchet MS"/>
                <a:cs typeface="Trebuchet MS"/>
              </a:rPr>
              <a:t>¿Por </a:t>
            </a:r>
            <a:r>
              <a:rPr sz="1300" b="1" spc="-3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30" dirty="0">
                <a:solidFill>
                  <a:srgbClr val="FFFFFF"/>
                </a:solidFill>
                <a:latin typeface="Trebuchet MS"/>
                <a:cs typeface="Trebuchet MS"/>
              </a:rPr>
              <a:t>qué </a:t>
            </a:r>
            <a:r>
              <a:rPr sz="1300" b="1" spc="-114" dirty="0">
                <a:solidFill>
                  <a:srgbClr val="FFFFFF"/>
                </a:solidFill>
                <a:latin typeface="Trebuchet MS"/>
                <a:cs typeface="Trebuchet MS"/>
              </a:rPr>
              <a:t>el 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foco </a:t>
            </a:r>
            <a:r>
              <a:rPr sz="1300" b="1" spc="-130" dirty="0">
                <a:solidFill>
                  <a:srgbClr val="FFFFFF"/>
                </a:solidFill>
                <a:latin typeface="Trebuchet MS"/>
                <a:cs typeface="Trebuchet MS"/>
              </a:rPr>
              <a:t>en </a:t>
            </a:r>
            <a:r>
              <a:rPr sz="1300" b="1" spc="-114" dirty="0">
                <a:solidFill>
                  <a:srgbClr val="FFFFFF"/>
                </a:solidFill>
                <a:latin typeface="Trebuchet MS"/>
                <a:cs typeface="Trebuchet MS"/>
              </a:rPr>
              <a:t>el </a:t>
            </a:r>
            <a:r>
              <a:rPr sz="1300" b="1" spc="-75" dirty="0">
                <a:solidFill>
                  <a:srgbClr val="FFFFFF"/>
                </a:solidFill>
                <a:latin typeface="Trebuchet MS"/>
                <a:cs typeface="Trebuchet MS"/>
              </a:rPr>
              <a:t>pitch? </a:t>
            </a:r>
            <a:r>
              <a:rPr sz="1300" b="1" spc="-114" dirty="0">
                <a:solidFill>
                  <a:srgbClr val="FFFFFF"/>
                </a:solidFill>
                <a:latin typeface="Trebuchet MS"/>
                <a:cs typeface="Trebuchet MS"/>
              </a:rPr>
              <a:t>Porque </a:t>
            </a:r>
            <a:r>
              <a:rPr sz="1300" b="1" spc="-130" dirty="0">
                <a:solidFill>
                  <a:srgbClr val="FFFFFF"/>
                </a:solidFill>
                <a:latin typeface="Trebuchet MS"/>
                <a:cs typeface="Trebuchet MS"/>
              </a:rPr>
              <a:t>es </a:t>
            </a:r>
            <a:r>
              <a:rPr sz="1300" b="1" spc="-95" dirty="0">
                <a:solidFill>
                  <a:srgbClr val="FFFFFF"/>
                </a:solidFill>
                <a:latin typeface="Trebuchet MS"/>
                <a:cs typeface="Trebuchet MS"/>
              </a:rPr>
              <a:t>la </a:t>
            </a:r>
            <a:r>
              <a:rPr sz="1300" b="1" spc="-110" dirty="0">
                <a:solidFill>
                  <a:srgbClr val="FFFFFF"/>
                </a:solidFill>
                <a:latin typeface="Trebuchet MS"/>
                <a:cs typeface="Trebuchet MS"/>
              </a:rPr>
              <a:t>primera </a:t>
            </a:r>
            <a:r>
              <a:rPr sz="1300" b="1" spc="-114" dirty="0">
                <a:solidFill>
                  <a:srgbClr val="FFFFFF"/>
                </a:solidFill>
                <a:latin typeface="Trebuchet MS"/>
                <a:cs typeface="Trebuchet MS"/>
              </a:rPr>
              <a:t>herramienta </a:t>
            </a:r>
            <a:r>
              <a:rPr sz="1300" b="1" spc="-135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sz="1300" b="1" spc="-95" dirty="0">
                <a:solidFill>
                  <a:srgbClr val="FFFFFF"/>
                </a:solidFill>
                <a:latin typeface="Trebuchet MS"/>
                <a:cs typeface="Trebuchet MS"/>
              </a:rPr>
              <a:t>un </a:t>
            </a:r>
            <a:r>
              <a:rPr sz="1300" b="1" spc="-125" dirty="0">
                <a:solidFill>
                  <a:srgbClr val="FFFFFF"/>
                </a:solidFill>
                <a:latin typeface="Trebuchet MS"/>
                <a:cs typeface="Trebuchet MS"/>
              </a:rPr>
              <a:t>emprendedor </a:t>
            </a:r>
            <a:r>
              <a:rPr sz="1300" b="1" spc="-130" dirty="0">
                <a:solidFill>
                  <a:srgbClr val="FFFFFF"/>
                </a:solidFill>
                <a:latin typeface="Trebuchet MS"/>
                <a:cs typeface="Trebuchet MS"/>
              </a:rPr>
              <a:t>que </a:t>
            </a:r>
            <a:r>
              <a:rPr sz="1300" b="1" spc="-120" dirty="0">
                <a:solidFill>
                  <a:srgbClr val="FFFFFF"/>
                </a:solidFill>
                <a:latin typeface="Trebuchet MS"/>
                <a:cs typeface="Trebuchet MS"/>
              </a:rPr>
              <a:t>parte, </a:t>
            </a:r>
            <a:r>
              <a:rPr sz="1300" b="1" spc="-114" dirty="0">
                <a:solidFill>
                  <a:srgbClr val="FFFFFF"/>
                </a:solidFill>
                <a:latin typeface="Trebuchet MS"/>
                <a:cs typeface="Trebuchet MS"/>
              </a:rPr>
              <a:t>le </a:t>
            </a:r>
            <a:r>
              <a:rPr sz="13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14" dirty="0">
                <a:solidFill>
                  <a:srgbClr val="FFFFFF"/>
                </a:solidFill>
                <a:latin typeface="Trebuchet MS"/>
                <a:cs typeface="Trebuchet MS"/>
              </a:rPr>
              <a:t>permite</a:t>
            </a:r>
            <a:r>
              <a:rPr sz="1300" b="1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00" dirty="0">
                <a:solidFill>
                  <a:srgbClr val="FFFFFF"/>
                </a:solidFill>
                <a:latin typeface="Trebuchet MS"/>
                <a:cs typeface="Trebuchet MS"/>
              </a:rPr>
              <a:t>conquistar</a:t>
            </a:r>
            <a:r>
              <a:rPr sz="1300" b="1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3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300" b="1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90" dirty="0">
                <a:solidFill>
                  <a:srgbClr val="FFFFFF"/>
                </a:solidFill>
                <a:latin typeface="Trebuchet MS"/>
                <a:cs typeface="Trebuchet MS"/>
              </a:rPr>
              <a:t>sus</a:t>
            </a:r>
            <a:r>
              <a:rPr sz="1300" b="1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10" dirty="0">
                <a:solidFill>
                  <a:srgbClr val="FFFFFF"/>
                </a:solidFill>
                <a:latin typeface="Trebuchet MS"/>
                <a:cs typeface="Trebuchet MS"/>
              </a:rPr>
              <a:t>primeros</a:t>
            </a:r>
            <a:r>
              <a:rPr sz="1300" b="1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socios,</a:t>
            </a:r>
            <a:r>
              <a:rPr sz="1300" b="1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25" dirty="0">
                <a:solidFill>
                  <a:srgbClr val="FFFFFF"/>
                </a:solidFill>
                <a:latin typeface="Trebuchet MS"/>
                <a:cs typeface="Trebuchet MS"/>
              </a:rPr>
              <a:t>alcanzar</a:t>
            </a:r>
            <a:r>
              <a:rPr sz="1300" b="1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00" dirty="0">
                <a:solidFill>
                  <a:srgbClr val="FFFFFF"/>
                </a:solidFill>
                <a:latin typeface="Trebuchet MS"/>
                <a:cs typeface="Trebuchet MS"/>
              </a:rPr>
              <a:t>financiamiento</a:t>
            </a:r>
            <a:r>
              <a:rPr sz="1300" b="1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9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1300" b="1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20" dirty="0">
                <a:solidFill>
                  <a:srgbClr val="FFFFFF"/>
                </a:solidFill>
                <a:latin typeface="Trebuchet MS"/>
                <a:cs typeface="Trebuchet MS"/>
              </a:rPr>
              <a:t>testear</a:t>
            </a:r>
            <a:r>
              <a:rPr sz="1300" b="1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95" dirty="0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r>
              <a:rPr sz="1300" b="1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14" dirty="0">
                <a:solidFill>
                  <a:srgbClr val="FFFFFF"/>
                </a:solidFill>
                <a:latin typeface="Trebuchet MS"/>
                <a:cs typeface="Trebuchet MS"/>
              </a:rPr>
              <a:t>idea</a:t>
            </a:r>
            <a:r>
              <a:rPr sz="1300" b="1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20" dirty="0">
                <a:solidFill>
                  <a:srgbClr val="FFFFFF"/>
                </a:solidFill>
                <a:latin typeface="Trebuchet MS"/>
                <a:cs typeface="Trebuchet MS"/>
              </a:rPr>
              <a:t>para</a:t>
            </a:r>
            <a:r>
              <a:rPr sz="1300" b="1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recibir </a:t>
            </a:r>
            <a:r>
              <a:rPr sz="1300" b="1" spc="-3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10" dirty="0">
                <a:solidFill>
                  <a:srgbClr val="FFFFFF"/>
                </a:solidFill>
                <a:latin typeface="Trebuchet MS"/>
                <a:cs typeface="Trebuchet MS"/>
              </a:rPr>
              <a:t>retroalimentación del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30" dirty="0">
                <a:solidFill>
                  <a:srgbClr val="FFFFFF"/>
                </a:solidFill>
                <a:latin typeface="Trebuchet MS"/>
                <a:cs typeface="Trebuchet MS"/>
              </a:rPr>
              <a:t>mercado.</a:t>
            </a:r>
            <a:endParaRPr sz="13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44576" y="1237202"/>
            <a:ext cx="8915400" cy="2637155"/>
            <a:chOff x="444576" y="1237202"/>
            <a:chExt cx="8915400" cy="263715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4576" y="1237202"/>
              <a:ext cx="946244" cy="87756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99790" y="3871155"/>
              <a:ext cx="8660130" cy="0"/>
            </a:xfrm>
            <a:custGeom>
              <a:avLst/>
              <a:gdLst/>
              <a:ahLst/>
              <a:cxnLst/>
              <a:rect l="l" t="t" r="r" b="b"/>
              <a:pathLst>
                <a:path w="8660130">
                  <a:moveTo>
                    <a:pt x="0" y="0"/>
                  </a:moveTo>
                  <a:lnTo>
                    <a:pt x="8660104" y="0"/>
                  </a:lnTo>
                </a:path>
              </a:pathLst>
            </a:custGeom>
            <a:ln w="6350">
              <a:solidFill>
                <a:srgbClr val="44AC3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87978" y="2819400"/>
            <a:ext cx="1857375" cy="64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solidFill>
                  <a:srgbClr val="262625"/>
                </a:solidFill>
                <a:latin typeface="Trebuchet MS"/>
                <a:cs typeface="Trebuchet MS"/>
              </a:rPr>
              <a:t>ÁRE</a:t>
            </a:r>
            <a:r>
              <a:rPr sz="1000" b="1" i="1" spc="-1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b="1" i="1" spc="-200" dirty="0">
                <a:solidFill>
                  <a:srgbClr val="262625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i="1" spc="25" dirty="0">
                <a:solidFill>
                  <a:srgbClr val="262625"/>
                </a:solidFill>
                <a:latin typeface="Trebuchet MS"/>
                <a:cs typeface="Trebuchet MS"/>
              </a:rPr>
              <a:t>ADMINISTR</a:t>
            </a:r>
            <a:r>
              <a:rPr sz="1000" i="1" spc="2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i="1" spc="70" dirty="0">
                <a:solidFill>
                  <a:srgbClr val="262625"/>
                </a:solidFill>
                <a:latin typeface="Trebuchet MS"/>
                <a:cs typeface="Trebuchet MS"/>
              </a:rPr>
              <a:t>CIÓN</a:t>
            </a:r>
            <a:endParaRPr sz="1000">
              <a:latin typeface="Trebuchet MS"/>
              <a:cs typeface="Trebuchet MS"/>
            </a:endParaRPr>
          </a:p>
          <a:p>
            <a:pPr marL="12700" marR="5080">
              <a:lnSpc>
                <a:spcPct val="133300"/>
              </a:lnSpc>
              <a:spcBef>
                <a:spcPts val="500"/>
              </a:spcBef>
            </a:pPr>
            <a:r>
              <a:rPr sz="1000" b="1" i="1" spc="30" dirty="0">
                <a:solidFill>
                  <a:srgbClr val="44AC34"/>
                </a:solidFill>
                <a:latin typeface="Trebuchet MS"/>
                <a:cs typeface="Trebuchet MS"/>
              </a:rPr>
              <a:t>CURS</a:t>
            </a:r>
            <a:r>
              <a:rPr sz="1000" b="1" i="1" spc="20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b="1" i="1" spc="-55" dirty="0">
                <a:solidFill>
                  <a:srgbClr val="44AC34"/>
                </a:solidFill>
                <a:latin typeface="Trebuchet MS"/>
                <a:cs typeface="Trebuchet MS"/>
              </a:rPr>
              <a:t>/</a:t>
            </a:r>
            <a:r>
              <a:rPr sz="1000" b="1" i="1" spc="-229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b="1" i="1" spc="-20" dirty="0">
                <a:solidFill>
                  <a:srgbClr val="44AC34"/>
                </a:solidFill>
                <a:latin typeface="Trebuchet MS"/>
                <a:cs typeface="Trebuchet MS"/>
              </a:rPr>
              <a:t>ALLE</a:t>
            </a:r>
            <a:r>
              <a:rPr sz="1000" b="1" i="1" spc="-35" dirty="0">
                <a:solidFill>
                  <a:srgbClr val="44AC34"/>
                </a:solidFill>
                <a:latin typeface="Trebuchet MS"/>
                <a:cs typeface="Trebuchet MS"/>
              </a:rPr>
              <a:t>R</a:t>
            </a:r>
            <a:r>
              <a:rPr sz="1000" b="1" i="1" spc="-200" dirty="0">
                <a:solidFill>
                  <a:srgbClr val="44AC34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40" dirty="0">
                <a:solidFill>
                  <a:srgbClr val="44AC34"/>
                </a:solidFill>
                <a:latin typeface="Trebuchet MS"/>
                <a:cs typeface="Trebuchet MS"/>
              </a:rPr>
              <a:t>DETECCIÓ</a:t>
            </a:r>
            <a:r>
              <a:rPr sz="1000" i="1" spc="25" dirty="0">
                <a:solidFill>
                  <a:srgbClr val="44AC34"/>
                </a:solidFill>
                <a:latin typeface="Trebuchet MS"/>
                <a:cs typeface="Trebuchet MS"/>
              </a:rPr>
              <a:t>N</a:t>
            </a:r>
            <a:r>
              <a:rPr sz="1000" i="1" spc="-6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50" dirty="0">
                <a:solidFill>
                  <a:srgbClr val="44AC34"/>
                </a:solidFill>
                <a:latin typeface="Trebuchet MS"/>
                <a:cs typeface="Trebuchet MS"/>
              </a:rPr>
              <a:t>DE  </a:t>
            </a:r>
            <a:r>
              <a:rPr sz="1000" i="1" spc="45" dirty="0">
                <a:solidFill>
                  <a:srgbClr val="44AC34"/>
                </a:solidFill>
                <a:latin typeface="Trebuchet MS"/>
                <a:cs typeface="Trebuchet MS"/>
              </a:rPr>
              <a:t>OPORTUNIDADES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20" dirty="0"/>
              <a:t>11</a:t>
            </a:fld>
            <a:endParaRPr spc="20" dirty="0"/>
          </a:p>
        </p:txBody>
      </p:sp>
      <p:sp>
        <p:nvSpPr>
          <p:cNvPr id="12" name="object 12"/>
          <p:cNvSpPr txBox="1"/>
          <p:nvPr/>
        </p:nvSpPr>
        <p:spPr>
          <a:xfrm>
            <a:off x="3331633" y="2794000"/>
            <a:ext cx="2887345" cy="558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sz="1000" b="1" i="1" spc="-5" dirty="0">
                <a:solidFill>
                  <a:srgbClr val="262625"/>
                </a:solidFill>
                <a:latin typeface="Trebuchet MS"/>
                <a:cs typeface="Trebuchet MS"/>
              </a:rPr>
              <a:t>C</a:t>
            </a:r>
            <a:r>
              <a:rPr sz="1000" b="1" i="1" spc="-110" dirty="0">
                <a:solidFill>
                  <a:srgbClr val="262625"/>
                </a:solidFill>
                <a:latin typeface="Trebuchet MS"/>
                <a:cs typeface="Trebuchet MS"/>
              </a:rPr>
              <a:t>on</a:t>
            </a:r>
            <a:r>
              <a:rPr sz="1000" b="1" i="1" spc="-114" dirty="0">
                <a:solidFill>
                  <a:srgbClr val="262625"/>
                </a:solidFill>
                <a:latin typeface="Trebuchet MS"/>
                <a:cs typeface="Trebuchet MS"/>
              </a:rPr>
              <a:t>tenido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35" dirty="0">
                <a:solidFill>
                  <a:srgbClr val="262625"/>
                </a:solidFill>
                <a:latin typeface="Trebuchet MS"/>
                <a:cs typeface="Trebuchet MS"/>
              </a:rPr>
              <a:t>requerido_</a:t>
            </a:r>
            <a:endParaRPr sz="1000" dirty="0">
              <a:latin typeface="Trebuchet MS"/>
              <a:cs typeface="Trebuchet MS"/>
            </a:endParaRPr>
          </a:p>
          <a:p>
            <a:pPr marL="227965" indent="-227965">
              <a:lnSpc>
                <a:spcPct val="116700"/>
              </a:lnSpc>
              <a:buChar char="•"/>
              <a:tabLst>
                <a:tab pos="227965" algn="l"/>
                <a:tab pos="228600" algn="l"/>
              </a:tabLst>
            </a:pP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Metodologías</a:t>
            </a:r>
            <a:r>
              <a:rPr sz="1000" spc="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para</a:t>
            </a:r>
            <a:r>
              <a:rPr sz="1000" spc="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detección</a:t>
            </a:r>
            <a:r>
              <a:rPr sz="1000" spc="7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desafíos</a:t>
            </a:r>
            <a:r>
              <a:rPr sz="1000" spc="7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oportuni- </a:t>
            </a:r>
            <a:r>
              <a:rPr sz="1000" spc="-25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dades.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31633" y="3352800"/>
            <a:ext cx="450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62625"/>
                </a:solidFill>
                <a:latin typeface="Microsoft Sans Serif"/>
                <a:cs typeface="Microsoft Sans Serif"/>
              </a:rPr>
              <a:t>•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60233" y="3530600"/>
            <a:ext cx="7035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validación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ágil.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60023" y="2794000"/>
            <a:ext cx="2912745" cy="558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120" dirty="0">
                <a:solidFill>
                  <a:srgbClr val="262625"/>
                </a:solidFill>
                <a:latin typeface="Trebuchet MS"/>
                <a:cs typeface="Trebuchet MS"/>
              </a:rPr>
              <a:t>Aprendizaje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40" dirty="0">
                <a:solidFill>
                  <a:srgbClr val="262625"/>
                </a:solidFill>
                <a:latin typeface="Trebuchet MS"/>
                <a:cs typeface="Trebuchet MS"/>
              </a:rPr>
              <a:t>esperado_</a:t>
            </a:r>
            <a:endParaRPr sz="1000">
              <a:latin typeface="Trebuchet MS"/>
              <a:cs typeface="Trebuchet MS"/>
            </a:endParaRPr>
          </a:p>
          <a:p>
            <a:pPr marL="240665" marR="5080" indent="-228600">
              <a:lnSpc>
                <a:spcPct val="116700"/>
              </a:lnSpc>
              <a:buChar char="•"/>
              <a:tabLst>
                <a:tab pos="240665" algn="l"/>
                <a:tab pos="241300" algn="l"/>
              </a:tabLst>
            </a:pPr>
            <a:r>
              <a:rPr sz="1000" spc="-20" dirty="0">
                <a:solidFill>
                  <a:srgbClr val="262625"/>
                </a:solidFill>
                <a:latin typeface="Microsoft Sans Serif"/>
                <a:cs typeface="Microsoft Sans Serif"/>
              </a:rPr>
              <a:t>I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dentificar</a:t>
            </a:r>
            <a:r>
              <a:rPr sz="10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un</a:t>
            </a:r>
            <a:r>
              <a:rPr sz="10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p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oblema</a:t>
            </a:r>
            <a:r>
              <a:rPr sz="10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0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esolver</a:t>
            </a:r>
            <a:r>
              <a:rPr sz="10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</a:t>
            </a:r>
            <a:r>
              <a:rPr sz="10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62625"/>
                </a:solidFill>
                <a:latin typeface="Microsoft Sans Serif"/>
                <a:cs typeface="Microsoft Sans Serif"/>
              </a:rPr>
              <a:t>sea</a:t>
            </a:r>
            <a:r>
              <a:rPr sz="10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elevante</a:t>
            </a:r>
            <a:r>
              <a:rPr sz="10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y 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un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segmento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clientes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cla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o.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88624" y="3530600"/>
            <a:ext cx="26098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oportunidad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me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cado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25" dirty="0">
                <a:solidFill>
                  <a:srgbClr val="262625"/>
                </a:solidFill>
                <a:latin typeface="Microsoft Sans Serif"/>
                <a:cs typeface="Microsoft Sans Serif"/>
              </a:rPr>
              <a:t>es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más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atractiva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aborda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7873" y="4013961"/>
            <a:ext cx="1997710" cy="64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solidFill>
                  <a:srgbClr val="262625"/>
                </a:solidFill>
                <a:latin typeface="Trebuchet MS"/>
                <a:cs typeface="Trebuchet MS"/>
              </a:rPr>
              <a:t>ÁRE</a:t>
            </a:r>
            <a:r>
              <a:rPr sz="1000" b="1" i="1" spc="-1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b="1" i="1" spc="-200" dirty="0">
                <a:solidFill>
                  <a:srgbClr val="262625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i="1" spc="25" dirty="0">
                <a:solidFill>
                  <a:srgbClr val="262625"/>
                </a:solidFill>
                <a:latin typeface="Trebuchet MS"/>
                <a:cs typeface="Trebuchet MS"/>
              </a:rPr>
              <a:t>ADMINISTR</a:t>
            </a:r>
            <a:r>
              <a:rPr sz="1000" i="1" spc="2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i="1" spc="70" dirty="0">
                <a:solidFill>
                  <a:srgbClr val="262625"/>
                </a:solidFill>
                <a:latin typeface="Trebuchet MS"/>
                <a:cs typeface="Trebuchet MS"/>
              </a:rPr>
              <a:t>CIÓN</a:t>
            </a:r>
            <a:endParaRPr sz="1000">
              <a:latin typeface="Trebuchet MS"/>
              <a:cs typeface="Trebuchet MS"/>
            </a:endParaRPr>
          </a:p>
          <a:p>
            <a:pPr marL="12700" marR="5080">
              <a:lnSpc>
                <a:spcPct val="133300"/>
              </a:lnSpc>
              <a:spcBef>
                <a:spcPts val="500"/>
              </a:spcBef>
            </a:pPr>
            <a:r>
              <a:rPr sz="1000" b="1" i="1" spc="30" dirty="0">
                <a:solidFill>
                  <a:srgbClr val="44AC34"/>
                </a:solidFill>
                <a:latin typeface="Trebuchet MS"/>
                <a:cs typeface="Trebuchet MS"/>
              </a:rPr>
              <a:t>CURS</a:t>
            </a:r>
            <a:r>
              <a:rPr sz="1000" b="1" i="1" spc="20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b="1" i="1" spc="-55" dirty="0">
                <a:solidFill>
                  <a:srgbClr val="44AC34"/>
                </a:solidFill>
                <a:latin typeface="Trebuchet MS"/>
                <a:cs typeface="Trebuchet MS"/>
              </a:rPr>
              <a:t>/</a:t>
            </a:r>
            <a:r>
              <a:rPr sz="1000" b="1" i="1" spc="-229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b="1" i="1" spc="-20" dirty="0">
                <a:solidFill>
                  <a:srgbClr val="44AC34"/>
                </a:solidFill>
                <a:latin typeface="Trebuchet MS"/>
                <a:cs typeface="Trebuchet MS"/>
              </a:rPr>
              <a:t>ALLE</a:t>
            </a:r>
            <a:r>
              <a:rPr sz="1000" b="1" i="1" spc="-35" dirty="0">
                <a:solidFill>
                  <a:srgbClr val="44AC34"/>
                </a:solidFill>
                <a:latin typeface="Trebuchet MS"/>
                <a:cs typeface="Trebuchet MS"/>
              </a:rPr>
              <a:t>R</a:t>
            </a:r>
            <a:r>
              <a:rPr sz="1000" b="1" i="1" spc="-200" dirty="0">
                <a:solidFill>
                  <a:srgbClr val="44AC34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35" dirty="0">
                <a:solidFill>
                  <a:srgbClr val="44AC34"/>
                </a:solidFill>
                <a:latin typeface="Trebuchet MS"/>
                <a:cs typeface="Trebuchet MS"/>
              </a:rPr>
              <a:t>IDEA</a:t>
            </a:r>
            <a:r>
              <a:rPr sz="1000" i="1" spc="65" dirty="0">
                <a:solidFill>
                  <a:srgbClr val="44AC34"/>
                </a:solidFill>
                <a:latin typeface="Trebuchet MS"/>
                <a:cs typeface="Trebuchet MS"/>
              </a:rPr>
              <a:t>CIÓ</a:t>
            </a:r>
            <a:r>
              <a:rPr sz="1000" i="1" spc="60" dirty="0">
                <a:solidFill>
                  <a:srgbClr val="44AC34"/>
                </a:solidFill>
                <a:latin typeface="Trebuchet MS"/>
                <a:cs typeface="Trebuchet MS"/>
              </a:rPr>
              <a:t>N</a:t>
            </a:r>
            <a:r>
              <a:rPr sz="1000" i="1" spc="-6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-55" dirty="0">
                <a:solidFill>
                  <a:srgbClr val="44AC34"/>
                </a:solidFill>
                <a:latin typeface="Trebuchet MS"/>
                <a:cs typeface="Trebuchet MS"/>
              </a:rPr>
              <a:t>Y</a:t>
            </a:r>
            <a:r>
              <a:rPr sz="1000" i="1" spc="-6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25" dirty="0">
                <a:solidFill>
                  <a:srgbClr val="44AC34"/>
                </a:solidFill>
                <a:latin typeface="Trebuchet MS"/>
                <a:cs typeface="Trebuchet MS"/>
              </a:rPr>
              <a:t>LEAN  </a:t>
            </a:r>
            <a:r>
              <a:rPr sz="1000" i="1" spc="-20" dirty="0">
                <a:solidFill>
                  <a:srgbClr val="44AC34"/>
                </a:solidFill>
                <a:latin typeface="Trebuchet MS"/>
                <a:cs typeface="Trebuchet MS"/>
              </a:rPr>
              <a:t>STARTUP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18805" y="3988561"/>
            <a:ext cx="2913380" cy="1447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5" dirty="0">
                <a:solidFill>
                  <a:srgbClr val="262625"/>
                </a:solidFill>
                <a:latin typeface="Trebuchet MS"/>
                <a:cs typeface="Trebuchet MS"/>
              </a:rPr>
              <a:t>C</a:t>
            </a:r>
            <a:r>
              <a:rPr sz="1000" b="1" i="1" spc="-110" dirty="0">
                <a:solidFill>
                  <a:srgbClr val="262625"/>
                </a:solidFill>
                <a:latin typeface="Trebuchet MS"/>
                <a:cs typeface="Trebuchet MS"/>
              </a:rPr>
              <a:t>on</a:t>
            </a:r>
            <a:r>
              <a:rPr sz="1000" b="1" i="1" spc="-114" dirty="0">
                <a:solidFill>
                  <a:srgbClr val="262625"/>
                </a:solidFill>
                <a:latin typeface="Trebuchet MS"/>
                <a:cs typeface="Trebuchet MS"/>
              </a:rPr>
              <a:t>tenido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35" dirty="0">
                <a:solidFill>
                  <a:srgbClr val="262625"/>
                </a:solidFill>
                <a:latin typeface="Trebuchet MS"/>
                <a:cs typeface="Trebuchet MS"/>
              </a:rPr>
              <a:t>requerido_</a:t>
            </a:r>
            <a:endParaRPr sz="10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15" dirty="0">
                <a:solidFill>
                  <a:srgbClr val="262625"/>
                </a:solidFill>
                <a:latin typeface="Microsoft Sans Serif"/>
                <a:cs typeface="Microsoft Sans Serif"/>
              </a:rPr>
              <a:t>M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étodo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Lean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62625"/>
                </a:solidFill>
                <a:latin typeface="Microsoft Sans Serif"/>
                <a:cs typeface="Microsoft Sans Serif"/>
              </a:rPr>
              <a:t>S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tar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t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U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p.</a:t>
            </a:r>
            <a:endParaRPr sz="10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Pivotear.</a:t>
            </a:r>
            <a:endParaRPr sz="1000">
              <a:latin typeface="Microsoft Sans Serif"/>
              <a:cs typeface="Microsoft Sans Serif"/>
            </a:endParaRPr>
          </a:p>
          <a:p>
            <a:pPr marL="241300" marR="5080" indent="-228600">
              <a:lnSpc>
                <a:spcPct val="116700"/>
              </a:lnSpc>
              <a:buChar char="•"/>
              <a:tabLst>
                <a:tab pos="240665" algn="l"/>
                <a:tab pos="241300" algn="l"/>
              </a:tabLst>
            </a:pPr>
            <a:r>
              <a:rPr sz="1000" spc="-20" dirty="0">
                <a:solidFill>
                  <a:srgbClr val="262625"/>
                </a:solidFill>
                <a:latin typeface="Microsoft Sans Serif"/>
                <a:cs typeface="Microsoft Sans Serif"/>
              </a:rPr>
              <a:t>I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dentificación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desa</a:t>
            </a:r>
            <a:r>
              <a:rPr sz="1000" dirty="0">
                <a:solidFill>
                  <a:srgbClr val="262625"/>
                </a:solidFill>
                <a:latin typeface="Microsoft Sans Serif"/>
                <a:cs typeface="Microsoft Sans Serif"/>
              </a:rPr>
              <a:t>f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íos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o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p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oblemáticas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equie</a:t>
            </a:r>
            <a:r>
              <a:rPr sz="1000" spc="65" dirty="0">
                <a:solidFill>
                  <a:srgbClr val="262625"/>
                </a:solidFill>
                <a:latin typeface="Microsoft Sans Serif"/>
                <a:cs typeface="Microsoft Sans Serif"/>
              </a:rPr>
              <a:t>- 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ran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solución.</a:t>
            </a:r>
            <a:endParaRPr sz="10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Metodologías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para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generación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espontánea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ideas.</a:t>
            </a:r>
            <a:endParaRPr sz="1000">
              <a:latin typeface="Microsoft Sans Serif"/>
              <a:cs typeface="Microsoft Sans Serif"/>
            </a:endParaRPr>
          </a:p>
          <a:p>
            <a:pPr marL="241300" marR="5080" indent="-228600">
              <a:lnSpc>
                <a:spcPct val="116700"/>
              </a:lnSpc>
              <a:buChar char="•"/>
              <a:tabLst>
                <a:tab pos="240665" algn="l"/>
                <a:tab pos="241300" algn="l"/>
              </a:tabLst>
            </a:pP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Metodología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para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construcción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prototipos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ágiles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25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su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diseño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iteración.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59896" y="3988561"/>
            <a:ext cx="2913380" cy="18034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120" dirty="0">
                <a:solidFill>
                  <a:srgbClr val="262625"/>
                </a:solidFill>
                <a:latin typeface="Trebuchet MS"/>
                <a:cs typeface="Trebuchet MS"/>
              </a:rPr>
              <a:t>Aprendizaje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40" dirty="0">
                <a:solidFill>
                  <a:srgbClr val="262625"/>
                </a:solidFill>
                <a:latin typeface="Trebuchet MS"/>
                <a:cs typeface="Trebuchet MS"/>
              </a:rPr>
              <a:t>esperado_</a:t>
            </a:r>
            <a:endParaRPr sz="1000">
              <a:latin typeface="Trebuchet MS"/>
              <a:cs typeface="Trebuchet MS"/>
            </a:endParaRPr>
          </a:p>
          <a:p>
            <a:pPr marL="241300" marR="5080" indent="-228600" algn="just">
              <a:lnSpc>
                <a:spcPct val="116700"/>
              </a:lnSpc>
              <a:buChar char="•"/>
              <a:tabLst>
                <a:tab pos="241300" algn="l"/>
              </a:tabLst>
            </a:pP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Características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beneficios del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método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Lean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StartUp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(crear,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medir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aprender).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Identificar </a:t>
            </a:r>
            <a:r>
              <a:rPr sz="1000" spc="-140" dirty="0">
                <a:solidFill>
                  <a:srgbClr val="262625"/>
                </a:solidFill>
                <a:latin typeface="Microsoft Sans Serif"/>
                <a:cs typeface="Microsoft Sans Serif"/>
              </a:rPr>
              <a:t>a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quién </a:t>
            </a:r>
            <a:r>
              <a:rPr sz="1000" spc="-114" dirty="0">
                <a:solidFill>
                  <a:srgbClr val="262625"/>
                </a:solidFill>
                <a:latin typeface="Microsoft Sans Serif"/>
                <a:cs typeface="Microsoft Sans Serif"/>
              </a:rPr>
              <a:t>va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dirigida </a:t>
            </a:r>
            <a:r>
              <a:rPr sz="1000" spc="-25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nuestra solución.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</a:t>
            </a:r>
            <a:r>
              <a:rPr sz="10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l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papel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del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C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ustomer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D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evelopment. 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Cómo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desplegar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método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Lean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StartUp.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Los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experi-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mentos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qué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podemos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ofrecer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modo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StartUp.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producto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Mínimo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Viable. </a:t>
            </a:r>
            <a:r>
              <a:rPr sz="100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toma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decisiones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importancia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las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métricas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del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método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Lean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Star- 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tUp. </a:t>
            </a:r>
            <a:r>
              <a:rPr sz="100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La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generación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del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modelo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negocio.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Design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45" dirty="0">
                <a:solidFill>
                  <a:srgbClr val="262625"/>
                </a:solidFill>
                <a:latin typeface="Microsoft Sans Serif"/>
                <a:cs typeface="Microsoft Sans Serif"/>
              </a:rPr>
              <a:t>T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hinking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su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elación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con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Lean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62625"/>
                </a:solidFill>
                <a:latin typeface="Microsoft Sans Serif"/>
                <a:cs typeface="Microsoft Sans Serif"/>
              </a:rPr>
              <a:t>S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tar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t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U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p.</a:t>
            </a:r>
            <a:endParaRPr sz="100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722422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0436" y="3323960"/>
            <a:ext cx="2181225" cy="85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solidFill>
                  <a:srgbClr val="262625"/>
                </a:solidFill>
                <a:latin typeface="Trebuchet MS"/>
                <a:cs typeface="Trebuchet MS"/>
              </a:rPr>
              <a:t>ÁRE</a:t>
            </a:r>
            <a:r>
              <a:rPr sz="1000" b="1" i="1" spc="-1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b="1" i="1" spc="-200" dirty="0">
                <a:solidFill>
                  <a:srgbClr val="262625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i="1" spc="30" dirty="0">
                <a:solidFill>
                  <a:srgbClr val="262625"/>
                </a:solidFill>
                <a:latin typeface="Trebuchet MS"/>
                <a:cs typeface="Trebuchet MS"/>
              </a:rPr>
              <a:t>FINANZAS</a:t>
            </a:r>
            <a:endParaRPr sz="1000" dirty="0">
              <a:latin typeface="Trebuchet MS"/>
              <a:cs typeface="Trebuchet MS"/>
            </a:endParaRPr>
          </a:p>
          <a:p>
            <a:pPr marL="12700" marR="5080">
              <a:lnSpc>
                <a:spcPct val="133300"/>
              </a:lnSpc>
              <a:spcBef>
                <a:spcPts val="500"/>
              </a:spcBef>
            </a:pPr>
            <a:r>
              <a:rPr sz="1000" b="1" i="1" spc="30" dirty="0">
                <a:solidFill>
                  <a:srgbClr val="44AC34"/>
                </a:solidFill>
                <a:latin typeface="Trebuchet MS"/>
                <a:cs typeface="Trebuchet MS"/>
              </a:rPr>
              <a:t>CURS</a:t>
            </a:r>
            <a:r>
              <a:rPr sz="1000" b="1" i="1" spc="20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b="1" i="1" spc="-55" dirty="0">
                <a:solidFill>
                  <a:srgbClr val="44AC34"/>
                </a:solidFill>
                <a:latin typeface="Trebuchet MS"/>
                <a:cs typeface="Trebuchet MS"/>
              </a:rPr>
              <a:t>/</a:t>
            </a:r>
            <a:r>
              <a:rPr sz="1000" b="1" i="1" spc="-229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b="1" i="1" spc="-20" dirty="0">
                <a:solidFill>
                  <a:srgbClr val="44AC34"/>
                </a:solidFill>
                <a:latin typeface="Trebuchet MS"/>
                <a:cs typeface="Trebuchet MS"/>
              </a:rPr>
              <a:t>ALLE</a:t>
            </a:r>
            <a:r>
              <a:rPr sz="1000" b="1" i="1" spc="-35" dirty="0">
                <a:solidFill>
                  <a:srgbClr val="44AC34"/>
                </a:solidFill>
                <a:latin typeface="Trebuchet MS"/>
                <a:cs typeface="Trebuchet MS"/>
              </a:rPr>
              <a:t>R</a:t>
            </a:r>
            <a:r>
              <a:rPr sz="1000" b="1" i="1" spc="-200" dirty="0">
                <a:solidFill>
                  <a:srgbClr val="44AC34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45" dirty="0">
                <a:solidFill>
                  <a:srgbClr val="44AC34"/>
                </a:solidFill>
                <a:latin typeface="Trebuchet MS"/>
                <a:cs typeface="Trebuchet MS"/>
              </a:rPr>
              <a:t>PRINCIPIO</a:t>
            </a:r>
            <a:r>
              <a:rPr sz="1000" i="1" spc="25" dirty="0">
                <a:solidFill>
                  <a:srgbClr val="44AC34"/>
                </a:solidFill>
                <a:latin typeface="Trebuchet MS"/>
                <a:cs typeface="Trebuchet MS"/>
              </a:rPr>
              <a:t>S</a:t>
            </a:r>
            <a:r>
              <a:rPr sz="1000" i="1" spc="-6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50" dirty="0">
                <a:solidFill>
                  <a:srgbClr val="44AC34"/>
                </a:solidFill>
                <a:latin typeface="Trebuchet MS"/>
                <a:cs typeface="Trebuchet MS"/>
              </a:rPr>
              <a:t>DE  </a:t>
            </a:r>
            <a:r>
              <a:rPr sz="1000" i="1" spc="30" dirty="0">
                <a:solidFill>
                  <a:srgbClr val="44AC34"/>
                </a:solidFill>
                <a:latin typeface="Trebuchet MS"/>
                <a:cs typeface="Trebuchet MS"/>
              </a:rPr>
              <a:t>CONSTITUCIÓ</a:t>
            </a:r>
            <a:r>
              <a:rPr sz="1000" i="1" spc="15" dirty="0">
                <a:solidFill>
                  <a:srgbClr val="44AC34"/>
                </a:solidFill>
                <a:latin typeface="Trebuchet MS"/>
                <a:cs typeface="Trebuchet MS"/>
              </a:rPr>
              <a:t>N</a:t>
            </a:r>
            <a:r>
              <a:rPr sz="1000" i="1" spc="-6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35" dirty="0">
                <a:solidFill>
                  <a:srgbClr val="44AC34"/>
                </a:solidFill>
                <a:latin typeface="Trebuchet MS"/>
                <a:cs typeface="Trebuchet MS"/>
              </a:rPr>
              <a:t>EMPRES</a:t>
            </a:r>
            <a:r>
              <a:rPr sz="1000" i="1" spc="15" dirty="0">
                <a:solidFill>
                  <a:srgbClr val="44AC34"/>
                </a:solidFill>
                <a:latin typeface="Trebuchet MS"/>
                <a:cs typeface="Trebuchet MS"/>
              </a:rPr>
              <a:t>A</a:t>
            </a:r>
            <a:r>
              <a:rPr sz="1000" i="1" spc="-6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-55" dirty="0">
                <a:solidFill>
                  <a:srgbClr val="44AC34"/>
                </a:solidFill>
                <a:latin typeface="Trebuchet MS"/>
                <a:cs typeface="Trebuchet MS"/>
              </a:rPr>
              <a:t>Y</a:t>
            </a:r>
            <a:r>
              <a:rPr sz="1000" i="1" spc="-6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35" dirty="0">
                <a:solidFill>
                  <a:srgbClr val="44AC34"/>
                </a:solidFill>
                <a:latin typeface="Trebuchet MS"/>
                <a:cs typeface="Trebuchet MS"/>
              </a:rPr>
              <a:t>RE</a:t>
            </a:r>
            <a:r>
              <a:rPr sz="1000" i="1" spc="15" dirty="0">
                <a:solidFill>
                  <a:srgbClr val="44AC34"/>
                </a:solidFill>
                <a:latin typeface="Trebuchet MS"/>
                <a:cs typeface="Trebuchet MS"/>
              </a:rPr>
              <a:t>P</a:t>
            </a:r>
            <a:r>
              <a:rPr sz="1000" i="1" spc="30" dirty="0">
                <a:solidFill>
                  <a:srgbClr val="44AC34"/>
                </a:solidFill>
                <a:latin typeface="Trebuchet MS"/>
                <a:cs typeface="Trebuchet MS"/>
              </a:rPr>
              <a:t>A</a:t>
            </a:r>
            <a:r>
              <a:rPr sz="1000" i="1" spc="25" dirty="0">
                <a:solidFill>
                  <a:srgbClr val="44AC34"/>
                </a:solidFill>
                <a:latin typeface="Trebuchet MS"/>
                <a:cs typeface="Trebuchet MS"/>
              </a:rPr>
              <a:t>R</a:t>
            </a:r>
            <a:r>
              <a:rPr sz="1000" i="1" spc="-15" dirty="0">
                <a:solidFill>
                  <a:srgbClr val="44AC34"/>
                </a:solidFill>
                <a:latin typeface="Trebuchet MS"/>
                <a:cs typeface="Trebuchet MS"/>
              </a:rPr>
              <a:t>TIR  </a:t>
            </a:r>
            <a:r>
              <a:rPr sz="1000" i="1" spc="50" dirty="0">
                <a:solidFill>
                  <a:srgbClr val="44AC34"/>
                </a:solidFill>
                <a:latin typeface="Trebuchet MS"/>
                <a:cs typeface="Trebuchet MS"/>
              </a:rPr>
              <a:t>PROPIEDAD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73676" y="2904860"/>
            <a:ext cx="2913380" cy="12700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5" dirty="0">
                <a:solidFill>
                  <a:srgbClr val="262625"/>
                </a:solidFill>
                <a:latin typeface="Trebuchet MS"/>
                <a:cs typeface="Trebuchet MS"/>
              </a:rPr>
              <a:t>C</a:t>
            </a:r>
            <a:r>
              <a:rPr sz="1000" b="1" i="1" spc="-110" dirty="0">
                <a:solidFill>
                  <a:srgbClr val="262625"/>
                </a:solidFill>
                <a:latin typeface="Trebuchet MS"/>
                <a:cs typeface="Trebuchet MS"/>
              </a:rPr>
              <a:t>on</a:t>
            </a:r>
            <a:r>
              <a:rPr sz="1000" b="1" i="1" spc="-114" dirty="0">
                <a:solidFill>
                  <a:srgbClr val="262625"/>
                </a:solidFill>
                <a:latin typeface="Trebuchet MS"/>
                <a:cs typeface="Trebuchet MS"/>
              </a:rPr>
              <a:t>tenido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35" dirty="0">
                <a:solidFill>
                  <a:srgbClr val="262625"/>
                </a:solidFill>
                <a:latin typeface="Trebuchet MS"/>
                <a:cs typeface="Trebuchet MS"/>
              </a:rPr>
              <a:t>requerido_</a:t>
            </a:r>
            <a:endParaRPr sz="1000" dirty="0">
              <a:latin typeface="Trebuchet MS"/>
              <a:cs typeface="Trebuchet MS"/>
            </a:endParaRPr>
          </a:p>
          <a:p>
            <a:pPr marL="241300" marR="5080" indent="-228600" algn="just">
              <a:lnSpc>
                <a:spcPct val="116700"/>
              </a:lnSpc>
              <a:buChar char="•"/>
              <a:tabLst>
                <a:tab pos="241300" algn="l"/>
              </a:tabLst>
            </a:pP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Requisitos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debe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cumplir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una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persona en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Chile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cuáles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son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las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vías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para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constituir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una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empresa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su </a:t>
            </a:r>
            <a:r>
              <a:rPr sz="100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costo.</a:t>
            </a:r>
            <a:endParaRPr sz="1000" dirty="0">
              <a:latin typeface="Microsoft Sans Serif"/>
              <a:cs typeface="Microsoft Sans Serif"/>
            </a:endParaRPr>
          </a:p>
          <a:p>
            <a:pPr marL="241300" marR="5080" indent="-228600" algn="just">
              <a:lnSpc>
                <a:spcPct val="116700"/>
              </a:lnSpc>
              <a:buChar char="•"/>
              <a:tabLst>
                <a:tab pos="241300" algn="l"/>
              </a:tabLst>
            </a:pP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Dar </a:t>
            </a:r>
            <a:r>
              <a:rPr sz="1000" spc="-140" dirty="0">
                <a:solidFill>
                  <a:srgbClr val="262625"/>
                </a:solidFill>
                <a:latin typeface="Microsoft Sans Serif"/>
                <a:cs typeface="Microsoft Sans Serif"/>
              </a:rPr>
              <a:t>a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conocer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las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características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cada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una, </a:t>
            </a: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sus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ven-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tajas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desventajas.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Participación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societaria (qué </a:t>
            </a:r>
            <a:r>
              <a:rPr sz="1000" spc="-125" dirty="0">
                <a:solidFill>
                  <a:srgbClr val="262625"/>
                </a:solidFill>
                <a:latin typeface="Microsoft Sans Serif"/>
                <a:cs typeface="Microsoft Sans Serif"/>
              </a:rPr>
              <a:t>es</a:t>
            </a: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cómo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25" dirty="0">
                <a:solidFill>
                  <a:srgbClr val="262625"/>
                </a:solidFill>
                <a:latin typeface="Microsoft Sans Serif"/>
                <a:cs typeface="Microsoft Sans Serif"/>
              </a:rPr>
              <a:t>se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defin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e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).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9980" y="3255977"/>
            <a:ext cx="2912745" cy="9144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120" dirty="0">
                <a:solidFill>
                  <a:srgbClr val="262625"/>
                </a:solidFill>
                <a:latin typeface="Trebuchet MS"/>
                <a:cs typeface="Trebuchet MS"/>
              </a:rPr>
              <a:t>Aprendizaje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40" dirty="0">
                <a:solidFill>
                  <a:srgbClr val="262625"/>
                </a:solidFill>
                <a:latin typeface="Trebuchet MS"/>
                <a:cs typeface="Trebuchet MS"/>
              </a:rPr>
              <a:t>esperado_</a:t>
            </a:r>
            <a:endParaRPr sz="1000" dirty="0">
              <a:latin typeface="Trebuchet MS"/>
              <a:cs typeface="Trebuchet MS"/>
            </a:endParaRPr>
          </a:p>
          <a:p>
            <a:pPr marL="240665" marR="5080" indent="-228600" algn="just">
              <a:lnSpc>
                <a:spcPct val="116700"/>
              </a:lnSpc>
              <a:buChar char="•"/>
              <a:tabLst>
                <a:tab pos="241300" algn="l"/>
              </a:tabLst>
            </a:pP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Se</a:t>
            </a:r>
            <a:r>
              <a:rPr sz="1000" spc="-11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espera</a:t>
            </a:r>
            <a:r>
              <a:rPr sz="1000" spc="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</a:t>
            </a:r>
            <a:r>
              <a:rPr sz="1000" spc="9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emprendedor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pueda</a:t>
            </a:r>
            <a:r>
              <a:rPr sz="1000" spc="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decidir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</a:t>
            </a:r>
            <a:r>
              <a:rPr sz="1000" spc="9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14" dirty="0">
                <a:solidFill>
                  <a:srgbClr val="262625"/>
                </a:solidFill>
                <a:latin typeface="Microsoft Sans Serif"/>
                <a:cs typeface="Microsoft Sans Serif"/>
              </a:rPr>
              <a:t>base 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al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cumplimiento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requisitos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características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del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em- </a:t>
            </a:r>
            <a:r>
              <a:rPr sz="1000" spc="-25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prendimiento,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cual </a:t>
            </a:r>
            <a:r>
              <a:rPr sz="1000" spc="-125" dirty="0">
                <a:solidFill>
                  <a:srgbClr val="262625"/>
                </a:solidFill>
                <a:latin typeface="Microsoft Sans Serif"/>
                <a:cs typeface="Microsoft Sans Serif"/>
              </a:rPr>
              <a:t>es</a:t>
            </a: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tipo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empresa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debiese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constituir.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6560" y="4736200"/>
            <a:ext cx="2327910" cy="64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solidFill>
                  <a:srgbClr val="262625"/>
                </a:solidFill>
                <a:latin typeface="Trebuchet MS"/>
                <a:cs typeface="Trebuchet MS"/>
              </a:rPr>
              <a:t>ÁRE</a:t>
            </a:r>
            <a:r>
              <a:rPr sz="1000" b="1" i="1" spc="-1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b="1" i="1" spc="-200" dirty="0">
                <a:solidFill>
                  <a:srgbClr val="262625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i="1" spc="30" dirty="0">
                <a:solidFill>
                  <a:srgbClr val="262625"/>
                </a:solidFill>
                <a:latin typeface="Trebuchet MS"/>
                <a:cs typeface="Trebuchet MS"/>
              </a:rPr>
              <a:t>FINANZAS</a:t>
            </a:r>
            <a:endParaRPr sz="1000" dirty="0">
              <a:latin typeface="Trebuchet MS"/>
              <a:cs typeface="Trebuchet MS"/>
            </a:endParaRPr>
          </a:p>
          <a:p>
            <a:pPr marL="12700" marR="5080">
              <a:lnSpc>
                <a:spcPct val="133300"/>
              </a:lnSpc>
              <a:spcBef>
                <a:spcPts val="500"/>
              </a:spcBef>
            </a:pPr>
            <a:r>
              <a:rPr sz="1000" b="1" i="1" spc="30" dirty="0">
                <a:solidFill>
                  <a:srgbClr val="44AC34"/>
                </a:solidFill>
                <a:latin typeface="Trebuchet MS"/>
                <a:cs typeface="Trebuchet MS"/>
              </a:rPr>
              <a:t>CURS</a:t>
            </a:r>
            <a:r>
              <a:rPr sz="1000" b="1" i="1" spc="20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b="1" i="1" spc="-55" dirty="0">
                <a:solidFill>
                  <a:srgbClr val="44AC34"/>
                </a:solidFill>
                <a:latin typeface="Trebuchet MS"/>
                <a:cs typeface="Trebuchet MS"/>
              </a:rPr>
              <a:t>/</a:t>
            </a:r>
            <a:r>
              <a:rPr sz="1000" b="1" i="1" spc="-229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b="1" i="1" spc="-20" dirty="0">
                <a:solidFill>
                  <a:srgbClr val="44AC34"/>
                </a:solidFill>
                <a:latin typeface="Trebuchet MS"/>
                <a:cs typeface="Trebuchet MS"/>
              </a:rPr>
              <a:t>ALLE</a:t>
            </a:r>
            <a:r>
              <a:rPr sz="1000" b="1" i="1" spc="-35" dirty="0">
                <a:solidFill>
                  <a:srgbClr val="44AC34"/>
                </a:solidFill>
                <a:latin typeface="Trebuchet MS"/>
                <a:cs typeface="Trebuchet MS"/>
              </a:rPr>
              <a:t>R</a:t>
            </a:r>
            <a:r>
              <a:rPr sz="1000" b="1" i="1" spc="-200" dirty="0">
                <a:solidFill>
                  <a:srgbClr val="44AC34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45" dirty="0">
                <a:solidFill>
                  <a:srgbClr val="44AC34"/>
                </a:solidFill>
                <a:latin typeface="Trebuchet MS"/>
                <a:cs typeface="Trebuchet MS"/>
              </a:rPr>
              <a:t>PRINCIPI</a:t>
            </a:r>
            <a:r>
              <a:rPr sz="1000" i="1" spc="35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i="1" spc="-6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65" dirty="0">
                <a:solidFill>
                  <a:srgbClr val="44AC34"/>
                </a:solidFill>
                <a:latin typeface="Trebuchet MS"/>
                <a:cs typeface="Trebuchet MS"/>
              </a:rPr>
              <a:t>D</a:t>
            </a:r>
            <a:r>
              <a:rPr sz="1000" i="1" spc="40" dirty="0">
                <a:solidFill>
                  <a:srgbClr val="44AC34"/>
                </a:solidFill>
                <a:latin typeface="Trebuchet MS"/>
                <a:cs typeface="Trebuchet MS"/>
              </a:rPr>
              <a:t>E</a:t>
            </a:r>
            <a:r>
              <a:rPr sz="1000" i="1" spc="-6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50" dirty="0">
                <a:solidFill>
                  <a:srgbClr val="44AC34"/>
                </a:solidFill>
                <a:latin typeface="Trebuchet MS"/>
                <a:cs typeface="Trebuchet MS"/>
              </a:rPr>
              <a:t>MODE</a:t>
            </a:r>
            <a:r>
              <a:rPr sz="1000" i="1" spc="20" dirty="0">
                <a:solidFill>
                  <a:srgbClr val="44AC34"/>
                </a:solidFill>
                <a:latin typeface="Trebuchet MS"/>
                <a:cs typeface="Trebuchet MS"/>
              </a:rPr>
              <a:t>L</a:t>
            </a:r>
            <a:r>
              <a:rPr sz="1000" i="1" spc="50" dirty="0">
                <a:solidFill>
                  <a:srgbClr val="44AC34"/>
                </a:solidFill>
                <a:latin typeface="Trebuchet MS"/>
                <a:cs typeface="Trebuchet MS"/>
              </a:rPr>
              <a:t>O  DE</a:t>
            </a:r>
            <a:r>
              <a:rPr sz="1000" i="1" spc="-6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60" dirty="0">
                <a:solidFill>
                  <a:srgbClr val="44AC34"/>
                </a:solidFill>
                <a:latin typeface="Trebuchet MS"/>
                <a:cs typeface="Trebuchet MS"/>
              </a:rPr>
              <a:t>NEGOCIO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59487" y="4501250"/>
            <a:ext cx="2887345" cy="558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sz="1000" b="1" i="1" spc="-5" dirty="0">
                <a:solidFill>
                  <a:srgbClr val="262625"/>
                </a:solidFill>
                <a:latin typeface="Trebuchet MS"/>
                <a:cs typeface="Trebuchet MS"/>
              </a:rPr>
              <a:t>C</a:t>
            </a:r>
            <a:r>
              <a:rPr sz="1000" b="1" i="1" spc="-110" dirty="0">
                <a:solidFill>
                  <a:srgbClr val="262625"/>
                </a:solidFill>
                <a:latin typeface="Trebuchet MS"/>
                <a:cs typeface="Trebuchet MS"/>
              </a:rPr>
              <a:t>on</a:t>
            </a:r>
            <a:r>
              <a:rPr sz="1000" b="1" i="1" spc="-114" dirty="0">
                <a:solidFill>
                  <a:srgbClr val="262625"/>
                </a:solidFill>
                <a:latin typeface="Trebuchet MS"/>
                <a:cs typeface="Trebuchet MS"/>
              </a:rPr>
              <a:t>tenido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35" dirty="0">
                <a:solidFill>
                  <a:srgbClr val="262625"/>
                </a:solidFill>
                <a:latin typeface="Trebuchet MS"/>
                <a:cs typeface="Trebuchet MS"/>
              </a:rPr>
              <a:t>requerido_</a:t>
            </a:r>
            <a:endParaRPr sz="1000" dirty="0">
              <a:latin typeface="Trebuchet MS"/>
              <a:cs typeface="Trebuchet MS"/>
            </a:endParaRPr>
          </a:p>
          <a:p>
            <a:pPr marL="227965" indent="-227965">
              <a:lnSpc>
                <a:spcPct val="116700"/>
              </a:lnSpc>
              <a:buChar char="•"/>
              <a:tabLst>
                <a:tab pos="227965" algn="l"/>
                <a:tab pos="228600" algn="l"/>
              </a:tabLst>
            </a:pP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xplicación</a:t>
            </a:r>
            <a:r>
              <a:rPr sz="1000" spc="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lo</a:t>
            </a:r>
            <a:r>
              <a:rPr sz="1000" spc="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qué</a:t>
            </a:r>
            <a:r>
              <a:rPr sz="1000" spc="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25" dirty="0">
                <a:solidFill>
                  <a:srgbClr val="262625"/>
                </a:solidFill>
                <a:latin typeface="Microsoft Sans Serif"/>
                <a:cs typeface="Microsoft Sans Serif"/>
              </a:rPr>
              <a:t>es</a:t>
            </a:r>
            <a:r>
              <a:rPr sz="1000" spc="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cómo</a:t>
            </a:r>
            <a:r>
              <a:rPr sz="1000" spc="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funciona</a:t>
            </a:r>
            <a:r>
              <a:rPr sz="1000" spc="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un</a:t>
            </a:r>
            <a:r>
              <a:rPr sz="1000" spc="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modelo 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negocios.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31462" y="4602850"/>
            <a:ext cx="450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62625"/>
                </a:solidFill>
                <a:latin typeface="Microsoft Sans Serif"/>
                <a:cs typeface="Microsoft Sans Serif"/>
              </a:rPr>
              <a:t>•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09823" y="5257800"/>
            <a:ext cx="1170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25" dirty="0">
                <a:solidFill>
                  <a:srgbClr val="262625"/>
                </a:solidFill>
                <a:latin typeface="Microsoft Sans Serif"/>
                <a:cs typeface="Microsoft Sans Serif"/>
              </a:rPr>
              <a:t>se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han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desar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ollado.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59853" y="4456800"/>
            <a:ext cx="2912745" cy="558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120" dirty="0">
                <a:solidFill>
                  <a:srgbClr val="262625"/>
                </a:solidFill>
                <a:latin typeface="Trebuchet MS"/>
                <a:cs typeface="Trebuchet MS"/>
              </a:rPr>
              <a:t>Aprendizaje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40" dirty="0">
                <a:solidFill>
                  <a:srgbClr val="262625"/>
                </a:solidFill>
                <a:latin typeface="Trebuchet MS"/>
                <a:cs typeface="Trebuchet MS"/>
              </a:rPr>
              <a:t>esperado_</a:t>
            </a:r>
            <a:endParaRPr sz="1000" dirty="0">
              <a:latin typeface="Trebuchet MS"/>
              <a:cs typeface="Trebuchet MS"/>
            </a:endParaRPr>
          </a:p>
          <a:p>
            <a:pPr marL="241300" marR="5080" indent="-228600">
              <a:lnSpc>
                <a:spcPct val="116700"/>
              </a:lnSpc>
              <a:buChar char="•"/>
              <a:tabLst>
                <a:tab pos="240665" algn="l"/>
                <a:tab pos="241300" algn="l"/>
              </a:tabLst>
            </a:pP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Se</a:t>
            </a:r>
            <a:r>
              <a:rPr sz="1000" spc="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espera</a:t>
            </a:r>
            <a:r>
              <a:rPr sz="1000" spc="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</a:t>
            </a:r>
            <a:r>
              <a:rPr sz="1000" spc="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</a:t>
            </a:r>
            <a:r>
              <a:rPr sz="1000" spc="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emprendedor</a:t>
            </a:r>
            <a:r>
              <a:rPr sz="1000" spc="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62625"/>
                </a:solidFill>
                <a:latin typeface="Microsoft Sans Serif"/>
                <a:cs typeface="Microsoft Sans Serif"/>
              </a:rPr>
              <a:t>sea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 capaz</a:t>
            </a:r>
            <a:r>
              <a:rPr sz="1000" spc="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entender </a:t>
            </a:r>
            <a:r>
              <a:rPr sz="1000" spc="-25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definir</a:t>
            </a:r>
            <a:r>
              <a:rPr sz="1000" spc="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un</a:t>
            </a:r>
            <a:r>
              <a:rPr sz="1000" spc="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modelo</a:t>
            </a:r>
            <a:r>
              <a:rPr sz="1000" spc="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negocios</a:t>
            </a:r>
            <a:r>
              <a:rPr sz="1000" spc="7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propio</a:t>
            </a:r>
            <a:r>
              <a:rPr sz="1000" spc="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</a:t>
            </a:r>
            <a:r>
              <a:rPr sz="1000" spc="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explique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88453" y="5206100"/>
            <a:ext cx="5962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me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cado.</a:t>
            </a:r>
            <a:endParaRPr sz="1000">
              <a:latin typeface="Microsoft Sans Serif"/>
              <a:cs typeface="Microsoft Sans Serif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70997" y="2819400"/>
            <a:ext cx="8744922" cy="2743200"/>
            <a:chOff x="670997" y="2819400"/>
            <a:chExt cx="8744922" cy="2743200"/>
          </a:xfrm>
        </p:grpSpPr>
        <p:sp>
          <p:nvSpPr>
            <p:cNvPr id="12" name="object 12"/>
            <p:cNvSpPr/>
            <p:nvPr/>
          </p:nvSpPr>
          <p:spPr>
            <a:xfrm>
              <a:off x="670997" y="4267200"/>
              <a:ext cx="8660130" cy="0"/>
            </a:xfrm>
            <a:custGeom>
              <a:avLst/>
              <a:gdLst/>
              <a:ahLst/>
              <a:cxnLst/>
              <a:rect l="l" t="t" r="r" b="b"/>
              <a:pathLst>
                <a:path w="8660130">
                  <a:moveTo>
                    <a:pt x="0" y="0"/>
                  </a:moveTo>
                  <a:lnTo>
                    <a:pt x="8660104" y="0"/>
                  </a:lnTo>
                </a:path>
              </a:pathLst>
            </a:custGeom>
            <a:ln w="6350">
              <a:solidFill>
                <a:srgbClr val="44AC3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5789" y="5562600"/>
              <a:ext cx="8660130" cy="0"/>
            </a:xfrm>
            <a:custGeom>
              <a:avLst/>
              <a:gdLst/>
              <a:ahLst/>
              <a:cxnLst/>
              <a:rect l="l" t="t" r="r" b="b"/>
              <a:pathLst>
                <a:path w="8660130">
                  <a:moveTo>
                    <a:pt x="0" y="0"/>
                  </a:moveTo>
                  <a:lnTo>
                    <a:pt x="8660104" y="0"/>
                  </a:lnTo>
                </a:path>
              </a:pathLst>
            </a:custGeom>
            <a:ln w="6350">
              <a:solidFill>
                <a:srgbClr val="44AC3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0997" y="2819400"/>
              <a:ext cx="8660130" cy="0"/>
            </a:xfrm>
            <a:custGeom>
              <a:avLst/>
              <a:gdLst/>
              <a:ahLst/>
              <a:cxnLst/>
              <a:rect l="l" t="t" r="r" b="b"/>
              <a:pathLst>
                <a:path w="8660130">
                  <a:moveTo>
                    <a:pt x="0" y="0"/>
                  </a:moveTo>
                  <a:lnTo>
                    <a:pt x="8660104" y="0"/>
                  </a:lnTo>
                </a:path>
              </a:pathLst>
            </a:custGeom>
            <a:ln w="6350">
              <a:solidFill>
                <a:srgbClr val="44AC3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48135" y="2060622"/>
            <a:ext cx="1847214" cy="64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solidFill>
                  <a:srgbClr val="262625"/>
                </a:solidFill>
                <a:latin typeface="Trebuchet MS"/>
                <a:cs typeface="Trebuchet MS"/>
              </a:rPr>
              <a:t>ÁRE</a:t>
            </a:r>
            <a:r>
              <a:rPr sz="1000" b="1" i="1" spc="-1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b="1" i="1" spc="-200" dirty="0">
                <a:solidFill>
                  <a:srgbClr val="262625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i="1" spc="25" dirty="0">
                <a:solidFill>
                  <a:srgbClr val="262625"/>
                </a:solidFill>
                <a:latin typeface="Trebuchet MS"/>
                <a:cs typeface="Trebuchet MS"/>
              </a:rPr>
              <a:t>ADMINISTR</a:t>
            </a:r>
            <a:r>
              <a:rPr sz="1000" i="1" spc="2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i="1" spc="70" dirty="0">
                <a:solidFill>
                  <a:srgbClr val="262625"/>
                </a:solidFill>
                <a:latin typeface="Trebuchet MS"/>
                <a:cs typeface="Trebuchet MS"/>
              </a:rPr>
              <a:t>CIÓN</a:t>
            </a:r>
            <a:endParaRPr sz="1000" dirty="0">
              <a:latin typeface="Trebuchet MS"/>
              <a:cs typeface="Trebuchet MS"/>
            </a:endParaRPr>
          </a:p>
          <a:p>
            <a:pPr marL="12700" marR="5080">
              <a:lnSpc>
                <a:spcPct val="133300"/>
              </a:lnSpc>
              <a:spcBef>
                <a:spcPts val="500"/>
              </a:spcBef>
            </a:pPr>
            <a:r>
              <a:rPr sz="1000" b="1" i="1" spc="30" dirty="0">
                <a:solidFill>
                  <a:srgbClr val="44AC34"/>
                </a:solidFill>
                <a:latin typeface="Trebuchet MS"/>
                <a:cs typeface="Trebuchet MS"/>
              </a:rPr>
              <a:t>CURS</a:t>
            </a:r>
            <a:r>
              <a:rPr sz="1000" b="1" i="1" spc="20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b="1" i="1" spc="-55" dirty="0">
                <a:solidFill>
                  <a:srgbClr val="44AC34"/>
                </a:solidFill>
                <a:latin typeface="Trebuchet MS"/>
                <a:cs typeface="Trebuchet MS"/>
              </a:rPr>
              <a:t>/</a:t>
            </a:r>
            <a:r>
              <a:rPr sz="1000" b="1" i="1" spc="-229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b="1" i="1" spc="-20" dirty="0">
                <a:solidFill>
                  <a:srgbClr val="44AC34"/>
                </a:solidFill>
                <a:latin typeface="Trebuchet MS"/>
                <a:cs typeface="Trebuchet MS"/>
              </a:rPr>
              <a:t>ALLE</a:t>
            </a:r>
            <a:r>
              <a:rPr sz="1000" b="1" i="1" spc="-35" dirty="0">
                <a:solidFill>
                  <a:srgbClr val="44AC34"/>
                </a:solidFill>
                <a:latin typeface="Trebuchet MS"/>
                <a:cs typeface="Trebuchet MS"/>
              </a:rPr>
              <a:t>R</a:t>
            </a:r>
            <a:r>
              <a:rPr sz="1000" b="1" i="1" spc="-200" dirty="0">
                <a:solidFill>
                  <a:srgbClr val="44AC34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45" dirty="0">
                <a:solidFill>
                  <a:srgbClr val="44AC34"/>
                </a:solidFill>
                <a:latin typeface="Trebuchet MS"/>
                <a:cs typeface="Trebuchet MS"/>
              </a:rPr>
              <a:t>PRINCIPIO</a:t>
            </a:r>
            <a:r>
              <a:rPr sz="1000" i="1" spc="25" dirty="0">
                <a:solidFill>
                  <a:srgbClr val="44AC34"/>
                </a:solidFill>
                <a:latin typeface="Trebuchet MS"/>
                <a:cs typeface="Trebuchet MS"/>
              </a:rPr>
              <a:t>S</a:t>
            </a:r>
            <a:r>
              <a:rPr sz="1000" i="1" spc="-6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50" dirty="0">
                <a:solidFill>
                  <a:srgbClr val="44AC34"/>
                </a:solidFill>
                <a:latin typeface="Trebuchet MS"/>
                <a:cs typeface="Trebuchet MS"/>
              </a:rPr>
              <a:t>DE  </a:t>
            </a:r>
            <a:r>
              <a:rPr sz="1000" i="1" spc="-10" dirty="0">
                <a:solidFill>
                  <a:srgbClr val="44AC34"/>
                </a:solidFill>
                <a:latin typeface="Trebuchet MS"/>
                <a:cs typeface="Trebuchet MS"/>
              </a:rPr>
              <a:t>ESTRATEGIA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20" dirty="0"/>
              <a:t>12</a:t>
            </a:fld>
            <a:endParaRPr spc="20" dirty="0"/>
          </a:p>
        </p:txBody>
      </p:sp>
      <p:sp>
        <p:nvSpPr>
          <p:cNvPr id="16" name="object 16"/>
          <p:cNvSpPr txBox="1"/>
          <p:nvPr/>
        </p:nvSpPr>
        <p:spPr>
          <a:xfrm>
            <a:off x="3030385" y="1260522"/>
            <a:ext cx="2329180" cy="1447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5" dirty="0">
                <a:solidFill>
                  <a:srgbClr val="262625"/>
                </a:solidFill>
                <a:latin typeface="Trebuchet MS"/>
                <a:cs typeface="Trebuchet MS"/>
              </a:rPr>
              <a:t>C</a:t>
            </a:r>
            <a:r>
              <a:rPr sz="1000" b="1" i="1" spc="-110" dirty="0">
                <a:solidFill>
                  <a:srgbClr val="262625"/>
                </a:solidFill>
                <a:latin typeface="Trebuchet MS"/>
                <a:cs typeface="Trebuchet MS"/>
              </a:rPr>
              <a:t>on</a:t>
            </a:r>
            <a:r>
              <a:rPr sz="1000" b="1" i="1" spc="-114" dirty="0">
                <a:solidFill>
                  <a:srgbClr val="262625"/>
                </a:solidFill>
                <a:latin typeface="Trebuchet MS"/>
                <a:cs typeface="Trebuchet MS"/>
              </a:rPr>
              <a:t>tenido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35" dirty="0">
                <a:solidFill>
                  <a:srgbClr val="262625"/>
                </a:solidFill>
                <a:latin typeface="Trebuchet MS"/>
                <a:cs typeface="Trebuchet MS"/>
              </a:rPr>
              <a:t>requerido_</a:t>
            </a:r>
            <a:endParaRPr sz="1000" dirty="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E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volución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gestión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estrategia.</a:t>
            </a:r>
            <a:endParaRPr sz="1000" dirty="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El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modelo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delta: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centralidad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del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cliente.</a:t>
            </a:r>
            <a:endParaRPr sz="1000" dirty="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</a:t>
            </a:r>
            <a:r>
              <a:rPr sz="10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l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p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oceso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formulación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estrategia.</a:t>
            </a:r>
            <a:endParaRPr sz="1000" dirty="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130" dirty="0">
                <a:solidFill>
                  <a:srgbClr val="262625"/>
                </a:solidFill>
                <a:latin typeface="Microsoft Sans Serif"/>
                <a:cs typeface="Microsoft Sans Serif"/>
              </a:rPr>
              <a:t>esa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extendida.</a:t>
            </a:r>
            <a:endParaRPr sz="1000" dirty="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misión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una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esa.</a:t>
            </a:r>
            <a:endParaRPr sz="1000" dirty="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gestión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estratégica.</a:t>
            </a:r>
            <a:endParaRPr sz="1000" dirty="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strategia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estructura.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86086" y="1334269"/>
            <a:ext cx="4115114" cy="145270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120" dirty="0">
                <a:solidFill>
                  <a:srgbClr val="262625"/>
                </a:solidFill>
                <a:latin typeface="Trebuchet MS"/>
                <a:cs typeface="Trebuchet MS"/>
              </a:rPr>
              <a:t>Aprendizaje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40" dirty="0">
                <a:solidFill>
                  <a:srgbClr val="262625"/>
                </a:solidFill>
                <a:latin typeface="Trebuchet MS"/>
                <a:cs typeface="Trebuchet MS"/>
              </a:rPr>
              <a:t>esperado_</a:t>
            </a:r>
            <a:endParaRPr sz="1000" dirty="0">
              <a:latin typeface="Trebuchet MS"/>
              <a:cs typeface="Trebuchet MS"/>
            </a:endParaRPr>
          </a:p>
          <a:p>
            <a:pPr marL="241300" marR="5080" indent="-228600" algn="just">
              <a:lnSpc>
                <a:spcPct val="116700"/>
              </a:lnSpc>
              <a:buChar char="•"/>
              <a:tabLst>
                <a:tab pos="241300" algn="l"/>
              </a:tabLst>
            </a:pPr>
            <a:r>
              <a:rPr sz="1000" spc="-10" dirty="0">
                <a:solidFill>
                  <a:srgbClr val="262625"/>
                </a:solidFill>
                <a:latin typeface="Microsoft Sans Serif"/>
                <a:cs typeface="Microsoft Sans Serif"/>
              </a:rPr>
              <a:t>Al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finalizar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curso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emprendedor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estará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capaci-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dad</a:t>
            </a:r>
            <a:r>
              <a:rPr sz="1000" spc="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participar</a:t>
            </a:r>
            <a:r>
              <a:rPr sz="1000" spc="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activamente</a:t>
            </a:r>
            <a:r>
              <a:rPr sz="1000" spc="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</a:t>
            </a:r>
            <a:r>
              <a:rPr sz="1000" spc="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1000" spc="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definición</a:t>
            </a:r>
            <a:r>
              <a:rPr sz="1000" spc="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20" dirty="0">
                <a:solidFill>
                  <a:srgbClr val="262625"/>
                </a:solidFill>
                <a:latin typeface="Microsoft Sans Serif"/>
                <a:cs typeface="Microsoft Sans Serif"/>
              </a:rPr>
              <a:t>/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o</a:t>
            </a:r>
            <a:r>
              <a:rPr sz="1000" spc="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e</a:t>
            </a:r>
            <a:r>
              <a:rPr sz="1000" spc="65" dirty="0">
                <a:solidFill>
                  <a:srgbClr val="262625"/>
                </a:solidFill>
                <a:latin typeface="Microsoft Sans Serif"/>
                <a:cs typeface="Microsoft Sans Serif"/>
              </a:rPr>
              <a:t>- 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visión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las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estrategias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una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organización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desde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punto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vista,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tanto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endedor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,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como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ge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encial. 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Aplicar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los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conceptos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correspondan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prepa-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ración</a:t>
            </a:r>
            <a:r>
              <a:rPr sz="1000" spc="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su</a:t>
            </a:r>
            <a:r>
              <a:rPr sz="1000" spc="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p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oyecto</a:t>
            </a:r>
            <a:r>
              <a:rPr sz="1000" spc="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endimiento</a:t>
            </a:r>
            <a:r>
              <a:rPr sz="1000" spc="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tales</a:t>
            </a:r>
            <a:r>
              <a:rPr sz="1000" spc="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como 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desar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ollo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misión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visión,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formulación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 estrategia  </a:t>
            </a:r>
            <a:r>
              <a:rPr sz="1000" spc="-14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largo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corto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plazo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su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respectiva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gestión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dependien- </a:t>
            </a:r>
            <a:r>
              <a:rPr sz="1000" spc="-25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do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del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análisis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torno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del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cliente.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7978" y="6246059"/>
            <a:ext cx="1814195" cy="64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solidFill>
                  <a:srgbClr val="262625"/>
                </a:solidFill>
                <a:latin typeface="Trebuchet MS"/>
                <a:cs typeface="Trebuchet MS"/>
              </a:rPr>
              <a:t>ÁRE</a:t>
            </a:r>
            <a:r>
              <a:rPr sz="1000" b="1" i="1" spc="-1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b="1" i="1" spc="-200" dirty="0">
                <a:solidFill>
                  <a:srgbClr val="262625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i="1" spc="30" dirty="0">
                <a:solidFill>
                  <a:srgbClr val="262625"/>
                </a:solidFill>
                <a:latin typeface="Trebuchet MS"/>
                <a:cs typeface="Trebuchet MS"/>
              </a:rPr>
              <a:t>FINANZAS</a:t>
            </a:r>
            <a:endParaRPr sz="1000" dirty="0">
              <a:latin typeface="Trebuchet MS"/>
              <a:cs typeface="Trebuchet MS"/>
            </a:endParaRPr>
          </a:p>
          <a:p>
            <a:pPr marL="12700" marR="5080">
              <a:lnSpc>
                <a:spcPct val="133300"/>
              </a:lnSpc>
              <a:spcBef>
                <a:spcPts val="500"/>
              </a:spcBef>
            </a:pPr>
            <a:r>
              <a:rPr sz="1000" b="1" i="1" spc="30" dirty="0">
                <a:solidFill>
                  <a:srgbClr val="44AC34"/>
                </a:solidFill>
                <a:latin typeface="Trebuchet MS"/>
                <a:cs typeface="Trebuchet MS"/>
              </a:rPr>
              <a:t>CURS</a:t>
            </a:r>
            <a:r>
              <a:rPr sz="1000" b="1" i="1" spc="20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b="1" i="1" spc="-55" dirty="0">
                <a:solidFill>
                  <a:srgbClr val="44AC34"/>
                </a:solidFill>
                <a:latin typeface="Trebuchet MS"/>
                <a:cs typeface="Trebuchet MS"/>
              </a:rPr>
              <a:t>/</a:t>
            </a:r>
            <a:r>
              <a:rPr sz="1000" b="1" i="1" spc="-229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b="1" i="1" spc="-20" dirty="0">
                <a:solidFill>
                  <a:srgbClr val="44AC34"/>
                </a:solidFill>
                <a:latin typeface="Trebuchet MS"/>
                <a:cs typeface="Trebuchet MS"/>
              </a:rPr>
              <a:t>ALLE</a:t>
            </a:r>
            <a:r>
              <a:rPr sz="1000" b="1" i="1" spc="-35" dirty="0">
                <a:solidFill>
                  <a:srgbClr val="44AC34"/>
                </a:solidFill>
                <a:latin typeface="Trebuchet MS"/>
                <a:cs typeface="Trebuchet MS"/>
              </a:rPr>
              <a:t>R</a:t>
            </a:r>
            <a:r>
              <a:rPr sz="1000" b="1" i="1" spc="-200" dirty="0">
                <a:solidFill>
                  <a:srgbClr val="44AC34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5" dirty="0">
                <a:solidFill>
                  <a:srgbClr val="44AC34"/>
                </a:solidFill>
                <a:latin typeface="Trebuchet MS"/>
                <a:cs typeface="Trebuchet MS"/>
              </a:rPr>
              <a:t>POSTU</a:t>
            </a:r>
            <a:r>
              <a:rPr sz="1000" i="1" spc="35" dirty="0">
                <a:solidFill>
                  <a:srgbClr val="44AC34"/>
                </a:solidFill>
                <a:latin typeface="Trebuchet MS"/>
                <a:cs typeface="Trebuchet MS"/>
              </a:rPr>
              <a:t>L</a:t>
            </a:r>
            <a:r>
              <a:rPr sz="1000" i="1" spc="5" dirty="0">
                <a:solidFill>
                  <a:srgbClr val="44AC34"/>
                </a:solidFill>
                <a:latin typeface="Trebuchet MS"/>
                <a:cs typeface="Trebuchet MS"/>
              </a:rPr>
              <a:t>A</a:t>
            </a:r>
            <a:r>
              <a:rPr sz="1000" i="1" spc="65" dirty="0">
                <a:solidFill>
                  <a:srgbClr val="44AC34"/>
                </a:solidFill>
                <a:latin typeface="Trebuchet MS"/>
                <a:cs typeface="Trebuchet MS"/>
              </a:rPr>
              <a:t>CIÓN  </a:t>
            </a:r>
            <a:r>
              <a:rPr sz="1000" i="1" spc="25" dirty="0">
                <a:solidFill>
                  <a:srgbClr val="44AC34"/>
                </a:solidFill>
                <a:latin typeface="Trebuchet MS"/>
                <a:cs typeface="Trebuchet MS"/>
              </a:rPr>
              <a:t>PROYECTO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58779" y="6512759"/>
            <a:ext cx="2543175" cy="3810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5" dirty="0">
                <a:solidFill>
                  <a:srgbClr val="262625"/>
                </a:solidFill>
                <a:latin typeface="Trebuchet MS"/>
                <a:cs typeface="Trebuchet MS"/>
              </a:rPr>
              <a:t>C</a:t>
            </a:r>
            <a:r>
              <a:rPr sz="1000" b="1" i="1" spc="-110" dirty="0">
                <a:solidFill>
                  <a:srgbClr val="262625"/>
                </a:solidFill>
                <a:latin typeface="Trebuchet MS"/>
                <a:cs typeface="Trebuchet MS"/>
              </a:rPr>
              <a:t>on</a:t>
            </a:r>
            <a:r>
              <a:rPr sz="1000" b="1" i="1" spc="-114" dirty="0">
                <a:solidFill>
                  <a:srgbClr val="262625"/>
                </a:solidFill>
                <a:latin typeface="Trebuchet MS"/>
                <a:cs typeface="Trebuchet MS"/>
              </a:rPr>
              <a:t>tenido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35" dirty="0">
                <a:solidFill>
                  <a:srgbClr val="262625"/>
                </a:solidFill>
                <a:latin typeface="Trebuchet MS"/>
                <a:cs typeface="Trebuchet MS"/>
              </a:rPr>
              <a:t>requerido_</a:t>
            </a:r>
            <a:endParaRPr sz="1000" dirty="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I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nstrumentos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C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orfo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p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ocesos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postulación.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61271" y="5715000"/>
            <a:ext cx="2913380" cy="12700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120" dirty="0">
                <a:solidFill>
                  <a:srgbClr val="262625"/>
                </a:solidFill>
                <a:latin typeface="Trebuchet MS"/>
                <a:cs typeface="Trebuchet MS"/>
              </a:rPr>
              <a:t>Aprendizaje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40" dirty="0">
                <a:solidFill>
                  <a:srgbClr val="262625"/>
                </a:solidFill>
                <a:latin typeface="Trebuchet MS"/>
                <a:cs typeface="Trebuchet MS"/>
              </a:rPr>
              <a:t>esperado_</a:t>
            </a:r>
            <a:endParaRPr sz="1000" dirty="0">
              <a:latin typeface="Trebuchet MS"/>
              <a:cs typeface="Trebuchet MS"/>
            </a:endParaRPr>
          </a:p>
          <a:p>
            <a:pPr marL="241300" marR="5080" indent="-228600" algn="just">
              <a:lnSpc>
                <a:spcPct val="116700"/>
              </a:lnSpc>
              <a:buChar char="•"/>
              <a:tabLst>
                <a:tab pos="241300" algn="l"/>
              </a:tabLst>
            </a:pP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Se</a:t>
            </a:r>
            <a:r>
              <a:rPr sz="1000" spc="-11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espera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emprendedor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conozca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oferta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ins-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trumental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Corfo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(con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énfasis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la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Gerencia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Emprendimiento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e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Innovación)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proceso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postu-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lación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tanto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manera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dir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ecta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con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C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orfo,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como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los 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instrumentos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son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administrados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por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incubadoras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20" dirty="0">
                <a:solidFill>
                  <a:srgbClr val="262625"/>
                </a:solidFill>
                <a:latin typeface="Microsoft Sans Serif"/>
                <a:cs typeface="Microsoft Sans Serif"/>
              </a:rPr>
              <a:t>/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aceleradoras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negocio.</a:t>
            </a:r>
            <a:endParaRPr sz="10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176116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1716" y="5943600"/>
            <a:ext cx="2338705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solidFill>
                  <a:srgbClr val="262625"/>
                </a:solidFill>
                <a:latin typeface="Trebuchet MS"/>
                <a:cs typeface="Trebuchet MS"/>
              </a:rPr>
              <a:t>ÁRE</a:t>
            </a:r>
            <a:r>
              <a:rPr sz="1000" b="1" i="1" spc="-1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b="1" i="1" spc="-200" dirty="0">
                <a:solidFill>
                  <a:srgbClr val="262625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i="1" spc="-155" dirty="0">
                <a:solidFill>
                  <a:srgbClr val="262625"/>
                </a:solidFill>
                <a:latin typeface="Trebuchet MS"/>
                <a:cs typeface="Trebuchet MS"/>
              </a:rPr>
              <a:t>T</a:t>
            </a:r>
            <a:r>
              <a:rPr sz="1000" i="1" dirty="0">
                <a:solidFill>
                  <a:srgbClr val="262625"/>
                </a:solidFill>
                <a:latin typeface="Trebuchet MS"/>
                <a:cs typeface="Trebuchet MS"/>
              </a:rPr>
              <a:t>ALLER</a:t>
            </a:r>
            <a:endParaRPr sz="1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000" b="1" i="1" spc="30" dirty="0">
                <a:solidFill>
                  <a:srgbClr val="44AC34"/>
                </a:solidFill>
                <a:latin typeface="Trebuchet MS"/>
                <a:cs typeface="Trebuchet MS"/>
              </a:rPr>
              <a:t>CURS</a:t>
            </a:r>
            <a:r>
              <a:rPr sz="1000" b="1" i="1" spc="20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b="1" i="1" spc="-55" dirty="0">
                <a:solidFill>
                  <a:srgbClr val="44AC34"/>
                </a:solidFill>
                <a:latin typeface="Trebuchet MS"/>
                <a:cs typeface="Trebuchet MS"/>
              </a:rPr>
              <a:t>/</a:t>
            </a:r>
            <a:r>
              <a:rPr sz="1000" b="1" i="1" spc="-229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b="1" i="1" spc="-20" dirty="0">
                <a:solidFill>
                  <a:srgbClr val="44AC34"/>
                </a:solidFill>
                <a:latin typeface="Trebuchet MS"/>
                <a:cs typeface="Trebuchet MS"/>
              </a:rPr>
              <a:t>ALLE</a:t>
            </a:r>
            <a:r>
              <a:rPr sz="1000" b="1" i="1" spc="-35" dirty="0">
                <a:solidFill>
                  <a:srgbClr val="44AC34"/>
                </a:solidFill>
                <a:latin typeface="Trebuchet MS"/>
                <a:cs typeface="Trebuchet MS"/>
              </a:rPr>
              <a:t>R</a:t>
            </a:r>
            <a:r>
              <a:rPr sz="1000" b="1" i="1" spc="-200" dirty="0">
                <a:solidFill>
                  <a:srgbClr val="44AC34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-25" dirty="0">
                <a:solidFill>
                  <a:srgbClr val="44AC34"/>
                </a:solidFill>
                <a:latin typeface="Trebuchet MS"/>
                <a:cs typeface="Trebuchet MS"/>
              </a:rPr>
              <a:t>PI</a:t>
            </a:r>
            <a:r>
              <a:rPr sz="1000" i="1" spc="-45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i="1" spc="65" dirty="0">
                <a:solidFill>
                  <a:srgbClr val="44AC34"/>
                </a:solidFill>
                <a:latin typeface="Trebuchet MS"/>
                <a:cs typeface="Trebuchet MS"/>
              </a:rPr>
              <a:t>C</a:t>
            </a:r>
            <a:r>
              <a:rPr sz="1000" i="1" spc="50" dirty="0">
                <a:solidFill>
                  <a:srgbClr val="44AC34"/>
                </a:solidFill>
                <a:latin typeface="Trebuchet MS"/>
                <a:cs typeface="Trebuchet MS"/>
              </a:rPr>
              <a:t>H</a:t>
            </a:r>
            <a:r>
              <a:rPr sz="1000" i="1" spc="-6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55" dirty="0">
                <a:solidFill>
                  <a:srgbClr val="44AC34"/>
                </a:solidFill>
                <a:latin typeface="Trebuchet MS"/>
                <a:cs typeface="Trebuchet MS"/>
              </a:rPr>
              <a:t>D</a:t>
            </a:r>
            <a:r>
              <a:rPr sz="1000" i="1" spc="20" dirty="0">
                <a:solidFill>
                  <a:srgbClr val="44AC34"/>
                </a:solidFill>
                <a:latin typeface="Trebuchet MS"/>
                <a:cs typeface="Trebuchet MS"/>
              </a:rPr>
              <a:t>A</a:t>
            </a:r>
            <a:r>
              <a:rPr sz="1000" i="1" spc="-55" dirty="0">
                <a:solidFill>
                  <a:srgbClr val="44AC34"/>
                </a:solidFill>
                <a:latin typeface="Trebuchet MS"/>
                <a:cs typeface="Trebuchet MS"/>
              </a:rPr>
              <a:t>Y</a:t>
            </a:r>
            <a:r>
              <a:rPr sz="1000" i="1" spc="-7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20" dirty="0">
                <a:solidFill>
                  <a:srgbClr val="44AC34"/>
                </a:solidFill>
                <a:latin typeface="Trebuchet MS"/>
                <a:cs typeface="Trebuchet MS"/>
              </a:rPr>
              <a:t>-</a:t>
            </a:r>
            <a:r>
              <a:rPr sz="1000" i="1" spc="14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70" dirty="0">
                <a:solidFill>
                  <a:srgbClr val="44AC34"/>
                </a:solidFill>
                <a:latin typeface="Trebuchet MS"/>
                <a:cs typeface="Trebuchet MS"/>
              </a:rPr>
              <a:t>DEM</a:t>
            </a:r>
            <a:r>
              <a:rPr sz="1000" i="1" spc="50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i="1" spc="-6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55" dirty="0">
                <a:solidFill>
                  <a:srgbClr val="44AC34"/>
                </a:solidFill>
                <a:latin typeface="Trebuchet MS"/>
                <a:cs typeface="Trebuchet MS"/>
              </a:rPr>
              <a:t>D</a:t>
            </a:r>
            <a:r>
              <a:rPr sz="1000" i="1" spc="15" dirty="0">
                <a:solidFill>
                  <a:srgbClr val="44AC34"/>
                </a:solidFill>
                <a:latin typeface="Trebuchet MS"/>
                <a:cs typeface="Trebuchet MS"/>
              </a:rPr>
              <a:t>A</a:t>
            </a:r>
            <a:r>
              <a:rPr sz="1000" i="1" spc="-55" dirty="0">
                <a:solidFill>
                  <a:srgbClr val="44AC34"/>
                </a:solidFill>
                <a:latin typeface="Trebuchet MS"/>
                <a:cs typeface="Trebuchet MS"/>
              </a:rPr>
              <a:t>Y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60745" y="5943600"/>
            <a:ext cx="1807210" cy="558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5" dirty="0">
                <a:solidFill>
                  <a:srgbClr val="262625"/>
                </a:solidFill>
                <a:latin typeface="Trebuchet MS"/>
                <a:cs typeface="Trebuchet MS"/>
              </a:rPr>
              <a:t>C</a:t>
            </a:r>
            <a:r>
              <a:rPr sz="1000" b="1" i="1" spc="-110" dirty="0">
                <a:solidFill>
                  <a:srgbClr val="262625"/>
                </a:solidFill>
                <a:latin typeface="Trebuchet MS"/>
                <a:cs typeface="Trebuchet MS"/>
              </a:rPr>
              <a:t>on</a:t>
            </a:r>
            <a:r>
              <a:rPr sz="1000" b="1" i="1" spc="-114" dirty="0">
                <a:solidFill>
                  <a:srgbClr val="262625"/>
                </a:solidFill>
                <a:latin typeface="Trebuchet MS"/>
                <a:cs typeface="Trebuchet MS"/>
              </a:rPr>
              <a:t>tenido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35" dirty="0">
                <a:solidFill>
                  <a:srgbClr val="262625"/>
                </a:solidFill>
                <a:latin typeface="Trebuchet MS"/>
                <a:cs typeface="Trebuchet MS"/>
              </a:rPr>
              <a:t>requerido_</a:t>
            </a:r>
            <a:endParaRPr sz="1000" dirty="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C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onstrucción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asertiva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del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pitch.</a:t>
            </a:r>
            <a:endParaRPr sz="1000" dirty="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Apoyo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visual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atractivo.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85275" y="5410257"/>
            <a:ext cx="2912745" cy="10922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120" dirty="0">
                <a:solidFill>
                  <a:srgbClr val="262625"/>
                </a:solidFill>
                <a:latin typeface="Trebuchet MS"/>
                <a:cs typeface="Trebuchet MS"/>
              </a:rPr>
              <a:t>Aprendizaje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40" dirty="0">
                <a:solidFill>
                  <a:srgbClr val="262625"/>
                </a:solidFill>
                <a:latin typeface="Trebuchet MS"/>
                <a:cs typeface="Trebuchet MS"/>
              </a:rPr>
              <a:t>esperado_</a:t>
            </a:r>
            <a:endParaRPr sz="1000" dirty="0">
              <a:latin typeface="Trebuchet MS"/>
              <a:cs typeface="Trebuchet MS"/>
            </a:endParaRPr>
          </a:p>
          <a:p>
            <a:pPr marL="241300" marR="5080" indent="-228600" algn="just">
              <a:lnSpc>
                <a:spcPct val="116700"/>
              </a:lnSpc>
              <a:buChar char="•"/>
              <a:tabLst>
                <a:tab pos="241300" algn="l"/>
              </a:tabLst>
            </a:pP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Se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espera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emprendedor </a:t>
            </a:r>
            <a:r>
              <a:rPr sz="1000" spc="-114" dirty="0">
                <a:solidFill>
                  <a:srgbClr val="262625"/>
                </a:solidFill>
                <a:latin typeface="Microsoft Sans Serif"/>
                <a:cs typeface="Microsoft Sans Serif"/>
              </a:rPr>
              <a:t>sepa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construir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un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pitch 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enfocado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criterios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evaluación,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sabiendo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discri-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minar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información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relevante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irrelevante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pueda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apoyarlo visualmente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una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forma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moderna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atrac-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tiva.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7890" y="4432007"/>
            <a:ext cx="1613535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solidFill>
                  <a:srgbClr val="262625"/>
                </a:solidFill>
                <a:latin typeface="Trebuchet MS"/>
                <a:cs typeface="Trebuchet MS"/>
              </a:rPr>
              <a:t>ÁRE</a:t>
            </a:r>
            <a:r>
              <a:rPr sz="1000" b="1" i="1" spc="-1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b="1" i="1" spc="-200" dirty="0">
                <a:solidFill>
                  <a:srgbClr val="262625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i="1" spc="15" dirty="0">
                <a:solidFill>
                  <a:srgbClr val="262625"/>
                </a:solidFill>
                <a:latin typeface="Trebuchet MS"/>
                <a:cs typeface="Trebuchet MS"/>
              </a:rPr>
              <a:t>MARKETING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000" b="1" i="1" spc="30" dirty="0">
                <a:solidFill>
                  <a:srgbClr val="44AC34"/>
                </a:solidFill>
                <a:latin typeface="Trebuchet MS"/>
                <a:cs typeface="Trebuchet MS"/>
              </a:rPr>
              <a:t>CURS</a:t>
            </a:r>
            <a:r>
              <a:rPr sz="1000" b="1" i="1" spc="20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b="1" i="1" spc="-55" dirty="0">
                <a:solidFill>
                  <a:srgbClr val="44AC34"/>
                </a:solidFill>
                <a:latin typeface="Trebuchet MS"/>
                <a:cs typeface="Trebuchet MS"/>
              </a:rPr>
              <a:t>/</a:t>
            </a:r>
            <a:r>
              <a:rPr sz="1000" b="1" i="1" spc="-229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b="1" i="1" spc="-20" dirty="0">
                <a:solidFill>
                  <a:srgbClr val="44AC34"/>
                </a:solidFill>
                <a:latin typeface="Trebuchet MS"/>
                <a:cs typeface="Trebuchet MS"/>
              </a:rPr>
              <a:t>ALLE</a:t>
            </a:r>
            <a:r>
              <a:rPr sz="1000" b="1" i="1" spc="-35" dirty="0">
                <a:solidFill>
                  <a:srgbClr val="44AC34"/>
                </a:solidFill>
                <a:latin typeface="Trebuchet MS"/>
                <a:cs typeface="Trebuchet MS"/>
              </a:rPr>
              <a:t>R</a:t>
            </a:r>
            <a:r>
              <a:rPr sz="1000" b="1" i="1" spc="-200" dirty="0">
                <a:solidFill>
                  <a:srgbClr val="44AC34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50" dirty="0">
                <a:solidFill>
                  <a:srgbClr val="44AC34"/>
                </a:solidFill>
                <a:latin typeface="Trebuchet MS"/>
                <a:cs typeface="Trebuchet MS"/>
              </a:rPr>
              <a:t>BRANDING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05200" y="4285957"/>
            <a:ext cx="2110740" cy="7366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5" dirty="0">
                <a:solidFill>
                  <a:srgbClr val="262625"/>
                </a:solidFill>
                <a:latin typeface="Trebuchet MS"/>
                <a:cs typeface="Trebuchet MS"/>
              </a:rPr>
              <a:t>C</a:t>
            </a:r>
            <a:r>
              <a:rPr sz="1000" b="1" i="1" spc="-110" dirty="0">
                <a:solidFill>
                  <a:srgbClr val="262625"/>
                </a:solidFill>
                <a:latin typeface="Trebuchet MS"/>
                <a:cs typeface="Trebuchet MS"/>
              </a:rPr>
              <a:t>on</a:t>
            </a:r>
            <a:r>
              <a:rPr sz="1000" b="1" i="1" spc="-114" dirty="0">
                <a:solidFill>
                  <a:srgbClr val="262625"/>
                </a:solidFill>
                <a:latin typeface="Trebuchet MS"/>
                <a:cs typeface="Trebuchet MS"/>
              </a:rPr>
              <a:t>tenido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35" dirty="0">
                <a:solidFill>
                  <a:srgbClr val="262625"/>
                </a:solidFill>
                <a:latin typeface="Trebuchet MS"/>
                <a:cs typeface="Trebuchet MS"/>
              </a:rPr>
              <a:t>requerido_</a:t>
            </a:r>
            <a:endParaRPr sz="1000" dirty="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C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oncepto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claves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B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randin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g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.</a:t>
            </a:r>
            <a:endParaRPr sz="1000" dirty="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F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ormación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imagen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corporativa.</a:t>
            </a:r>
            <a:endParaRPr sz="1000" dirty="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C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anales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comunicación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corporativa.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09306" y="2667000"/>
            <a:ext cx="10902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spc="-120" dirty="0">
                <a:solidFill>
                  <a:srgbClr val="262625"/>
                </a:solidFill>
                <a:latin typeface="Trebuchet MS"/>
                <a:cs typeface="Trebuchet MS"/>
              </a:rPr>
              <a:t>Aprendizaje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40" dirty="0">
                <a:solidFill>
                  <a:srgbClr val="262625"/>
                </a:solidFill>
                <a:latin typeface="Trebuchet MS"/>
                <a:cs typeface="Trebuchet MS"/>
              </a:rPr>
              <a:t>esperado_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34071" y="3048000"/>
            <a:ext cx="2963545" cy="198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 algn="just">
              <a:lnSpc>
                <a:spcPct val="1167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Se</a:t>
            </a:r>
            <a:r>
              <a:rPr sz="1000" spc="-11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espera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emprendedor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entienda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importancia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del valor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una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marca en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un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entorno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comercial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negocios,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cómo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construir,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administrar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protegerla.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Las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á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130" dirty="0">
                <a:solidFill>
                  <a:srgbClr val="262625"/>
                </a:solidFill>
                <a:latin typeface="Microsoft Sans Serif"/>
                <a:cs typeface="Microsoft Sans Serif"/>
              </a:rPr>
              <a:t>eas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específicas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incluyen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lo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25" dirty="0">
                <a:solidFill>
                  <a:srgbClr val="262625"/>
                </a:solidFill>
                <a:latin typeface="Microsoft Sans Serif"/>
                <a:cs typeface="Microsoft Sans Serif"/>
              </a:rPr>
              <a:t>es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una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ma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ca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por 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qué</a:t>
            </a:r>
            <a:r>
              <a:rPr sz="1000" spc="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25" dirty="0">
                <a:solidFill>
                  <a:srgbClr val="262625"/>
                </a:solidFill>
                <a:latin typeface="Microsoft Sans Serif"/>
                <a:cs typeface="Microsoft Sans Serif"/>
              </a:rPr>
              <a:t>es</a:t>
            </a:r>
            <a:r>
              <a:rPr sz="1000" spc="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importante,</a:t>
            </a:r>
            <a:r>
              <a:rPr sz="1000" spc="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cómo</a:t>
            </a:r>
            <a:r>
              <a:rPr sz="1000" spc="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una</a:t>
            </a:r>
            <a:r>
              <a:rPr sz="1000" spc="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ma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ca</a:t>
            </a:r>
            <a:r>
              <a:rPr sz="1000" spc="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c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ea</a:t>
            </a:r>
            <a:r>
              <a:rPr sz="1000" spc="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valo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,</a:t>
            </a:r>
            <a:r>
              <a:rPr sz="1000" spc="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formas 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medir</a:t>
            </a:r>
            <a:r>
              <a:rPr sz="1000" spc="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entender</a:t>
            </a:r>
            <a:r>
              <a:rPr sz="1000" spc="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</a:t>
            </a:r>
            <a:r>
              <a:rPr sz="1000" spc="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valor</a:t>
            </a:r>
            <a:r>
              <a:rPr sz="1000" spc="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</a:t>
            </a:r>
            <a:r>
              <a:rPr sz="1000" spc="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papel</a:t>
            </a:r>
            <a:r>
              <a:rPr sz="1000" spc="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del</a:t>
            </a:r>
            <a:r>
              <a:rPr sz="1000" spc="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consumidor 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la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gestión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ésta.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Manejar conceptos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tales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como: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branding</a:t>
            </a:r>
            <a:r>
              <a:rPr sz="1000" spc="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o</a:t>
            </a:r>
            <a:r>
              <a:rPr sz="1000" spc="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identidad</a:t>
            </a:r>
            <a:r>
              <a:rPr sz="1000" spc="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corporativa,</a:t>
            </a:r>
            <a:r>
              <a:rPr sz="1000" spc="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posicionamiento,</a:t>
            </a:r>
            <a:r>
              <a:rPr sz="1000" spc="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co</a:t>
            </a:r>
            <a:r>
              <a:rPr sz="1000" spc="65" dirty="0">
                <a:solidFill>
                  <a:srgbClr val="262625"/>
                </a:solidFill>
                <a:latin typeface="Microsoft Sans Serif"/>
                <a:cs typeface="Microsoft Sans Serif"/>
              </a:rPr>
              <a:t>- 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municación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imagen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corporativa,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slogan,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logotipo,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símbolos,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 colores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corporativos,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stakeholders,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misión,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visión,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cultura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esarial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ot</a:t>
            </a:r>
            <a:r>
              <a:rPr sz="1000" spc="-10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os.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7890" y="1809750"/>
            <a:ext cx="1413510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solidFill>
                  <a:srgbClr val="262625"/>
                </a:solidFill>
                <a:latin typeface="Trebuchet MS"/>
                <a:cs typeface="Trebuchet MS"/>
              </a:rPr>
              <a:t>ÁRE</a:t>
            </a:r>
            <a:r>
              <a:rPr sz="1000" b="1" i="1" spc="-1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b="1" i="1" spc="-200" dirty="0">
                <a:solidFill>
                  <a:srgbClr val="262625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i="1" spc="40" dirty="0">
                <a:solidFill>
                  <a:srgbClr val="262625"/>
                </a:solidFill>
                <a:latin typeface="Trebuchet MS"/>
                <a:cs typeface="Trebuchet MS"/>
              </a:rPr>
              <a:t>PERSONAL</a:t>
            </a:r>
            <a:endParaRPr sz="1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000" b="1" i="1" spc="-10" dirty="0">
                <a:solidFill>
                  <a:srgbClr val="44AC34"/>
                </a:solidFill>
                <a:latin typeface="Trebuchet MS"/>
                <a:cs typeface="Trebuchet MS"/>
              </a:rPr>
              <a:t>CURSO/TALLER_</a:t>
            </a:r>
            <a:r>
              <a:rPr sz="1000" i="1" spc="-10" dirty="0">
                <a:solidFill>
                  <a:srgbClr val="44AC34"/>
                </a:solidFill>
                <a:latin typeface="Trebuchet MS"/>
                <a:cs typeface="Trebuchet MS"/>
              </a:rPr>
              <a:t>EQUIPO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33812" y="1752600"/>
            <a:ext cx="2050414" cy="558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5" dirty="0">
                <a:solidFill>
                  <a:srgbClr val="262625"/>
                </a:solidFill>
                <a:latin typeface="Trebuchet MS"/>
                <a:cs typeface="Trebuchet MS"/>
              </a:rPr>
              <a:t>C</a:t>
            </a:r>
            <a:r>
              <a:rPr sz="1000" b="1" i="1" spc="-110" dirty="0">
                <a:solidFill>
                  <a:srgbClr val="262625"/>
                </a:solidFill>
                <a:latin typeface="Trebuchet MS"/>
                <a:cs typeface="Trebuchet MS"/>
              </a:rPr>
              <a:t>on</a:t>
            </a:r>
            <a:r>
              <a:rPr sz="1000" b="1" i="1" spc="-114" dirty="0">
                <a:solidFill>
                  <a:srgbClr val="262625"/>
                </a:solidFill>
                <a:latin typeface="Trebuchet MS"/>
                <a:cs typeface="Trebuchet MS"/>
              </a:rPr>
              <a:t>tenido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35" dirty="0">
                <a:solidFill>
                  <a:srgbClr val="262625"/>
                </a:solidFill>
                <a:latin typeface="Trebuchet MS"/>
                <a:cs typeface="Trebuchet MS"/>
              </a:rPr>
              <a:t>requerido_</a:t>
            </a:r>
            <a:endParaRPr sz="1000" dirty="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G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rupo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equipo,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distinciones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básicas.</a:t>
            </a:r>
            <a:endParaRPr sz="1000" dirty="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C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oncepto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equipo.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41660" y="1429059"/>
            <a:ext cx="2912745" cy="9144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120" dirty="0">
                <a:solidFill>
                  <a:srgbClr val="262625"/>
                </a:solidFill>
                <a:latin typeface="Trebuchet MS"/>
                <a:cs typeface="Trebuchet MS"/>
              </a:rPr>
              <a:t>Aprendizaje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40" dirty="0">
                <a:solidFill>
                  <a:srgbClr val="262625"/>
                </a:solidFill>
                <a:latin typeface="Trebuchet MS"/>
                <a:cs typeface="Trebuchet MS"/>
              </a:rPr>
              <a:t>esperado_</a:t>
            </a:r>
            <a:endParaRPr sz="1000" dirty="0">
              <a:latin typeface="Trebuchet MS"/>
              <a:cs typeface="Trebuchet MS"/>
            </a:endParaRPr>
          </a:p>
          <a:p>
            <a:pPr marL="241300" marR="5080" indent="-228600" algn="just">
              <a:lnSpc>
                <a:spcPct val="116700"/>
              </a:lnSpc>
              <a:buChar char="•"/>
              <a:tabLst>
                <a:tab pos="241300" algn="l"/>
              </a:tabLst>
            </a:pP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Comprender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los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elementos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básicos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definen </a:t>
            </a:r>
            <a:r>
              <a:rPr sz="1000" spc="-14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000" spc="-1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un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equipo: propósitos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compartidos,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mecanismos de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coor- 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dinación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definidos,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complementariedad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habilidades, 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sentido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identidad.</a:t>
            </a:r>
            <a:endParaRPr sz="1000" dirty="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37890" y="2514600"/>
            <a:ext cx="8660130" cy="2743200"/>
            <a:chOff x="737890" y="2514600"/>
            <a:chExt cx="8660130" cy="2743200"/>
          </a:xfrm>
        </p:grpSpPr>
        <p:sp>
          <p:nvSpPr>
            <p:cNvPr id="13" name="object 13"/>
            <p:cNvSpPr/>
            <p:nvPr/>
          </p:nvSpPr>
          <p:spPr>
            <a:xfrm>
              <a:off x="737890" y="5257800"/>
              <a:ext cx="8660130" cy="0"/>
            </a:xfrm>
            <a:custGeom>
              <a:avLst/>
              <a:gdLst/>
              <a:ahLst/>
              <a:cxnLst/>
              <a:rect l="l" t="t" r="r" b="b"/>
              <a:pathLst>
                <a:path w="8660130">
                  <a:moveTo>
                    <a:pt x="0" y="0"/>
                  </a:moveTo>
                  <a:lnTo>
                    <a:pt x="8660104" y="0"/>
                  </a:lnTo>
                </a:path>
              </a:pathLst>
            </a:custGeom>
            <a:ln w="6350">
              <a:solidFill>
                <a:srgbClr val="44AC3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7890" y="2514600"/>
              <a:ext cx="8660130" cy="0"/>
            </a:xfrm>
            <a:custGeom>
              <a:avLst/>
              <a:gdLst/>
              <a:ahLst/>
              <a:cxnLst/>
              <a:rect l="l" t="t" r="r" b="b"/>
              <a:pathLst>
                <a:path w="8660130">
                  <a:moveTo>
                    <a:pt x="0" y="0"/>
                  </a:moveTo>
                  <a:lnTo>
                    <a:pt x="8660104" y="0"/>
                  </a:lnTo>
                </a:path>
              </a:pathLst>
            </a:custGeom>
            <a:ln w="6350">
              <a:solidFill>
                <a:srgbClr val="44AC3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20" dirty="0"/>
              <a:t>13</a:t>
            </a:fld>
            <a:endParaRPr spc="20" dirty="0"/>
          </a:p>
        </p:txBody>
      </p:sp>
    </p:spTree>
    <p:extLst>
      <p:ext uri="{BB962C8B-B14F-4D97-AF65-F5344CB8AC3E}">
        <p14:creationId xmlns:p14="http://schemas.microsoft.com/office/powerpoint/2010/main" val="531615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sp>
          <p:nvSpPr>
            <p:cNvPr id="3" name="object 3"/>
            <p:cNvSpPr/>
            <p:nvPr/>
          </p:nvSpPr>
          <p:spPr>
            <a:xfrm>
              <a:off x="0" y="2616200"/>
              <a:ext cx="10058400" cy="5156200"/>
            </a:xfrm>
            <a:custGeom>
              <a:avLst/>
              <a:gdLst/>
              <a:ahLst/>
              <a:cxnLst/>
              <a:rect l="l" t="t" r="r" b="b"/>
              <a:pathLst>
                <a:path w="10058400" h="5156200">
                  <a:moveTo>
                    <a:pt x="0" y="5156200"/>
                  </a:moveTo>
                  <a:lnTo>
                    <a:pt x="10058400" y="5156200"/>
                  </a:lnTo>
                  <a:lnTo>
                    <a:pt x="10058400" y="0"/>
                  </a:lnTo>
                  <a:lnTo>
                    <a:pt x="0" y="0"/>
                  </a:lnTo>
                  <a:lnTo>
                    <a:pt x="0" y="5156200"/>
                  </a:lnTo>
                  <a:close/>
                </a:path>
              </a:pathLst>
            </a:custGeom>
            <a:solidFill>
              <a:srgbClr val="44AC34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399" cy="26162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0058400" cy="2616200"/>
            </a:xfrm>
            <a:custGeom>
              <a:avLst/>
              <a:gdLst/>
              <a:ahLst/>
              <a:cxnLst/>
              <a:rect l="l" t="t" r="r" b="b"/>
              <a:pathLst>
                <a:path w="10058400" h="2616200">
                  <a:moveTo>
                    <a:pt x="10058400" y="0"/>
                  </a:moveTo>
                  <a:lnTo>
                    <a:pt x="0" y="0"/>
                  </a:lnTo>
                  <a:lnTo>
                    <a:pt x="0" y="2616200"/>
                  </a:lnTo>
                  <a:lnTo>
                    <a:pt x="10058400" y="2616200"/>
                  </a:lnTo>
                  <a:lnTo>
                    <a:pt x="10058400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7969" y="183515"/>
            <a:ext cx="7183120" cy="92773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300"/>
              </a:spcBef>
            </a:pPr>
            <a:r>
              <a:rPr sz="3000" spc="320" dirty="0">
                <a:solidFill>
                  <a:srgbClr val="FFFFFF"/>
                </a:solidFill>
              </a:rPr>
              <a:t>C</a:t>
            </a:r>
            <a:r>
              <a:rPr sz="3000" spc="310" dirty="0">
                <a:solidFill>
                  <a:srgbClr val="FFFFFF"/>
                </a:solidFill>
              </a:rPr>
              <a:t>ONTENIDO</a:t>
            </a:r>
            <a:r>
              <a:rPr sz="3000" spc="135" dirty="0">
                <a:solidFill>
                  <a:srgbClr val="FFFFFF"/>
                </a:solidFill>
              </a:rPr>
              <a:t>S</a:t>
            </a:r>
            <a:r>
              <a:rPr sz="3000" spc="-5" dirty="0">
                <a:solidFill>
                  <a:srgbClr val="FFFFFF"/>
                </a:solidFill>
              </a:rPr>
              <a:t> </a:t>
            </a:r>
            <a:r>
              <a:rPr sz="3000" spc="200" dirty="0">
                <a:solidFill>
                  <a:srgbClr val="9ED959"/>
                </a:solidFill>
              </a:rPr>
              <a:t>E</a:t>
            </a:r>
            <a:r>
              <a:rPr sz="3000" spc="-270" dirty="0">
                <a:solidFill>
                  <a:srgbClr val="9ED959"/>
                </a:solidFill>
              </a:rPr>
              <a:t>T</a:t>
            </a:r>
            <a:r>
              <a:rPr sz="3000" spc="235" dirty="0">
                <a:solidFill>
                  <a:srgbClr val="9ED959"/>
                </a:solidFill>
              </a:rPr>
              <a:t>A</a:t>
            </a:r>
            <a:r>
              <a:rPr sz="3000" spc="35" dirty="0">
                <a:solidFill>
                  <a:srgbClr val="9ED959"/>
                </a:solidFill>
              </a:rPr>
              <a:t>P</a:t>
            </a:r>
            <a:r>
              <a:rPr sz="3000" spc="85" dirty="0">
                <a:solidFill>
                  <a:srgbClr val="9ED959"/>
                </a:solidFill>
              </a:rPr>
              <a:t>A</a:t>
            </a:r>
            <a:r>
              <a:rPr sz="3000" spc="-25" dirty="0">
                <a:solidFill>
                  <a:srgbClr val="9ED959"/>
                </a:solidFill>
              </a:rPr>
              <a:t> </a:t>
            </a:r>
            <a:r>
              <a:rPr sz="3000" spc="-220" dirty="0">
                <a:solidFill>
                  <a:srgbClr val="9ED959"/>
                </a:solidFill>
              </a:rPr>
              <a:t>2</a:t>
            </a:r>
            <a:r>
              <a:rPr sz="3000" spc="-65" dirty="0">
                <a:solidFill>
                  <a:srgbClr val="9ED959"/>
                </a:solidFill>
              </a:rPr>
              <a:t> </a:t>
            </a:r>
            <a:r>
              <a:rPr sz="3000" spc="-25" dirty="0">
                <a:solidFill>
                  <a:srgbClr val="FFFFFF"/>
                </a:solidFill>
              </a:rPr>
              <a:t>-</a:t>
            </a:r>
            <a:r>
              <a:rPr sz="3000" spc="-40" dirty="0">
                <a:solidFill>
                  <a:srgbClr val="FFFFFF"/>
                </a:solidFill>
              </a:rPr>
              <a:t> </a:t>
            </a:r>
            <a:r>
              <a:rPr sz="3000" spc="145" dirty="0">
                <a:solidFill>
                  <a:srgbClr val="FFFFFF"/>
                </a:solidFill>
              </a:rPr>
              <a:t>P</a:t>
            </a:r>
            <a:r>
              <a:rPr sz="3000" spc="315" dirty="0">
                <a:solidFill>
                  <a:srgbClr val="FFFFFF"/>
                </a:solidFill>
              </a:rPr>
              <a:t>ROCES</a:t>
            </a:r>
            <a:r>
              <a:rPr sz="3000" spc="195" dirty="0">
                <a:solidFill>
                  <a:srgbClr val="FFFFFF"/>
                </a:solidFill>
              </a:rPr>
              <a:t>O</a:t>
            </a:r>
            <a:r>
              <a:rPr sz="3000" spc="-5" dirty="0">
                <a:solidFill>
                  <a:srgbClr val="FFFFFF"/>
                </a:solidFill>
              </a:rPr>
              <a:t> </a:t>
            </a:r>
            <a:r>
              <a:rPr sz="3000" spc="270" dirty="0">
                <a:solidFill>
                  <a:srgbClr val="FFFFFF"/>
                </a:solidFill>
              </a:rPr>
              <a:t>DE  </a:t>
            </a:r>
            <a:r>
              <a:rPr sz="3000" spc="275" dirty="0">
                <a:solidFill>
                  <a:srgbClr val="FFFFFF"/>
                </a:solidFill>
              </a:rPr>
              <a:t>VALIDACIÓN</a:t>
            </a:r>
            <a:endParaRPr sz="3000"/>
          </a:p>
        </p:txBody>
      </p:sp>
      <p:sp>
        <p:nvSpPr>
          <p:cNvPr id="7" name="object 7"/>
          <p:cNvSpPr txBox="1"/>
          <p:nvPr/>
        </p:nvSpPr>
        <p:spPr>
          <a:xfrm>
            <a:off x="1600200" y="1203642"/>
            <a:ext cx="6054725" cy="1214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300" b="1" spc="-45" dirty="0">
                <a:solidFill>
                  <a:srgbClr val="FFFFFF"/>
                </a:solidFill>
                <a:latin typeface="Trebuchet MS"/>
                <a:cs typeface="Trebuchet MS"/>
              </a:rPr>
              <a:t>En</a:t>
            </a:r>
            <a:r>
              <a:rPr sz="1300" b="1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14" dirty="0">
                <a:solidFill>
                  <a:srgbClr val="FFFFFF"/>
                </a:solidFill>
                <a:latin typeface="Trebuchet MS"/>
                <a:cs typeface="Trebuchet MS"/>
              </a:rPr>
              <a:t>esta</a:t>
            </a:r>
            <a:r>
              <a:rPr sz="1300" b="1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25" dirty="0">
                <a:solidFill>
                  <a:srgbClr val="FFFFFF"/>
                </a:solidFill>
                <a:latin typeface="Trebuchet MS"/>
                <a:cs typeface="Trebuchet MS"/>
              </a:rPr>
              <a:t>etapa</a:t>
            </a:r>
            <a:r>
              <a:rPr sz="1300" b="1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14" dirty="0">
                <a:solidFill>
                  <a:srgbClr val="FFFFFF"/>
                </a:solidFill>
                <a:latin typeface="Trebuchet MS"/>
                <a:cs typeface="Trebuchet MS"/>
              </a:rPr>
              <a:t>el</a:t>
            </a:r>
            <a:r>
              <a:rPr sz="1300" b="1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25" dirty="0">
                <a:solidFill>
                  <a:srgbClr val="FFFFFF"/>
                </a:solidFill>
                <a:latin typeface="Trebuchet MS"/>
                <a:cs typeface="Trebuchet MS"/>
              </a:rPr>
              <a:t>emprendedor</a:t>
            </a:r>
            <a:r>
              <a:rPr sz="1300" b="1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14" dirty="0">
                <a:solidFill>
                  <a:srgbClr val="FFFFFF"/>
                </a:solidFill>
                <a:latin typeface="Trebuchet MS"/>
                <a:cs typeface="Trebuchet MS"/>
              </a:rPr>
              <a:t>ya</a:t>
            </a:r>
            <a:r>
              <a:rPr sz="1300" b="1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14" dirty="0">
                <a:solidFill>
                  <a:srgbClr val="FFFFFF"/>
                </a:solidFill>
                <a:latin typeface="Trebuchet MS"/>
                <a:cs typeface="Trebuchet MS"/>
              </a:rPr>
              <a:t>tiene</a:t>
            </a:r>
            <a:r>
              <a:rPr sz="1300" b="1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95" dirty="0">
                <a:solidFill>
                  <a:srgbClr val="FFFFFF"/>
                </a:solidFill>
                <a:latin typeface="Trebuchet MS"/>
                <a:cs typeface="Trebuchet MS"/>
              </a:rPr>
              <a:t>un</a:t>
            </a:r>
            <a:r>
              <a:rPr sz="1300" b="1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20" dirty="0">
                <a:solidFill>
                  <a:srgbClr val="FFFFFF"/>
                </a:solidFill>
                <a:latin typeface="Trebuchet MS"/>
                <a:cs typeface="Trebuchet MS"/>
              </a:rPr>
              <a:t>proyecto</a:t>
            </a:r>
            <a:r>
              <a:rPr sz="1300" b="1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más</a:t>
            </a:r>
            <a:r>
              <a:rPr sz="1300" b="1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95" dirty="0">
                <a:solidFill>
                  <a:srgbClr val="FFFFFF"/>
                </a:solidFill>
                <a:latin typeface="Trebuchet MS"/>
                <a:cs typeface="Trebuchet MS"/>
              </a:rPr>
              <a:t>formal,</a:t>
            </a:r>
            <a:r>
              <a:rPr sz="1300" b="1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14" dirty="0">
                <a:solidFill>
                  <a:srgbClr val="FFFFFF"/>
                </a:solidFill>
                <a:latin typeface="Trebuchet MS"/>
                <a:cs typeface="Trebuchet MS"/>
              </a:rPr>
              <a:t>está</a:t>
            </a:r>
            <a:r>
              <a:rPr sz="1300" b="1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00" dirty="0">
                <a:solidFill>
                  <a:srgbClr val="FFFFFF"/>
                </a:solidFill>
                <a:latin typeface="Trebuchet MS"/>
                <a:cs typeface="Trebuchet MS"/>
              </a:rPr>
              <a:t>gastando</a:t>
            </a:r>
            <a:r>
              <a:rPr sz="1300" b="1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14" dirty="0">
                <a:solidFill>
                  <a:srgbClr val="FFFFFF"/>
                </a:solidFill>
                <a:latin typeface="Trebuchet MS"/>
                <a:cs typeface="Trebuchet MS"/>
              </a:rPr>
              <a:t>recursos</a:t>
            </a:r>
            <a:r>
              <a:rPr sz="1300" b="1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30" dirty="0">
                <a:solidFill>
                  <a:srgbClr val="FFFFFF"/>
                </a:solidFill>
                <a:latin typeface="Trebuchet MS"/>
                <a:cs typeface="Trebuchet MS"/>
              </a:rPr>
              <a:t>en</a:t>
            </a:r>
            <a:r>
              <a:rPr sz="1300" b="1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25" dirty="0">
                <a:solidFill>
                  <a:srgbClr val="FFFFFF"/>
                </a:solidFill>
                <a:latin typeface="Trebuchet MS"/>
                <a:cs typeface="Trebuchet MS"/>
              </a:rPr>
              <a:t>éste </a:t>
            </a:r>
            <a:r>
              <a:rPr sz="1300" b="1" spc="-3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9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1300" b="1" spc="-110" dirty="0">
                <a:solidFill>
                  <a:srgbClr val="FFFFFF"/>
                </a:solidFill>
                <a:latin typeface="Trebuchet MS"/>
                <a:cs typeface="Trebuchet MS"/>
              </a:rPr>
              <a:t> busca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95" dirty="0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00" dirty="0">
                <a:solidFill>
                  <a:srgbClr val="FFFFFF"/>
                </a:solidFill>
                <a:latin typeface="Trebuchet MS"/>
                <a:cs typeface="Trebuchet MS"/>
              </a:rPr>
              <a:t>validación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90" dirty="0">
                <a:solidFill>
                  <a:srgbClr val="FFFFFF"/>
                </a:solidFill>
                <a:latin typeface="Trebuchet MS"/>
                <a:cs typeface="Trebuchet MS"/>
              </a:rPr>
              <a:t>inicial.</a:t>
            </a:r>
            <a:endParaRPr sz="130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300" b="1" spc="-80" dirty="0">
                <a:solidFill>
                  <a:srgbClr val="FFFFFF"/>
                </a:solidFill>
                <a:latin typeface="Trebuchet MS"/>
                <a:cs typeface="Trebuchet MS"/>
              </a:rPr>
              <a:t>Hemos </a:t>
            </a:r>
            <a:r>
              <a:rPr sz="1300" b="1" spc="-110" dirty="0">
                <a:solidFill>
                  <a:srgbClr val="FFFFFF"/>
                </a:solidFill>
                <a:latin typeface="Trebuchet MS"/>
                <a:cs typeface="Trebuchet MS"/>
              </a:rPr>
              <a:t>descubierto </a:t>
            </a:r>
            <a:r>
              <a:rPr sz="1300" b="1" spc="-130" dirty="0">
                <a:solidFill>
                  <a:srgbClr val="FFFFFF"/>
                </a:solidFill>
                <a:latin typeface="Trebuchet MS"/>
                <a:cs typeface="Trebuchet MS"/>
              </a:rPr>
              <a:t>que en 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Latinoamérica </a:t>
            </a:r>
            <a:r>
              <a:rPr sz="1300" b="1" spc="-130" dirty="0">
                <a:solidFill>
                  <a:srgbClr val="FFFFFF"/>
                </a:solidFill>
                <a:latin typeface="Trebuchet MS"/>
                <a:cs typeface="Trebuchet MS"/>
              </a:rPr>
              <a:t>es </a:t>
            </a:r>
            <a:r>
              <a:rPr sz="1300" b="1" spc="-120" dirty="0">
                <a:solidFill>
                  <a:srgbClr val="FFFFFF"/>
                </a:solidFill>
                <a:latin typeface="Trebuchet MS"/>
                <a:cs typeface="Trebuchet MS"/>
              </a:rPr>
              <a:t>complejo </a:t>
            </a:r>
            <a:r>
              <a:rPr sz="1300" b="1" spc="-114" dirty="0">
                <a:solidFill>
                  <a:srgbClr val="FFFFFF"/>
                </a:solidFill>
                <a:latin typeface="Trebuchet MS"/>
                <a:cs typeface="Trebuchet MS"/>
              </a:rPr>
              <a:t>el </a:t>
            </a:r>
            <a:r>
              <a:rPr sz="1300" b="1" spc="-110" dirty="0">
                <a:solidFill>
                  <a:srgbClr val="FFFFFF"/>
                </a:solidFill>
                <a:latin typeface="Trebuchet MS"/>
                <a:cs typeface="Trebuchet MS"/>
              </a:rPr>
              <a:t>crecimiento </a:t>
            </a:r>
            <a:r>
              <a:rPr sz="1300" b="1" spc="-135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sz="1300" b="1" spc="-114" dirty="0">
                <a:solidFill>
                  <a:srgbClr val="FFFFFF"/>
                </a:solidFill>
                <a:latin typeface="Trebuchet MS"/>
                <a:cs typeface="Trebuchet MS"/>
              </a:rPr>
              <a:t>proyectos </a:t>
            </a:r>
            <a:r>
              <a:rPr sz="1300" b="1" spc="-75" dirty="0">
                <a:solidFill>
                  <a:srgbClr val="FFFFFF"/>
                </a:solidFill>
                <a:latin typeface="Trebuchet MS"/>
                <a:cs typeface="Trebuchet MS"/>
              </a:rPr>
              <a:t>sin 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mode- </a:t>
            </a:r>
            <a:r>
              <a:rPr sz="1300" b="1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95" dirty="0">
                <a:solidFill>
                  <a:srgbClr val="FFFFFF"/>
                </a:solidFill>
                <a:latin typeface="Trebuchet MS"/>
                <a:cs typeface="Trebuchet MS"/>
              </a:rPr>
              <a:t>lo </a:t>
            </a:r>
            <a:r>
              <a:rPr sz="1300" b="1" spc="-135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sz="1300" b="1" spc="-110" dirty="0">
                <a:solidFill>
                  <a:srgbClr val="FFFFFF"/>
                </a:solidFill>
                <a:latin typeface="Trebuchet MS"/>
                <a:cs typeface="Trebuchet MS"/>
              </a:rPr>
              <a:t>negocio, </a:t>
            </a:r>
            <a:r>
              <a:rPr sz="1300" b="1" spc="-114" dirty="0">
                <a:solidFill>
                  <a:srgbClr val="FFFFFF"/>
                </a:solidFill>
                <a:latin typeface="Trebuchet MS"/>
                <a:cs typeface="Trebuchet MS"/>
              </a:rPr>
              <a:t>pues </a:t>
            </a:r>
            <a:r>
              <a:rPr sz="1300" b="1" spc="-90" dirty="0">
                <a:solidFill>
                  <a:srgbClr val="FFFFFF"/>
                </a:solidFill>
                <a:latin typeface="Trebuchet MS"/>
                <a:cs typeface="Trebuchet MS"/>
              </a:rPr>
              <a:t>los </a:t>
            </a:r>
            <a:r>
              <a:rPr sz="1300" b="1" spc="-95" dirty="0">
                <a:solidFill>
                  <a:srgbClr val="FFFFFF"/>
                </a:solidFill>
                <a:latin typeface="Trebuchet MS"/>
                <a:cs typeface="Trebuchet MS"/>
              </a:rPr>
              <a:t>inversionistas </a:t>
            </a:r>
            <a:r>
              <a:rPr sz="1300" b="1" spc="-110" dirty="0">
                <a:solidFill>
                  <a:srgbClr val="FFFFFF"/>
                </a:solidFill>
                <a:latin typeface="Trebuchet MS"/>
                <a:cs typeface="Trebuchet MS"/>
              </a:rPr>
              <a:t>no </a:t>
            </a:r>
            <a:r>
              <a:rPr sz="1300" b="1" spc="-100" dirty="0">
                <a:solidFill>
                  <a:srgbClr val="FFFFFF"/>
                </a:solidFill>
                <a:latin typeface="Trebuchet MS"/>
                <a:cs typeface="Trebuchet MS"/>
              </a:rPr>
              <a:t>ingresan </a:t>
            </a:r>
            <a:r>
              <a:rPr sz="1300" b="1" spc="-130" dirty="0">
                <a:solidFill>
                  <a:srgbClr val="FFFFFF"/>
                </a:solidFill>
                <a:latin typeface="Trebuchet MS"/>
                <a:cs typeface="Trebuchet MS"/>
              </a:rPr>
              <a:t>en </a:t>
            </a:r>
            <a:r>
              <a:rPr sz="1300" b="1" spc="-110" dirty="0">
                <a:solidFill>
                  <a:srgbClr val="FFFFFF"/>
                </a:solidFill>
                <a:latin typeface="Trebuchet MS"/>
                <a:cs typeface="Trebuchet MS"/>
              </a:rPr>
              <a:t>modelos </a:t>
            </a:r>
            <a:r>
              <a:rPr sz="1300" b="1" spc="-100" dirty="0">
                <a:solidFill>
                  <a:srgbClr val="FFFFFF"/>
                </a:solidFill>
                <a:latin typeface="Trebuchet MS"/>
                <a:cs typeface="Trebuchet MS"/>
              </a:rPr>
              <a:t>sólo </a:t>
            </a:r>
            <a:r>
              <a:rPr sz="1300" b="1" spc="-135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tracción </a:t>
            </a:r>
            <a:r>
              <a:rPr sz="1300" b="1" spc="-114" dirty="0">
                <a:solidFill>
                  <a:srgbClr val="FFFFFF"/>
                </a:solidFill>
                <a:latin typeface="Trebuchet MS"/>
                <a:cs typeface="Trebuchet MS"/>
              </a:rPr>
              <a:t>ya </a:t>
            </a:r>
            <a:r>
              <a:rPr sz="1300" b="1" spc="-130" dirty="0">
                <a:solidFill>
                  <a:srgbClr val="FFFFFF"/>
                </a:solidFill>
                <a:latin typeface="Trebuchet MS"/>
                <a:cs typeface="Trebuchet MS"/>
              </a:rPr>
              <a:t>que </a:t>
            </a:r>
            <a:r>
              <a:rPr sz="1300" b="1" spc="-110" dirty="0">
                <a:solidFill>
                  <a:srgbClr val="FFFFFF"/>
                </a:solidFill>
                <a:latin typeface="Trebuchet MS"/>
                <a:cs typeface="Trebuchet MS"/>
              </a:rPr>
              <a:t>no 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hay </a:t>
            </a:r>
            <a:r>
              <a:rPr sz="1300" b="1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grandes compañías adquiriendo </a:t>
            </a:r>
            <a:r>
              <a:rPr sz="1300" b="1" spc="-95" dirty="0">
                <a:solidFill>
                  <a:srgbClr val="FFFFFF"/>
                </a:solidFill>
                <a:latin typeface="Trebuchet MS"/>
                <a:cs typeface="Trebuchet MS"/>
              </a:rPr>
              <a:t>startups </a:t>
            </a:r>
            <a:r>
              <a:rPr sz="1300" b="1" spc="-110" dirty="0">
                <a:solidFill>
                  <a:srgbClr val="FFFFFF"/>
                </a:solidFill>
                <a:latin typeface="Trebuchet MS"/>
                <a:cs typeface="Trebuchet MS"/>
              </a:rPr>
              <a:t>aún </a:t>
            </a:r>
            <a:r>
              <a:rPr sz="1300" b="1" spc="-130" dirty="0">
                <a:solidFill>
                  <a:srgbClr val="FFFFFF"/>
                </a:solidFill>
                <a:latin typeface="Trebuchet MS"/>
                <a:cs typeface="Trebuchet MS"/>
              </a:rPr>
              <a:t>en </a:t>
            </a:r>
            <a:r>
              <a:rPr sz="1300" b="1" spc="-110" dirty="0">
                <a:solidFill>
                  <a:srgbClr val="FFFFFF"/>
                </a:solidFill>
                <a:latin typeface="Trebuchet MS"/>
                <a:cs typeface="Trebuchet MS"/>
              </a:rPr>
              <a:t>estos </a:t>
            </a:r>
            <a:r>
              <a:rPr sz="1300" b="1" spc="-114" dirty="0">
                <a:solidFill>
                  <a:srgbClr val="FFFFFF"/>
                </a:solidFill>
                <a:latin typeface="Trebuchet MS"/>
                <a:cs typeface="Trebuchet MS"/>
              </a:rPr>
              <a:t>ecosistemas. </a:t>
            </a:r>
            <a:r>
              <a:rPr sz="1300" b="1" spc="-70" dirty="0">
                <a:solidFill>
                  <a:srgbClr val="FFFFFF"/>
                </a:solidFill>
                <a:latin typeface="Trebuchet MS"/>
                <a:cs typeface="Trebuchet MS"/>
              </a:rPr>
              <a:t>Dado </a:t>
            </a:r>
            <a:r>
              <a:rPr sz="1300" b="1" spc="-130" dirty="0">
                <a:solidFill>
                  <a:srgbClr val="FFFFFF"/>
                </a:solidFill>
                <a:latin typeface="Trebuchet MS"/>
                <a:cs typeface="Trebuchet MS"/>
              </a:rPr>
              <a:t>eso, es que </a:t>
            </a:r>
            <a:r>
              <a:rPr sz="1300" b="1" spc="-95" dirty="0">
                <a:solidFill>
                  <a:srgbClr val="FFFFFF"/>
                </a:solidFill>
                <a:latin typeface="Trebuchet MS"/>
                <a:cs typeface="Trebuchet MS"/>
              </a:rPr>
              <a:t>la </a:t>
            </a:r>
            <a:r>
              <a:rPr sz="1300" b="1" spc="-120" dirty="0">
                <a:solidFill>
                  <a:srgbClr val="FFFFFF"/>
                </a:solidFill>
                <a:latin typeface="Trebuchet MS"/>
                <a:cs typeface="Trebuchet MS"/>
              </a:rPr>
              <a:t>meta </a:t>
            </a:r>
            <a:r>
              <a:rPr sz="1300" b="1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3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13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14" dirty="0">
                <a:solidFill>
                  <a:srgbClr val="FFFFFF"/>
                </a:solidFill>
                <a:latin typeface="Trebuchet MS"/>
                <a:cs typeface="Trebuchet MS"/>
              </a:rPr>
              <a:t>esta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25" dirty="0">
                <a:solidFill>
                  <a:srgbClr val="FFFFFF"/>
                </a:solidFill>
                <a:latin typeface="Trebuchet MS"/>
                <a:cs typeface="Trebuchet MS"/>
              </a:rPr>
              <a:t>etapa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30" dirty="0">
                <a:solidFill>
                  <a:srgbClr val="FFFFFF"/>
                </a:solidFill>
                <a:latin typeface="Trebuchet MS"/>
                <a:cs typeface="Trebuchet MS"/>
              </a:rPr>
              <a:t>es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00" dirty="0">
                <a:solidFill>
                  <a:srgbClr val="FFFFFF"/>
                </a:solidFill>
                <a:latin typeface="Trebuchet MS"/>
                <a:cs typeface="Trebuchet MS"/>
              </a:rPr>
              <a:t>lograr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95" dirty="0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10" dirty="0">
                <a:solidFill>
                  <a:srgbClr val="FFFFFF"/>
                </a:solidFill>
                <a:latin typeface="Trebuchet MS"/>
                <a:cs typeface="Trebuchet MS"/>
              </a:rPr>
              <a:t>primera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30" dirty="0">
                <a:solidFill>
                  <a:srgbClr val="FFFFFF"/>
                </a:solidFill>
                <a:latin typeface="Trebuchet MS"/>
                <a:cs typeface="Trebuchet MS"/>
              </a:rPr>
              <a:t>venta.</a:t>
            </a:r>
            <a:endParaRPr sz="13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52183" y="1383343"/>
            <a:ext cx="8907716" cy="2491049"/>
            <a:chOff x="452183" y="1383343"/>
            <a:chExt cx="8907716" cy="2491049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0611" y="1681473"/>
              <a:ext cx="251807" cy="13565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140611" y="1681473"/>
              <a:ext cx="252095" cy="135890"/>
            </a:xfrm>
            <a:custGeom>
              <a:avLst/>
              <a:gdLst/>
              <a:ahLst/>
              <a:cxnLst/>
              <a:rect l="l" t="t" r="r" b="b"/>
              <a:pathLst>
                <a:path w="252094" h="135889">
                  <a:moveTo>
                    <a:pt x="91263" y="0"/>
                  </a:moveTo>
                  <a:lnTo>
                    <a:pt x="93517" y="15553"/>
                  </a:lnTo>
                  <a:lnTo>
                    <a:pt x="91006" y="24079"/>
                  </a:lnTo>
                  <a:lnTo>
                    <a:pt x="80794" y="28585"/>
                  </a:lnTo>
                  <a:lnTo>
                    <a:pt x="59944" y="32080"/>
                  </a:lnTo>
                  <a:lnTo>
                    <a:pt x="33057" y="40093"/>
                  </a:lnTo>
                  <a:lnTo>
                    <a:pt x="10934" y="56802"/>
                  </a:lnTo>
                  <a:lnTo>
                    <a:pt x="0" y="83152"/>
                  </a:lnTo>
                  <a:lnTo>
                    <a:pt x="6681" y="120091"/>
                  </a:lnTo>
                  <a:lnTo>
                    <a:pt x="88477" y="131722"/>
                  </a:lnTo>
                  <a:lnTo>
                    <a:pt x="139035" y="135656"/>
                  </a:lnTo>
                  <a:lnTo>
                    <a:pt x="179318" y="131944"/>
                  </a:lnTo>
                  <a:lnTo>
                    <a:pt x="230290" y="120637"/>
                  </a:lnTo>
                  <a:lnTo>
                    <a:pt x="247314" y="90199"/>
                  </a:lnTo>
                  <a:lnTo>
                    <a:pt x="251807" y="72539"/>
                  </a:lnTo>
                  <a:lnTo>
                    <a:pt x="242702" y="60894"/>
                  </a:lnTo>
                  <a:lnTo>
                    <a:pt x="218936" y="48501"/>
                  </a:lnTo>
                  <a:lnTo>
                    <a:pt x="190441" y="39301"/>
                  </a:lnTo>
                  <a:lnTo>
                    <a:pt x="168021" y="35104"/>
                  </a:lnTo>
                  <a:lnTo>
                    <a:pt x="151945" y="26089"/>
                  </a:lnTo>
                  <a:lnTo>
                    <a:pt x="142482" y="2438"/>
                  </a:lnTo>
                </a:path>
              </a:pathLst>
            </a:custGeom>
            <a:ln w="12700">
              <a:solidFill>
                <a:srgbClr val="5C5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8154" y="1510941"/>
              <a:ext cx="234759" cy="30587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4638" y="1661162"/>
              <a:ext cx="251806" cy="13565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54638" y="1661162"/>
              <a:ext cx="252095" cy="135890"/>
            </a:xfrm>
            <a:custGeom>
              <a:avLst/>
              <a:gdLst/>
              <a:ahLst/>
              <a:cxnLst/>
              <a:rect l="l" t="t" r="r" b="b"/>
              <a:pathLst>
                <a:path w="252095" h="135889">
                  <a:moveTo>
                    <a:pt x="91262" y="0"/>
                  </a:moveTo>
                  <a:lnTo>
                    <a:pt x="93517" y="15553"/>
                  </a:lnTo>
                  <a:lnTo>
                    <a:pt x="91007" y="24079"/>
                  </a:lnTo>
                  <a:lnTo>
                    <a:pt x="80799" y="28585"/>
                  </a:lnTo>
                  <a:lnTo>
                    <a:pt x="59957" y="32080"/>
                  </a:lnTo>
                  <a:lnTo>
                    <a:pt x="33062" y="40093"/>
                  </a:lnTo>
                  <a:lnTo>
                    <a:pt x="10935" y="56802"/>
                  </a:lnTo>
                  <a:lnTo>
                    <a:pt x="0" y="83152"/>
                  </a:lnTo>
                  <a:lnTo>
                    <a:pt x="6680" y="120091"/>
                  </a:lnTo>
                  <a:lnTo>
                    <a:pt x="88484" y="131722"/>
                  </a:lnTo>
                  <a:lnTo>
                    <a:pt x="139045" y="135656"/>
                  </a:lnTo>
                  <a:lnTo>
                    <a:pt x="179325" y="131944"/>
                  </a:lnTo>
                  <a:lnTo>
                    <a:pt x="230289" y="120637"/>
                  </a:lnTo>
                  <a:lnTo>
                    <a:pt x="247314" y="90199"/>
                  </a:lnTo>
                  <a:lnTo>
                    <a:pt x="251806" y="72539"/>
                  </a:lnTo>
                  <a:lnTo>
                    <a:pt x="242702" y="60894"/>
                  </a:lnTo>
                  <a:lnTo>
                    <a:pt x="218936" y="48501"/>
                  </a:lnTo>
                  <a:lnTo>
                    <a:pt x="190434" y="39303"/>
                  </a:lnTo>
                  <a:lnTo>
                    <a:pt x="168013" y="35110"/>
                  </a:lnTo>
                  <a:lnTo>
                    <a:pt x="151943" y="26100"/>
                  </a:lnTo>
                  <a:lnTo>
                    <a:pt x="142494" y="2451"/>
                  </a:lnTo>
                </a:path>
              </a:pathLst>
            </a:custGeom>
            <a:ln w="12700">
              <a:solidFill>
                <a:srgbClr val="5C5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2183" y="1490629"/>
              <a:ext cx="234746" cy="30587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07777" y="1789621"/>
              <a:ext cx="603250" cy="338455"/>
            </a:xfrm>
            <a:custGeom>
              <a:avLst/>
              <a:gdLst/>
              <a:ahLst/>
              <a:cxnLst/>
              <a:rect l="l" t="t" r="r" b="b"/>
              <a:pathLst>
                <a:path w="603250" h="338455">
                  <a:moveTo>
                    <a:pt x="362265" y="0"/>
                  </a:moveTo>
                  <a:lnTo>
                    <a:pt x="240611" y="0"/>
                  </a:lnTo>
                  <a:lnTo>
                    <a:pt x="238172" y="9405"/>
                  </a:lnTo>
                  <a:lnTo>
                    <a:pt x="228070" y="31734"/>
                  </a:lnTo>
                  <a:lnTo>
                    <a:pt x="206128" y="58153"/>
                  </a:lnTo>
                  <a:lnTo>
                    <a:pt x="168171" y="79832"/>
                  </a:lnTo>
                  <a:lnTo>
                    <a:pt x="127642" y="94287"/>
                  </a:lnTo>
                  <a:lnTo>
                    <a:pt x="85508" y="112297"/>
                  </a:lnTo>
                  <a:lnTo>
                    <a:pt x="47285" y="135106"/>
                  </a:lnTo>
                  <a:lnTo>
                    <a:pt x="18492" y="163956"/>
                  </a:lnTo>
                  <a:lnTo>
                    <a:pt x="4645" y="200088"/>
                  </a:lnTo>
                  <a:lnTo>
                    <a:pt x="0" y="249911"/>
                  </a:lnTo>
                  <a:lnTo>
                    <a:pt x="1531" y="294217"/>
                  </a:lnTo>
                  <a:lnTo>
                    <a:pt x="15411" y="325964"/>
                  </a:lnTo>
                  <a:lnTo>
                    <a:pt x="47813" y="338112"/>
                  </a:lnTo>
                  <a:lnTo>
                    <a:pt x="555063" y="338112"/>
                  </a:lnTo>
                  <a:lnTo>
                    <a:pt x="587463" y="325964"/>
                  </a:lnTo>
                  <a:lnTo>
                    <a:pt x="601341" y="294217"/>
                  </a:lnTo>
                  <a:lnTo>
                    <a:pt x="602871" y="249911"/>
                  </a:lnTo>
                  <a:lnTo>
                    <a:pt x="598231" y="200088"/>
                  </a:lnTo>
                  <a:lnTo>
                    <a:pt x="584384" y="163956"/>
                  </a:lnTo>
                  <a:lnTo>
                    <a:pt x="555591" y="135106"/>
                  </a:lnTo>
                  <a:lnTo>
                    <a:pt x="517368" y="112297"/>
                  </a:lnTo>
                  <a:lnTo>
                    <a:pt x="475234" y="94287"/>
                  </a:lnTo>
                  <a:lnTo>
                    <a:pt x="434705" y="79832"/>
                  </a:lnTo>
                  <a:lnTo>
                    <a:pt x="398048" y="66311"/>
                  </a:lnTo>
                  <a:lnTo>
                    <a:pt x="378282" y="53489"/>
                  </a:lnTo>
                  <a:lnTo>
                    <a:pt x="368619" y="33880"/>
                  </a:lnTo>
                  <a:lnTo>
                    <a:pt x="3622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7777" y="1789621"/>
              <a:ext cx="603250" cy="338455"/>
            </a:xfrm>
            <a:custGeom>
              <a:avLst/>
              <a:gdLst/>
              <a:ahLst/>
              <a:cxnLst/>
              <a:rect l="l" t="t" r="r" b="b"/>
              <a:pathLst>
                <a:path w="603250" h="338455">
                  <a:moveTo>
                    <a:pt x="362265" y="0"/>
                  </a:moveTo>
                  <a:lnTo>
                    <a:pt x="378282" y="53489"/>
                  </a:lnTo>
                  <a:lnTo>
                    <a:pt x="434705" y="79832"/>
                  </a:lnTo>
                  <a:lnTo>
                    <a:pt x="475234" y="94287"/>
                  </a:lnTo>
                  <a:lnTo>
                    <a:pt x="517368" y="112297"/>
                  </a:lnTo>
                  <a:lnTo>
                    <a:pt x="555591" y="135106"/>
                  </a:lnTo>
                  <a:lnTo>
                    <a:pt x="584384" y="163956"/>
                  </a:lnTo>
                  <a:lnTo>
                    <a:pt x="598231" y="200088"/>
                  </a:lnTo>
                  <a:lnTo>
                    <a:pt x="602871" y="249911"/>
                  </a:lnTo>
                  <a:lnTo>
                    <a:pt x="601341" y="294217"/>
                  </a:lnTo>
                  <a:lnTo>
                    <a:pt x="587463" y="325964"/>
                  </a:lnTo>
                  <a:lnTo>
                    <a:pt x="555063" y="338112"/>
                  </a:lnTo>
                  <a:lnTo>
                    <a:pt x="301432" y="338112"/>
                  </a:lnTo>
                  <a:lnTo>
                    <a:pt x="47813" y="338112"/>
                  </a:lnTo>
                  <a:lnTo>
                    <a:pt x="15411" y="325964"/>
                  </a:lnTo>
                  <a:lnTo>
                    <a:pt x="1531" y="294217"/>
                  </a:lnTo>
                  <a:lnTo>
                    <a:pt x="0" y="249911"/>
                  </a:lnTo>
                  <a:lnTo>
                    <a:pt x="4645" y="200088"/>
                  </a:lnTo>
                  <a:lnTo>
                    <a:pt x="18492" y="163956"/>
                  </a:lnTo>
                  <a:lnTo>
                    <a:pt x="47285" y="135106"/>
                  </a:lnTo>
                  <a:lnTo>
                    <a:pt x="85508" y="112297"/>
                  </a:lnTo>
                  <a:lnTo>
                    <a:pt x="127642" y="94287"/>
                  </a:lnTo>
                  <a:lnTo>
                    <a:pt x="168171" y="79832"/>
                  </a:lnTo>
                  <a:lnTo>
                    <a:pt x="206128" y="58153"/>
                  </a:lnTo>
                  <a:lnTo>
                    <a:pt x="228070" y="31734"/>
                  </a:lnTo>
                  <a:lnTo>
                    <a:pt x="238172" y="9405"/>
                  </a:lnTo>
                  <a:lnTo>
                    <a:pt x="240611" y="0"/>
                  </a:lnTo>
                </a:path>
              </a:pathLst>
            </a:custGeom>
            <a:ln w="12700">
              <a:solidFill>
                <a:srgbClr val="5C5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1035" y="1840055"/>
              <a:ext cx="220040" cy="25036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49076" y="1808893"/>
              <a:ext cx="259715" cy="314325"/>
            </a:xfrm>
            <a:custGeom>
              <a:avLst/>
              <a:gdLst/>
              <a:ahLst/>
              <a:cxnLst/>
              <a:rect l="l" t="t" r="r" b="b"/>
              <a:pathLst>
                <a:path w="259715" h="314325">
                  <a:moveTo>
                    <a:pt x="259245" y="0"/>
                  </a:moveTo>
                  <a:lnTo>
                    <a:pt x="159107" y="121643"/>
                  </a:lnTo>
                  <a:lnTo>
                    <a:pt x="49025" y="253582"/>
                  </a:lnTo>
                  <a:lnTo>
                    <a:pt x="0" y="313740"/>
                  </a:lnTo>
                  <a:lnTo>
                    <a:pt x="2592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9076" y="1808893"/>
              <a:ext cx="259715" cy="314325"/>
            </a:xfrm>
            <a:custGeom>
              <a:avLst/>
              <a:gdLst/>
              <a:ahLst/>
              <a:cxnLst/>
              <a:rect l="l" t="t" r="r" b="b"/>
              <a:pathLst>
                <a:path w="259715" h="314325">
                  <a:moveTo>
                    <a:pt x="0" y="313740"/>
                  </a:moveTo>
                  <a:lnTo>
                    <a:pt x="28220" y="278967"/>
                  </a:lnTo>
                  <a:lnTo>
                    <a:pt x="49025" y="253582"/>
                  </a:lnTo>
                  <a:lnTo>
                    <a:pt x="72673" y="225170"/>
                  </a:lnTo>
                  <a:lnTo>
                    <a:pt x="109423" y="181317"/>
                  </a:lnTo>
                  <a:lnTo>
                    <a:pt x="159107" y="121643"/>
                  </a:lnTo>
                  <a:lnTo>
                    <a:pt x="207689" y="62798"/>
                  </a:lnTo>
                  <a:lnTo>
                    <a:pt x="244593" y="17883"/>
                  </a:lnTo>
                  <a:lnTo>
                    <a:pt x="259245" y="0"/>
                  </a:lnTo>
                </a:path>
              </a:pathLst>
            </a:custGeom>
            <a:ln w="12700">
              <a:solidFill>
                <a:srgbClr val="5C5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16145" y="1847982"/>
              <a:ext cx="184150" cy="278130"/>
            </a:xfrm>
            <a:custGeom>
              <a:avLst/>
              <a:gdLst/>
              <a:ahLst/>
              <a:cxnLst/>
              <a:rect l="l" t="t" r="r" b="b"/>
              <a:pathLst>
                <a:path w="184150" h="278130">
                  <a:moveTo>
                    <a:pt x="184111" y="0"/>
                  </a:moveTo>
                  <a:lnTo>
                    <a:pt x="145632" y="48370"/>
                  </a:lnTo>
                  <a:lnTo>
                    <a:pt x="108102" y="96888"/>
                  </a:lnTo>
                  <a:lnTo>
                    <a:pt x="72216" y="144212"/>
                  </a:lnTo>
                  <a:lnTo>
                    <a:pt x="48993" y="178822"/>
                  </a:lnTo>
                  <a:lnTo>
                    <a:pt x="28299" y="217671"/>
                  </a:lnTo>
                  <a:lnTo>
                    <a:pt x="0" y="277710"/>
                  </a:lnTo>
                  <a:lnTo>
                    <a:pt x="1841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16145" y="1847982"/>
              <a:ext cx="184150" cy="278130"/>
            </a:xfrm>
            <a:custGeom>
              <a:avLst/>
              <a:gdLst/>
              <a:ahLst/>
              <a:cxnLst/>
              <a:rect l="l" t="t" r="r" b="b"/>
              <a:pathLst>
                <a:path w="184150" h="278130">
                  <a:moveTo>
                    <a:pt x="0" y="277710"/>
                  </a:moveTo>
                  <a:lnTo>
                    <a:pt x="28299" y="217671"/>
                  </a:lnTo>
                  <a:lnTo>
                    <a:pt x="48993" y="178822"/>
                  </a:lnTo>
                  <a:lnTo>
                    <a:pt x="72216" y="144212"/>
                  </a:lnTo>
                  <a:lnTo>
                    <a:pt x="108102" y="96888"/>
                  </a:lnTo>
                  <a:lnTo>
                    <a:pt x="145632" y="48370"/>
                  </a:lnTo>
                  <a:lnTo>
                    <a:pt x="180786" y="4012"/>
                  </a:lnTo>
                  <a:lnTo>
                    <a:pt x="184111" y="0"/>
                  </a:lnTo>
                </a:path>
              </a:pathLst>
            </a:custGeom>
            <a:ln w="12700">
              <a:solidFill>
                <a:srgbClr val="5C5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9760" y="1869141"/>
              <a:ext cx="173266" cy="25351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869760" y="1869141"/>
              <a:ext cx="173355" cy="254000"/>
            </a:xfrm>
            <a:custGeom>
              <a:avLst/>
              <a:gdLst/>
              <a:ahLst/>
              <a:cxnLst/>
              <a:rect l="l" t="t" r="r" b="b"/>
              <a:pathLst>
                <a:path w="173355" h="254000">
                  <a:moveTo>
                    <a:pt x="0" y="253517"/>
                  </a:moveTo>
                  <a:lnTo>
                    <a:pt x="45529" y="203122"/>
                  </a:lnTo>
                  <a:lnTo>
                    <a:pt x="72677" y="171353"/>
                  </a:lnTo>
                  <a:lnTo>
                    <a:pt x="114922" y="109791"/>
                  </a:lnTo>
                  <a:lnTo>
                    <a:pt x="139726" y="68113"/>
                  </a:lnTo>
                  <a:lnTo>
                    <a:pt x="158038" y="33097"/>
                  </a:lnTo>
                  <a:lnTo>
                    <a:pt x="169379" y="8980"/>
                  </a:lnTo>
                  <a:lnTo>
                    <a:pt x="173266" y="0"/>
                  </a:lnTo>
                </a:path>
              </a:pathLst>
            </a:custGeom>
            <a:ln w="12700">
              <a:solidFill>
                <a:srgbClr val="5C5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6868" y="1886884"/>
              <a:ext cx="272022" cy="24688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45173" y="1383343"/>
              <a:ext cx="322580" cy="426720"/>
            </a:xfrm>
            <a:custGeom>
              <a:avLst/>
              <a:gdLst/>
              <a:ahLst/>
              <a:cxnLst/>
              <a:rect l="l" t="t" r="r" b="b"/>
              <a:pathLst>
                <a:path w="322580" h="426719">
                  <a:moveTo>
                    <a:pt x="165072" y="0"/>
                  </a:moveTo>
                  <a:lnTo>
                    <a:pt x="120282" y="3075"/>
                  </a:lnTo>
                  <a:lnTo>
                    <a:pt x="81505" y="12829"/>
                  </a:lnTo>
                  <a:lnTo>
                    <a:pt x="24685" y="55548"/>
                  </a:lnTo>
                  <a:lnTo>
                    <a:pt x="7988" y="90097"/>
                  </a:lnTo>
                  <a:lnTo>
                    <a:pt x="0" y="134497"/>
                  </a:lnTo>
                  <a:lnTo>
                    <a:pt x="1391" y="189540"/>
                  </a:lnTo>
                  <a:lnTo>
                    <a:pt x="12837" y="256019"/>
                  </a:lnTo>
                  <a:lnTo>
                    <a:pt x="53430" y="357554"/>
                  </a:lnTo>
                  <a:lnTo>
                    <a:pt x="102875" y="407909"/>
                  </a:lnTo>
                  <a:lnTo>
                    <a:pt x="144655" y="424992"/>
                  </a:lnTo>
                  <a:lnTo>
                    <a:pt x="162253" y="426707"/>
                  </a:lnTo>
                  <a:lnTo>
                    <a:pt x="185773" y="423984"/>
                  </a:lnTo>
                  <a:lnTo>
                    <a:pt x="243304" y="393853"/>
                  </a:lnTo>
                  <a:lnTo>
                    <a:pt x="271991" y="360878"/>
                  </a:lnTo>
                  <a:lnTo>
                    <a:pt x="297076" y="312250"/>
                  </a:lnTo>
                  <a:lnTo>
                    <a:pt x="315897" y="245186"/>
                  </a:lnTo>
                  <a:lnTo>
                    <a:pt x="322368" y="194213"/>
                  </a:lnTo>
                  <a:lnTo>
                    <a:pt x="321556" y="147457"/>
                  </a:lnTo>
                  <a:lnTo>
                    <a:pt x="313484" y="105713"/>
                  </a:lnTo>
                  <a:lnTo>
                    <a:pt x="298177" y="69776"/>
                  </a:lnTo>
                  <a:lnTo>
                    <a:pt x="245953" y="18504"/>
                  </a:lnTo>
                  <a:lnTo>
                    <a:pt x="209082" y="4758"/>
                  </a:lnTo>
                  <a:lnTo>
                    <a:pt x="1650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45173" y="1383343"/>
              <a:ext cx="322580" cy="426720"/>
            </a:xfrm>
            <a:custGeom>
              <a:avLst/>
              <a:gdLst/>
              <a:ahLst/>
              <a:cxnLst/>
              <a:rect l="l" t="t" r="r" b="b"/>
              <a:pathLst>
                <a:path w="322580" h="426719">
                  <a:moveTo>
                    <a:pt x="162253" y="426707"/>
                  </a:moveTo>
                  <a:lnTo>
                    <a:pt x="213677" y="413961"/>
                  </a:lnTo>
                  <a:lnTo>
                    <a:pt x="271991" y="360878"/>
                  </a:lnTo>
                  <a:lnTo>
                    <a:pt x="297076" y="312250"/>
                  </a:lnTo>
                  <a:lnTo>
                    <a:pt x="315897" y="245186"/>
                  </a:lnTo>
                  <a:lnTo>
                    <a:pt x="322368" y="194213"/>
                  </a:lnTo>
                  <a:lnTo>
                    <a:pt x="321556" y="147457"/>
                  </a:lnTo>
                  <a:lnTo>
                    <a:pt x="313484" y="105713"/>
                  </a:lnTo>
                  <a:lnTo>
                    <a:pt x="298177" y="69776"/>
                  </a:lnTo>
                  <a:lnTo>
                    <a:pt x="245953" y="18504"/>
                  </a:lnTo>
                  <a:lnTo>
                    <a:pt x="209082" y="4758"/>
                  </a:lnTo>
                  <a:lnTo>
                    <a:pt x="165072" y="0"/>
                  </a:lnTo>
                  <a:lnTo>
                    <a:pt x="120282" y="3075"/>
                  </a:lnTo>
                  <a:lnTo>
                    <a:pt x="81505" y="12829"/>
                  </a:lnTo>
                  <a:lnTo>
                    <a:pt x="24685" y="55548"/>
                  </a:lnTo>
                  <a:lnTo>
                    <a:pt x="7988" y="90097"/>
                  </a:lnTo>
                  <a:lnTo>
                    <a:pt x="0" y="134497"/>
                  </a:lnTo>
                  <a:lnTo>
                    <a:pt x="1391" y="189540"/>
                  </a:lnTo>
                  <a:lnTo>
                    <a:pt x="12837" y="256019"/>
                  </a:lnTo>
                  <a:lnTo>
                    <a:pt x="53430" y="357554"/>
                  </a:lnTo>
                  <a:lnTo>
                    <a:pt x="102875" y="407909"/>
                  </a:lnTo>
                  <a:lnTo>
                    <a:pt x="144655" y="424992"/>
                  </a:lnTo>
                  <a:lnTo>
                    <a:pt x="162253" y="426707"/>
                  </a:lnTo>
                  <a:close/>
                </a:path>
              </a:pathLst>
            </a:custGeom>
            <a:ln w="12700">
              <a:solidFill>
                <a:srgbClr val="5C5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69298" y="1417731"/>
              <a:ext cx="233045" cy="242570"/>
            </a:xfrm>
            <a:custGeom>
              <a:avLst/>
              <a:gdLst/>
              <a:ahLst/>
              <a:cxnLst/>
              <a:rect l="l" t="t" r="r" b="b"/>
              <a:pathLst>
                <a:path w="233044" h="242569">
                  <a:moveTo>
                    <a:pt x="232956" y="0"/>
                  </a:moveTo>
                  <a:lnTo>
                    <a:pt x="97964" y="135700"/>
                  </a:lnTo>
                  <a:lnTo>
                    <a:pt x="28700" y="206160"/>
                  </a:lnTo>
                  <a:lnTo>
                    <a:pt x="3325" y="234084"/>
                  </a:lnTo>
                  <a:lnTo>
                    <a:pt x="0" y="242176"/>
                  </a:lnTo>
                  <a:lnTo>
                    <a:pt x="2329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69298" y="1417731"/>
              <a:ext cx="233045" cy="242570"/>
            </a:xfrm>
            <a:custGeom>
              <a:avLst/>
              <a:gdLst/>
              <a:ahLst/>
              <a:cxnLst/>
              <a:rect l="l" t="t" r="r" b="b"/>
              <a:pathLst>
                <a:path w="233044" h="242569">
                  <a:moveTo>
                    <a:pt x="232956" y="0"/>
                  </a:moveTo>
                  <a:lnTo>
                    <a:pt x="97964" y="135700"/>
                  </a:lnTo>
                  <a:lnTo>
                    <a:pt x="28700" y="206160"/>
                  </a:lnTo>
                  <a:lnTo>
                    <a:pt x="3325" y="234084"/>
                  </a:lnTo>
                  <a:lnTo>
                    <a:pt x="0" y="242176"/>
                  </a:lnTo>
                </a:path>
              </a:pathLst>
            </a:custGeom>
            <a:ln w="12700">
              <a:solidFill>
                <a:srgbClr val="5C5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49458" y="1398849"/>
              <a:ext cx="218440" cy="210185"/>
            </a:xfrm>
            <a:custGeom>
              <a:avLst/>
              <a:gdLst/>
              <a:ahLst/>
              <a:cxnLst/>
              <a:rect l="l" t="t" r="r" b="b"/>
              <a:pathLst>
                <a:path w="218440" h="210184">
                  <a:moveTo>
                    <a:pt x="0" y="209931"/>
                  </a:moveTo>
                  <a:lnTo>
                    <a:pt x="217982" y="0"/>
                  </a:lnTo>
                </a:path>
              </a:pathLst>
            </a:custGeom>
            <a:ln w="12699">
              <a:solidFill>
                <a:srgbClr val="5C5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46170" y="1385213"/>
              <a:ext cx="181610" cy="165735"/>
            </a:xfrm>
            <a:custGeom>
              <a:avLst/>
              <a:gdLst/>
              <a:ahLst/>
              <a:cxnLst/>
              <a:rect l="l" t="t" r="r" b="b"/>
              <a:pathLst>
                <a:path w="181609" h="165734">
                  <a:moveTo>
                    <a:pt x="181013" y="0"/>
                  </a:moveTo>
                  <a:lnTo>
                    <a:pt x="0" y="165455"/>
                  </a:lnTo>
                </a:path>
              </a:pathLst>
            </a:custGeom>
            <a:ln w="12700">
              <a:solidFill>
                <a:srgbClr val="5C5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47226" y="1387133"/>
              <a:ext cx="118110" cy="113664"/>
            </a:xfrm>
            <a:custGeom>
              <a:avLst/>
              <a:gdLst/>
              <a:ahLst/>
              <a:cxnLst/>
              <a:rect l="l" t="t" r="r" b="b"/>
              <a:pathLst>
                <a:path w="118109" h="113665">
                  <a:moveTo>
                    <a:pt x="117868" y="0"/>
                  </a:moveTo>
                  <a:lnTo>
                    <a:pt x="0" y="113220"/>
                  </a:lnTo>
                </a:path>
              </a:pathLst>
            </a:custGeom>
            <a:ln w="12699">
              <a:solidFill>
                <a:srgbClr val="5C5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84561" y="1443631"/>
              <a:ext cx="249554" cy="271780"/>
            </a:xfrm>
            <a:custGeom>
              <a:avLst/>
              <a:gdLst/>
              <a:ahLst/>
              <a:cxnLst/>
              <a:rect l="l" t="t" r="r" b="b"/>
              <a:pathLst>
                <a:path w="249555" h="271780">
                  <a:moveTo>
                    <a:pt x="249148" y="0"/>
                  </a:moveTo>
                  <a:lnTo>
                    <a:pt x="0" y="271487"/>
                  </a:lnTo>
                  <a:lnTo>
                    <a:pt x="67476" y="208088"/>
                  </a:lnTo>
                  <a:lnTo>
                    <a:pt x="106070" y="171297"/>
                  </a:lnTo>
                  <a:lnTo>
                    <a:pt x="137659" y="140438"/>
                  </a:lnTo>
                  <a:lnTo>
                    <a:pt x="163093" y="112309"/>
                  </a:lnTo>
                  <a:lnTo>
                    <a:pt x="195785" y="70849"/>
                  </a:lnTo>
                  <a:lnTo>
                    <a:pt x="2491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84561" y="1443631"/>
              <a:ext cx="249554" cy="271780"/>
            </a:xfrm>
            <a:custGeom>
              <a:avLst/>
              <a:gdLst/>
              <a:ahLst/>
              <a:cxnLst/>
              <a:rect l="l" t="t" r="r" b="b"/>
              <a:pathLst>
                <a:path w="249555" h="271780">
                  <a:moveTo>
                    <a:pt x="249148" y="0"/>
                  </a:moveTo>
                  <a:lnTo>
                    <a:pt x="195785" y="70849"/>
                  </a:lnTo>
                  <a:lnTo>
                    <a:pt x="163093" y="112309"/>
                  </a:lnTo>
                  <a:lnTo>
                    <a:pt x="106070" y="171297"/>
                  </a:lnTo>
                  <a:lnTo>
                    <a:pt x="67476" y="208088"/>
                  </a:lnTo>
                  <a:lnTo>
                    <a:pt x="33461" y="240180"/>
                  </a:lnTo>
                  <a:lnTo>
                    <a:pt x="9233" y="262878"/>
                  </a:lnTo>
                  <a:lnTo>
                    <a:pt x="0" y="271487"/>
                  </a:lnTo>
                </a:path>
              </a:pathLst>
            </a:custGeom>
            <a:ln w="12700">
              <a:solidFill>
                <a:srgbClr val="5C5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04599" y="1483824"/>
              <a:ext cx="250825" cy="268605"/>
            </a:xfrm>
            <a:custGeom>
              <a:avLst/>
              <a:gdLst/>
              <a:ahLst/>
              <a:cxnLst/>
              <a:rect l="l" t="t" r="r" b="b"/>
              <a:pathLst>
                <a:path w="250825" h="268605">
                  <a:moveTo>
                    <a:pt x="250774" y="0"/>
                  </a:moveTo>
                  <a:lnTo>
                    <a:pt x="193474" y="58929"/>
                  </a:lnTo>
                  <a:lnTo>
                    <a:pt x="158421" y="95580"/>
                  </a:lnTo>
                  <a:lnTo>
                    <a:pt x="131257" y="125258"/>
                  </a:lnTo>
                  <a:lnTo>
                    <a:pt x="97624" y="163271"/>
                  </a:lnTo>
                  <a:lnTo>
                    <a:pt x="58935" y="206276"/>
                  </a:lnTo>
                  <a:lnTo>
                    <a:pt x="27981" y="239434"/>
                  </a:lnTo>
                  <a:lnTo>
                    <a:pt x="0" y="268325"/>
                  </a:lnTo>
                  <a:lnTo>
                    <a:pt x="2507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04599" y="1483824"/>
              <a:ext cx="250825" cy="268605"/>
            </a:xfrm>
            <a:custGeom>
              <a:avLst/>
              <a:gdLst/>
              <a:ahLst/>
              <a:cxnLst/>
              <a:rect l="l" t="t" r="r" b="b"/>
              <a:pathLst>
                <a:path w="250825" h="268605">
                  <a:moveTo>
                    <a:pt x="250774" y="0"/>
                  </a:moveTo>
                  <a:lnTo>
                    <a:pt x="193474" y="58929"/>
                  </a:lnTo>
                  <a:lnTo>
                    <a:pt x="158421" y="95580"/>
                  </a:lnTo>
                  <a:lnTo>
                    <a:pt x="131257" y="125258"/>
                  </a:lnTo>
                  <a:lnTo>
                    <a:pt x="97624" y="163271"/>
                  </a:lnTo>
                  <a:lnTo>
                    <a:pt x="58935" y="206276"/>
                  </a:lnTo>
                  <a:lnTo>
                    <a:pt x="27981" y="239434"/>
                  </a:lnTo>
                  <a:lnTo>
                    <a:pt x="7442" y="260774"/>
                  </a:lnTo>
                  <a:lnTo>
                    <a:pt x="0" y="268325"/>
                  </a:lnTo>
                </a:path>
              </a:pathLst>
            </a:custGeom>
            <a:ln w="12700">
              <a:solidFill>
                <a:srgbClr val="5C5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8520" y="1535466"/>
              <a:ext cx="241553" cy="27460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147876" y="1999587"/>
              <a:ext cx="140970" cy="170815"/>
            </a:xfrm>
            <a:custGeom>
              <a:avLst/>
              <a:gdLst/>
              <a:ahLst/>
              <a:cxnLst/>
              <a:rect l="l" t="t" r="r" b="b"/>
              <a:pathLst>
                <a:path w="140969" h="170814">
                  <a:moveTo>
                    <a:pt x="0" y="119887"/>
                  </a:moveTo>
                  <a:lnTo>
                    <a:pt x="49707" y="170687"/>
                  </a:lnTo>
                  <a:lnTo>
                    <a:pt x="140436" y="0"/>
                  </a:lnTo>
                </a:path>
              </a:pathLst>
            </a:custGeom>
            <a:ln w="12699">
              <a:solidFill>
                <a:srgbClr val="5C5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98499" y="3874392"/>
              <a:ext cx="8661400" cy="0"/>
            </a:xfrm>
            <a:custGeom>
              <a:avLst/>
              <a:gdLst/>
              <a:ahLst/>
              <a:cxnLst/>
              <a:rect l="l" t="t" r="r" b="b"/>
              <a:pathLst>
                <a:path w="8661400">
                  <a:moveTo>
                    <a:pt x="0" y="0"/>
                  </a:moveTo>
                  <a:lnTo>
                    <a:pt x="8661400" y="0"/>
                  </a:lnTo>
                </a:path>
              </a:pathLst>
            </a:custGeom>
            <a:ln w="6350">
              <a:solidFill>
                <a:srgbClr val="44AC3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686687" y="2768600"/>
            <a:ext cx="19481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3300"/>
              </a:lnSpc>
              <a:spcBef>
                <a:spcPts val="100"/>
              </a:spcBef>
            </a:pPr>
            <a:r>
              <a:rPr sz="1000" b="1" i="1" dirty="0">
                <a:solidFill>
                  <a:srgbClr val="262625"/>
                </a:solidFill>
                <a:latin typeface="Trebuchet MS"/>
                <a:cs typeface="Trebuchet MS"/>
              </a:rPr>
              <a:t>ÁRE</a:t>
            </a:r>
            <a:r>
              <a:rPr sz="1000" b="1" i="1" spc="-1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b="1" i="1" spc="-200" dirty="0">
                <a:solidFill>
                  <a:srgbClr val="262625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i="1" spc="25" dirty="0">
                <a:solidFill>
                  <a:srgbClr val="262625"/>
                </a:solidFill>
                <a:latin typeface="Trebuchet MS"/>
                <a:cs typeface="Trebuchet MS"/>
              </a:rPr>
              <a:t>ADMINISTR</a:t>
            </a:r>
            <a:r>
              <a:rPr sz="1000" i="1" spc="2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i="1" spc="65" dirty="0">
                <a:solidFill>
                  <a:srgbClr val="262625"/>
                </a:solidFill>
                <a:latin typeface="Trebuchet MS"/>
                <a:cs typeface="Trebuchet MS"/>
              </a:rPr>
              <a:t>CIÓN  </a:t>
            </a:r>
            <a:r>
              <a:rPr sz="1000" b="1" i="1" spc="30" dirty="0">
                <a:solidFill>
                  <a:srgbClr val="44AC34"/>
                </a:solidFill>
                <a:latin typeface="Trebuchet MS"/>
                <a:cs typeface="Trebuchet MS"/>
              </a:rPr>
              <a:t>CURS</a:t>
            </a:r>
            <a:r>
              <a:rPr sz="1000" b="1" i="1" spc="20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b="1" i="1" spc="-55" dirty="0">
                <a:solidFill>
                  <a:srgbClr val="44AC34"/>
                </a:solidFill>
                <a:latin typeface="Trebuchet MS"/>
                <a:cs typeface="Trebuchet MS"/>
              </a:rPr>
              <a:t>/</a:t>
            </a:r>
            <a:r>
              <a:rPr sz="1000" b="1" i="1" spc="-229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b="1" i="1" spc="-20" dirty="0">
                <a:solidFill>
                  <a:srgbClr val="44AC34"/>
                </a:solidFill>
                <a:latin typeface="Trebuchet MS"/>
                <a:cs typeface="Trebuchet MS"/>
              </a:rPr>
              <a:t>ALLE</a:t>
            </a:r>
            <a:r>
              <a:rPr sz="1000" b="1" i="1" spc="-35" dirty="0">
                <a:solidFill>
                  <a:srgbClr val="44AC34"/>
                </a:solidFill>
                <a:latin typeface="Trebuchet MS"/>
                <a:cs typeface="Trebuchet MS"/>
              </a:rPr>
              <a:t>R</a:t>
            </a:r>
            <a:r>
              <a:rPr sz="1000" b="1" i="1" spc="-200" dirty="0">
                <a:solidFill>
                  <a:srgbClr val="44AC34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30" dirty="0">
                <a:solidFill>
                  <a:srgbClr val="44AC34"/>
                </a:solidFill>
                <a:latin typeface="Trebuchet MS"/>
                <a:cs typeface="Trebuchet MS"/>
              </a:rPr>
              <a:t>DESARROL</a:t>
            </a:r>
            <a:r>
              <a:rPr sz="1000" i="1" spc="10" dirty="0">
                <a:solidFill>
                  <a:srgbClr val="44AC34"/>
                </a:solidFill>
                <a:latin typeface="Trebuchet MS"/>
                <a:cs typeface="Trebuchet MS"/>
              </a:rPr>
              <a:t>L</a:t>
            </a:r>
            <a:r>
              <a:rPr sz="1000" i="1" spc="80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i="1" spc="-6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50" dirty="0">
                <a:solidFill>
                  <a:srgbClr val="44AC34"/>
                </a:solidFill>
                <a:latin typeface="Trebuchet MS"/>
                <a:cs typeface="Trebuchet MS"/>
              </a:rPr>
              <a:t>DE  </a:t>
            </a:r>
            <a:r>
              <a:rPr sz="1000" i="1" spc="15" dirty="0">
                <a:solidFill>
                  <a:srgbClr val="44AC34"/>
                </a:solidFill>
                <a:latin typeface="Trebuchet MS"/>
                <a:cs typeface="Trebuchet MS"/>
              </a:rPr>
              <a:t>CLIENTES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20" dirty="0"/>
              <a:t>14</a:t>
            </a:fld>
            <a:endParaRPr spc="20" dirty="0"/>
          </a:p>
        </p:txBody>
      </p:sp>
      <p:sp>
        <p:nvSpPr>
          <p:cNvPr id="44" name="object 44"/>
          <p:cNvSpPr txBox="1"/>
          <p:nvPr/>
        </p:nvSpPr>
        <p:spPr>
          <a:xfrm>
            <a:off x="3318933" y="2794000"/>
            <a:ext cx="2258060" cy="558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5" dirty="0">
                <a:solidFill>
                  <a:srgbClr val="262625"/>
                </a:solidFill>
                <a:latin typeface="Trebuchet MS"/>
                <a:cs typeface="Trebuchet MS"/>
              </a:rPr>
              <a:t>C</a:t>
            </a:r>
            <a:r>
              <a:rPr sz="1000" b="1" i="1" spc="-110" dirty="0">
                <a:solidFill>
                  <a:srgbClr val="262625"/>
                </a:solidFill>
                <a:latin typeface="Trebuchet MS"/>
                <a:cs typeface="Trebuchet MS"/>
              </a:rPr>
              <a:t>on</a:t>
            </a:r>
            <a:r>
              <a:rPr sz="1000" b="1" i="1" spc="-114" dirty="0">
                <a:solidFill>
                  <a:srgbClr val="262625"/>
                </a:solidFill>
                <a:latin typeface="Trebuchet MS"/>
                <a:cs typeface="Trebuchet MS"/>
              </a:rPr>
              <a:t>tenido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35" dirty="0">
                <a:solidFill>
                  <a:srgbClr val="262625"/>
                </a:solidFill>
                <a:latin typeface="Trebuchet MS"/>
                <a:cs typeface="Trebuchet MS"/>
              </a:rPr>
              <a:t>requerido_</a:t>
            </a:r>
            <a:endParaRPr sz="10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15" dirty="0">
                <a:solidFill>
                  <a:srgbClr val="262625"/>
                </a:solidFill>
                <a:latin typeface="Microsoft Sans Serif"/>
                <a:cs typeface="Microsoft Sans Serif"/>
              </a:rPr>
              <a:t>M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etodología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desar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ollo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clientes.</a:t>
            </a:r>
            <a:endParaRPr sz="10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C</a:t>
            </a:r>
            <a:r>
              <a:rPr sz="1000" spc="-125" dirty="0">
                <a:solidFill>
                  <a:srgbClr val="262625"/>
                </a:solidFill>
                <a:latin typeface="Microsoft Sans Serif"/>
                <a:cs typeface="Microsoft Sans Serif"/>
              </a:rPr>
              <a:t>asos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aplicados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desar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ollo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clientes.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460023" y="2794000"/>
            <a:ext cx="2913380" cy="9144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120" dirty="0">
                <a:solidFill>
                  <a:srgbClr val="262625"/>
                </a:solidFill>
                <a:latin typeface="Trebuchet MS"/>
                <a:cs typeface="Trebuchet MS"/>
              </a:rPr>
              <a:t>Aprendizaje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40" dirty="0">
                <a:solidFill>
                  <a:srgbClr val="262625"/>
                </a:solidFill>
                <a:latin typeface="Trebuchet MS"/>
                <a:cs typeface="Trebuchet MS"/>
              </a:rPr>
              <a:t>esperado_</a:t>
            </a:r>
            <a:endParaRPr sz="1000">
              <a:latin typeface="Trebuchet MS"/>
              <a:cs typeface="Trebuchet MS"/>
            </a:endParaRPr>
          </a:p>
          <a:p>
            <a:pPr marL="240665" marR="5080" indent="-228600" algn="just">
              <a:lnSpc>
                <a:spcPct val="116700"/>
              </a:lnSpc>
              <a:buChar char="•"/>
              <a:tabLst>
                <a:tab pos="241300" algn="l"/>
              </a:tabLst>
            </a:pP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Se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espera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emprendedor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conozca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metodología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desar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ollo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clientes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detalle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lo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considera  </a:t>
            </a:r>
            <a:r>
              <a:rPr sz="100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cada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paso,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forma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tal,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pueda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aplicar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proceso </a:t>
            </a:r>
            <a:r>
              <a:rPr sz="1000" spc="-140" dirty="0">
                <a:solidFill>
                  <a:srgbClr val="262625"/>
                </a:solidFill>
                <a:latin typeface="Microsoft Sans Serif"/>
                <a:cs typeface="Microsoft Sans Serif"/>
              </a:rPr>
              <a:t>a </a:t>
            </a:r>
            <a:r>
              <a:rPr sz="1000" spc="-1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c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eación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desar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ollo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su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negocio.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86603" y="4010914"/>
            <a:ext cx="1765935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solidFill>
                  <a:srgbClr val="262625"/>
                </a:solidFill>
                <a:latin typeface="Trebuchet MS"/>
                <a:cs typeface="Trebuchet MS"/>
              </a:rPr>
              <a:t>ÁRE</a:t>
            </a:r>
            <a:r>
              <a:rPr sz="1000" b="1" i="1" spc="-1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b="1" i="1" spc="-200" dirty="0">
                <a:solidFill>
                  <a:srgbClr val="262625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i="1" spc="25" dirty="0">
                <a:solidFill>
                  <a:srgbClr val="262625"/>
                </a:solidFill>
                <a:latin typeface="Trebuchet MS"/>
                <a:cs typeface="Trebuchet MS"/>
              </a:rPr>
              <a:t>ADMINISTR</a:t>
            </a:r>
            <a:r>
              <a:rPr sz="1000" i="1" spc="2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i="1" spc="70" dirty="0">
                <a:solidFill>
                  <a:srgbClr val="262625"/>
                </a:solidFill>
                <a:latin typeface="Trebuchet MS"/>
                <a:cs typeface="Trebuchet MS"/>
              </a:rPr>
              <a:t>CIÓN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000" b="1" i="1" spc="30" dirty="0">
                <a:solidFill>
                  <a:srgbClr val="44AC34"/>
                </a:solidFill>
                <a:latin typeface="Trebuchet MS"/>
                <a:cs typeface="Trebuchet MS"/>
              </a:rPr>
              <a:t>CURS</a:t>
            </a:r>
            <a:r>
              <a:rPr sz="1000" b="1" i="1" spc="20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b="1" i="1" spc="-55" dirty="0">
                <a:solidFill>
                  <a:srgbClr val="44AC34"/>
                </a:solidFill>
                <a:latin typeface="Trebuchet MS"/>
                <a:cs typeface="Trebuchet MS"/>
              </a:rPr>
              <a:t>/</a:t>
            </a:r>
            <a:r>
              <a:rPr sz="1000" b="1" i="1" spc="-229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b="1" i="1" spc="-20" dirty="0">
                <a:solidFill>
                  <a:srgbClr val="44AC34"/>
                </a:solidFill>
                <a:latin typeface="Trebuchet MS"/>
                <a:cs typeface="Trebuchet MS"/>
              </a:rPr>
              <a:t>ALLE</a:t>
            </a:r>
            <a:r>
              <a:rPr sz="1000" b="1" i="1" spc="-35" dirty="0">
                <a:solidFill>
                  <a:srgbClr val="44AC34"/>
                </a:solidFill>
                <a:latin typeface="Trebuchet MS"/>
                <a:cs typeface="Trebuchet MS"/>
              </a:rPr>
              <a:t>R</a:t>
            </a:r>
            <a:r>
              <a:rPr sz="1000" b="1" i="1" spc="-200" dirty="0">
                <a:solidFill>
                  <a:srgbClr val="44AC34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dirty="0">
                <a:solidFill>
                  <a:srgbClr val="44AC34"/>
                </a:solidFill>
                <a:latin typeface="Trebuchet MS"/>
                <a:cs typeface="Trebuchet MS"/>
              </a:rPr>
              <a:t>ESTR</a:t>
            </a:r>
            <a:r>
              <a:rPr sz="1000" i="1" spc="-25" dirty="0">
                <a:solidFill>
                  <a:srgbClr val="44AC34"/>
                </a:solidFill>
                <a:latin typeface="Trebuchet MS"/>
                <a:cs typeface="Trebuchet MS"/>
              </a:rPr>
              <a:t>A</a:t>
            </a:r>
            <a:r>
              <a:rPr sz="1000" i="1" spc="-10" dirty="0">
                <a:solidFill>
                  <a:srgbClr val="44AC34"/>
                </a:solidFill>
                <a:latin typeface="Trebuchet MS"/>
                <a:cs typeface="Trebuchet MS"/>
              </a:rPr>
              <a:t>TEGI</a:t>
            </a:r>
            <a:r>
              <a:rPr sz="1000" i="1" spc="-35" dirty="0">
                <a:solidFill>
                  <a:srgbClr val="44AC34"/>
                </a:solidFill>
                <a:latin typeface="Trebuchet MS"/>
                <a:cs typeface="Trebuchet MS"/>
              </a:rPr>
              <a:t>A</a:t>
            </a:r>
            <a:r>
              <a:rPr sz="1000" i="1" spc="-6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15" dirty="0">
                <a:solidFill>
                  <a:srgbClr val="44AC34"/>
                </a:solidFill>
                <a:latin typeface="Trebuchet MS"/>
                <a:cs typeface="Trebuchet MS"/>
              </a:rPr>
              <a:t>II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318933" y="3985514"/>
            <a:ext cx="2044700" cy="12700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5" dirty="0">
                <a:solidFill>
                  <a:srgbClr val="262625"/>
                </a:solidFill>
                <a:latin typeface="Trebuchet MS"/>
                <a:cs typeface="Trebuchet MS"/>
              </a:rPr>
              <a:t>C</a:t>
            </a:r>
            <a:r>
              <a:rPr sz="1000" b="1" i="1" spc="-110" dirty="0">
                <a:solidFill>
                  <a:srgbClr val="262625"/>
                </a:solidFill>
                <a:latin typeface="Trebuchet MS"/>
                <a:cs typeface="Trebuchet MS"/>
              </a:rPr>
              <a:t>on</a:t>
            </a:r>
            <a:r>
              <a:rPr sz="1000" b="1" i="1" spc="-114" dirty="0">
                <a:solidFill>
                  <a:srgbClr val="262625"/>
                </a:solidFill>
                <a:latin typeface="Trebuchet MS"/>
                <a:cs typeface="Trebuchet MS"/>
              </a:rPr>
              <a:t>tenido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35" dirty="0">
                <a:solidFill>
                  <a:srgbClr val="262625"/>
                </a:solidFill>
                <a:latin typeface="Trebuchet MS"/>
                <a:cs typeface="Trebuchet MS"/>
              </a:rPr>
              <a:t>requerido_</a:t>
            </a:r>
            <a:endParaRPr sz="10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V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entajas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competitivas.</a:t>
            </a:r>
            <a:endParaRPr sz="10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Asilamiento.</a:t>
            </a:r>
            <a:endParaRPr sz="10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E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conomía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escalas.</a:t>
            </a:r>
            <a:endParaRPr sz="10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V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entaja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costes.</a:t>
            </a:r>
            <a:endParaRPr sz="10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D</a:t>
            </a:r>
            <a:r>
              <a:rPr sz="1000" spc="-20" dirty="0">
                <a:solidFill>
                  <a:srgbClr val="262625"/>
                </a:solidFill>
                <a:latin typeface="Microsoft Sans Serif"/>
                <a:cs typeface="Microsoft Sans Serif"/>
              </a:rPr>
              <a:t>ife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enciación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segmentación.</a:t>
            </a:r>
            <a:endParaRPr sz="10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D</a:t>
            </a:r>
            <a:r>
              <a:rPr sz="1000" spc="-20" dirty="0">
                <a:solidFill>
                  <a:srgbClr val="262625"/>
                </a:solidFill>
                <a:latin typeface="Microsoft Sans Serif"/>
                <a:cs typeface="Microsoft Sans Serif"/>
              </a:rPr>
              <a:t>ife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enciación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oferta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demanda.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460023" y="3985514"/>
            <a:ext cx="2912745" cy="16256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120" dirty="0">
                <a:solidFill>
                  <a:srgbClr val="262625"/>
                </a:solidFill>
                <a:latin typeface="Trebuchet MS"/>
                <a:cs typeface="Trebuchet MS"/>
              </a:rPr>
              <a:t>Aprendizaje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40" dirty="0">
                <a:solidFill>
                  <a:srgbClr val="262625"/>
                </a:solidFill>
                <a:latin typeface="Trebuchet MS"/>
                <a:cs typeface="Trebuchet MS"/>
              </a:rPr>
              <a:t>esperado_</a:t>
            </a:r>
            <a:endParaRPr sz="1000">
              <a:latin typeface="Trebuchet MS"/>
              <a:cs typeface="Trebuchet MS"/>
            </a:endParaRPr>
          </a:p>
          <a:p>
            <a:pPr marL="240665" marR="5080" indent="-228600" algn="just">
              <a:lnSpc>
                <a:spcPct val="116700"/>
              </a:lnSpc>
              <a:buChar char="•"/>
              <a:tabLst>
                <a:tab pos="241300" algn="l"/>
              </a:tabLst>
            </a:pP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Se</a:t>
            </a:r>
            <a:r>
              <a:rPr sz="1000" spc="-11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espera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conocer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los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conceptos utilizados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estra-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tegia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empresarial,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lograr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aplicar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ventaja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competitiva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sitúe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los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niveles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 r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entabilidad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130" dirty="0">
                <a:solidFill>
                  <a:srgbClr val="262625"/>
                </a:solidFill>
                <a:latin typeface="Microsoft Sans Serif"/>
                <a:cs typeface="Microsoft Sans Serif"/>
              </a:rPr>
              <a:t>esa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por 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encima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del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competido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es.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Se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espera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maneje 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concepto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ventaja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competitiva,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forma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crear-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cómo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mantenerla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tiempo.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Comprender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esta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ventaja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puede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obtenerse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principalmente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dos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formas: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costes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difer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enciación.</a:t>
            </a:r>
            <a:endParaRPr sz="100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067094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sp>
          <p:nvSpPr>
            <p:cNvPr id="3" name="object 3"/>
            <p:cNvSpPr/>
            <p:nvPr/>
          </p:nvSpPr>
          <p:spPr>
            <a:xfrm>
              <a:off x="698500" y="5741391"/>
              <a:ext cx="8661400" cy="0"/>
            </a:xfrm>
            <a:custGeom>
              <a:avLst/>
              <a:gdLst/>
              <a:ahLst/>
              <a:cxnLst/>
              <a:rect l="l" t="t" r="r" b="b"/>
              <a:pathLst>
                <a:path w="8661400">
                  <a:moveTo>
                    <a:pt x="0" y="0"/>
                  </a:moveTo>
                  <a:lnTo>
                    <a:pt x="8661400" y="0"/>
                  </a:lnTo>
                </a:path>
              </a:pathLst>
            </a:custGeom>
            <a:ln w="6350">
              <a:solidFill>
                <a:srgbClr val="44AC3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8500" y="3254375"/>
              <a:ext cx="8661400" cy="0"/>
            </a:xfrm>
            <a:custGeom>
              <a:avLst/>
              <a:gdLst/>
              <a:ahLst/>
              <a:cxnLst/>
              <a:rect l="l" t="t" r="r" b="b"/>
              <a:pathLst>
                <a:path w="8661400">
                  <a:moveTo>
                    <a:pt x="0" y="0"/>
                  </a:moveTo>
                  <a:lnTo>
                    <a:pt x="8661400" y="0"/>
                  </a:lnTo>
                </a:path>
              </a:pathLst>
            </a:custGeom>
            <a:ln w="6350">
              <a:solidFill>
                <a:srgbClr val="44AC3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86687" y="3422650"/>
            <a:ext cx="1740535" cy="64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solidFill>
                  <a:srgbClr val="262625"/>
                </a:solidFill>
                <a:latin typeface="Trebuchet MS"/>
                <a:cs typeface="Trebuchet MS"/>
              </a:rPr>
              <a:t>ÁRE</a:t>
            </a:r>
            <a:r>
              <a:rPr sz="1000" b="1" i="1" spc="-1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b="1" i="1" spc="-200" dirty="0">
                <a:solidFill>
                  <a:srgbClr val="262625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i="1" spc="30" dirty="0">
                <a:solidFill>
                  <a:srgbClr val="262625"/>
                </a:solidFill>
                <a:latin typeface="Trebuchet MS"/>
                <a:cs typeface="Trebuchet MS"/>
              </a:rPr>
              <a:t>FINANZAS</a:t>
            </a:r>
            <a:endParaRPr sz="1000">
              <a:latin typeface="Trebuchet MS"/>
              <a:cs typeface="Trebuchet MS"/>
            </a:endParaRPr>
          </a:p>
          <a:p>
            <a:pPr marL="12700" marR="5080">
              <a:lnSpc>
                <a:spcPct val="133300"/>
              </a:lnSpc>
              <a:spcBef>
                <a:spcPts val="500"/>
              </a:spcBef>
            </a:pPr>
            <a:r>
              <a:rPr sz="1000" b="1" i="1" spc="30" dirty="0">
                <a:solidFill>
                  <a:srgbClr val="44AC34"/>
                </a:solidFill>
                <a:latin typeface="Trebuchet MS"/>
                <a:cs typeface="Trebuchet MS"/>
              </a:rPr>
              <a:t>CURS</a:t>
            </a:r>
            <a:r>
              <a:rPr sz="1000" b="1" i="1" spc="20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b="1" i="1" spc="-55" dirty="0">
                <a:solidFill>
                  <a:srgbClr val="44AC34"/>
                </a:solidFill>
                <a:latin typeface="Trebuchet MS"/>
                <a:cs typeface="Trebuchet MS"/>
              </a:rPr>
              <a:t>/</a:t>
            </a:r>
            <a:r>
              <a:rPr sz="1000" b="1" i="1" spc="-229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b="1" i="1" spc="-20" dirty="0">
                <a:solidFill>
                  <a:srgbClr val="44AC34"/>
                </a:solidFill>
                <a:latin typeface="Trebuchet MS"/>
                <a:cs typeface="Trebuchet MS"/>
              </a:rPr>
              <a:t>ALLE</a:t>
            </a:r>
            <a:r>
              <a:rPr sz="1000" b="1" i="1" spc="-35" dirty="0">
                <a:solidFill>
                  <a:srgbClr val="44AC34"/>
                </a:solidFill>
                <a:latin typeface="Trebuchet MS"/>
                <a:cs typeface="Trebuchet MS"/>
              </a:rPr>
              <a:t>R</a:t>
            </a:r>
            <a:r>
              <a:rPr sz="1000" b="1" i="1" spc="-200" dirty="0">
                <a:solidFill>
                  <a:srgbClr val="44AC34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30" dirty="0">
                <a:solidFill>
                  <a:srgbClr val="44AC34"/>
                </a:solidFill>
                <a:latin typeface="Trebuchet MS"/>
                <a:cs typeface="Trebuchet MS"/>
              </a:rPr>
              <a:t>E</a:t>
            </a:r>
            <a:r>
              <a:rPr sz="1000" i="1" spc="5" dirty="0">
                <a:solidFill>
                  <a:srgbClr val="44AC34"/>
                </a:solidFill>
                <a:latin typeface="Trebuchet MS"/>
                <a:cs typeface="Trebuchet MS"/>
              </a:rPr>
              <a:t>V</a:t>
            </a:r>
            <a:r>
              <a:rPr sz="1000" i="1" spc="-15" dirty="0">
                <a:solidFill>
                  <a:srgbClr val="44AC34"/>
                </a:solidFill>
                <a:latin typeface="Trebuchet MS"/>
                <a:cs typeface="Trebuchet MS"/>
              </a:rPr>
              <a:t>A</a:t>
            </a:r>
            <a:r>
              <a:rPr sz="1000" i="1" spc="-25" dirty="0">
                <a:solidFill>
                  <a:srgbClr val="44AC34"/>
                </a:solidFill>
                <a:latin typeface="Trebuchet MS"/>
                <a:cs typeface="Trebuchet MS"/>
              </a:rPr>
              <a:t>L</a:t>
            </a:r>
            <a:r>
              <a:rPr sz="1000" i="1" spc="25" dirty="0">
                <a:solidFill>
                  <a:srgbClr val="44AC34"/>
                </a:solidFill>
                <a:latin typeface="Trebuchet MS"/>
                <a:cs typeface="Trebuchet MS"/>
              </a:rPr>
              <a:t>U</a:t>
            </a:r>
            <a:r>
              <a:rPr sz="1000" i="1" spc="15" dirty="0">
                <a:solidFill>
                  <a:srgbClr val="44AC34"/>
                </a:solidFill>
                <a:latin typeface="Trebuchet MS"/>
                <a:cs typeface="Trebuchet MS"/>
              </a:rPr>
              <a:t>A</a:t>
            </a:r>
            <a:r>
              <a:rPr sz="1000" i="1" spc="65" dirty="0">
                <a:solidFill>
                  <a:srgbClr val="44AC34"/>
                </a:solidFill>
                <a:latin typeface="Trebuchet MS"/>
                <a:cs typeface="Trebuchet MS"/>
              </a:rPr>
              <a:t>CIÓN  </a:t>
            </a:r>
            <a:r>
              <a:rPr sz="1000" i="1" spc="50" dirty="0">
                <a:solidFill>
                  <a:srgbClr val="44AC34"/>
                </a:solidFill>
                <a:latin typeface="Trebuchet MS"/>
                <a:cs typeface="Trebuchet MS"/>
              </a:rPr>
              <a:t>DE</a:t>
            </a:r>
            <a:r>
              <a:rPr sz="1000" i="1" spc="-6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25" dirty="0">
                <a:solidFill>
                  <a:srgbClr val="44AC34"/>
                </a:solidFill>
                <a:latin typeface="Trebuchet MS"/>
                <a:cs typeface="Trebuchet MS"/>
              </a:rPr>
              <a:t>PROYECTOS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20" dirty="0"/>
              <a:t>15</a:t>
            </a:fld>
            <a:endParaRPr spc="20" dirty="0"/>
          </a:p>
        </p:txBody>
      </p:sp>
      <p:sp>
        <p:nvSpPr>
          <p:cNvPr id="6" name="object 6"/>
          <p:cNvSpPr txBox="1"/>
          <p:nvPr/>
        </p:nvSpPr>
        <p:spPr>
          <a:xfrm>
            <a:off x="686687" y="5905500"/>
            <a:ext cx="1675764" cy="64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solidFill>
                  <a:srgbClr val="262625"/>
                </a:solidFill>
                <a:latin typeface="Trebuchet MS"/>
                <a:cs typeface="Trebuchet MS"/>
              </a:rPr>
              <a:t>ÁRE</a:t>
            </a:r>
            <a:r>
              <a:rPr sz="1000" b="1" i="1" spc="-1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b="1" i="1" spc="-200" dirty="0">
                <a:solidFill>
                  <a:srgbClr val="262625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i="1" spc="30" dirty="0">
                <a:solidFill>
                  <a:srgbClr val="262625"/>
                </a:solidFill>
                <a:latin typeface="Trebuchet MS"/>
                <a:cs typeface="Trebuchet MS"/>
              </a:rPr>
              <a:t>FINANZAS</a:t>
            </a:r>
            <a:endParaRPr sz="1000">
              <a:latin typeface="Trebuchet MS"/>
              <a:cs typeface="Trebuchet MS"/>
            </a:endParaRPr>
          </a:p>
          <a:p>
            <a:pPr marL="12700" marR="5080">
              <a:lnSpc>
                <a:spcPct val="133300"/>
              </a:lnSpc>
              <a:spcBef>
                <a:spcPts val="500"/>
              </a:spcBef>
            </a:pPr>
            <a:r>
              <a:rPr sz="1000" b="1" i="1" spc="30" dirty="0">
                <a:solidFill>
                  <a:srgbClr val="44AC34"/>
                </a:solidFill>
                <a:latin typeface="Trebuchet MS"/>
                <a:cs typeface="Trebuchet MS"/>
              </a:rPr>
              <a:t>CURS</a:t>
            </a:r>
            <a:r>
              <a:rPr sz="1000" b="1" i="1" spc="20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b="1" i="1" spc="-55" dirty="0">
                <a:solidFill>
                  <a:srgbClr val="44AC34"/>
                </a:solidFill>
                <a:latin typeface="Trebuchet MS"/>
                <a:cs typeface="Trebuchet MS"/>
              </a:rPr>
              <a:t>/</a:t>
            </a:r>
            <a:r>
              <a:rPr sz="1000" b="1" i="1" spc="-229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b="1" i="1" spc="-20" dirty="0">
                <a:solidFill>
                  <a:srgbClr val="44AC34"/>
                </a:solidFill>
                <a:latin typeface="Trebuchet MS"/>
                <a:cs typeface="Trebuchet MS"/>
              </a:rPr>
              <a:t>ALLE</a:t>
            </a:r>
            <a:r>
              <a:rPr sz="1000" b="1" i="1" spc="-35" dirty="0">
                <a:solidFill>
                  <a:srgbClr val="44AC34"/>
                </a:solidFill>
                <a:latin typeface="Trebuchet MS"/>
                <a:cs typeface="Trebuchet MS"/>
              </a:rPr>
              <a:t>R</a:t>
            </a:r>
            <a:r>
              <a:rPr sz="1000" b="1" i="1" spc="-200" dirty="0">
                <a:solidFill>
                  <a:srgbClr val="44AC34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15" dirty="0">
                <a:solidFill>
                  <a:srgbClr val="44AC34"/>
                </a:solidFill>
                <a:latin typeface="Trebuchet MS"/>
                <a:cs typeface="Trebuchet MS"/>
              </a:rPr>
              <a:t>CONSTITUIR  </a:t>
            </a:r>
            <a:r>
              <a:rPr sz="1000" i="1" spc="35" dirty="0">
                <a:solidFill>
                  <a:srgbClr val="44AC34"/>
                </a:solidFill>
                <a:latin typeface="Trebuchet MS"/>
                <a:cs typeface="Trebuchet MS"/>
              </a:rPr>
              <a:t>EMPRESA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18889" y="3397250"/>
            <a:ext cx="2449195" cy="9144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5" dirty="0">
                <a:solidFill>
                  <a:srgbClr val="262625"/>
                </a:solidFill>
                <a:latin typeface="Trebuchet MS"/>
                <a:cs typeface="Trebuchet MS"/>
              </a:rPr>
              <a:t>C</a:t>
            </a:r>
            <a:r>
              <a:rPr sz="1000" b="1" i="1" spc="-110" dirty="0">
                <a:solidFill>
                  <a:srgbClr val="262625"/>
                </a:solidFill>
                <a:latin typeface="Trebuchet MS"/>
                <a:cs typeface="Trebuchet MS"/>
              </a:rPr>
              <a:t>on</a:t>
            </a:r>
            <a:r>
              <a:rPr sz="1000" b="1" i="1" spc="-114" dirty="0">
                <a:solidFill>
                  <a:srgbClr val="262625"/>
                </a:solidFill>
                <a:latin typeface="Trebuchet MS"/>
                <a:cs typeface="Trebuchet MS"/>
              </a:rPr>
              <a:t>tenido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35" dirty="0">
                <a:solidFill>
                  <a:srgbClr val="262625"/>
                </a:solidFill>
                <a:latin typeface="Trebuchet MS"/>
                <a:cs typeface="Trebuchet MS"/>
              </a:rPr>
              <a:t>requerido_</a:t>
            </a:r>
            <a:endParaRPr sz="10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Análisis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costos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para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toma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decisiones.</a:t>
            </a:r>
            <a:endParaRPr sz="10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P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esupuesto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análisis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varianza.</a:t>
            </a:r>
            <a:endParaRPr sz="10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P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esupuesto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capital.</a:t>
            </a:r>
            <a:endParaRPr sz="10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Gestión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capital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trabajo.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09180" y="3422650"/>
            <a:ext cx="10902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spc="-120" dirty="0">
                <a:solidFill>
                  <a:srgbClr val="262625"/>
                </a:solidFill>
                <a:latin typeface="Trebuchet MS"/>
                <a:cs typeface="Trebuchet MS"/>
              </a:rPr>
              <a:t>Aprendizaje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40" dirty="0">
                <a:solidFill>
                  <a:srgbClr val="262625"/>
                </a:solidFill>
                <a:latin typeface="Trebuchet MS"/>
                <a:cs typeface="Trebuchet MS"/>
              </a:rPr>
              <a:t>esperado_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09180" y="3575050"/>
            <a:ext cx="2964180" cy="198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 algn="just">
              <a:lnSpc>
                <a:spcPct val="1167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Comportamiento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costos,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análisis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equilibrio,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en- 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foque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costos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relevantes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para</a:t>
            </a:r>
            <a:r>
              <a:rPr sz="1000" spc="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diferentes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escenarios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toma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decisiones.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Preparación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los presupuestos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operativos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financieros.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Comparación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del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desempeño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real con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los presupuestos.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Variación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precio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canti- </a:t>
            </a:r>
            <a:r>
              <a:rPr sz="1000" spc="-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dad.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V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ariación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cont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olable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no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cont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olable.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V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ariaciones 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ingresos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contribuciones.</a:t>
            </a:r>
            <a:r>
              <a:rPr sz="1000" spc="1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Preparación</a:t>
            </a:r>
            <a:r>
              <a:rPr sz="1000" spc="1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del</a:t>
            </a:r>
            <a:r>
              <a:rPr sz="1000" spc="1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estado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flujo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efectivo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del</a:t>
            </a:r>
            <a:r>
              <a:rPr sz="1000" spc="1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proyecto,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medición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del</a:t>
            </a:r>
            <a:r>
              <a:rPr sz="1000" spc="1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costo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capital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evaluación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proyectos.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Ciclo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capital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trabajo,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gestión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inventario,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cuentas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por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cobrar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efectivo.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18889" y="5880100"/>
            <a:ext cx="2964180" cy="9144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5" dirty="0">
                <a:solidFill>
                  <a:srgbClr val="262625"/>
                </a:solidFill>
                <a:latin typeface="Trebuchet MS"/>
                <a:cs typeface="Trebuchet MS"/>
              </a:rPr>
              <a:t>C</a:t>
            </a:r>
            <a:r>
              <a:rPr sz="1000" b="1" i="1" spc="-110" dirty="0">
                <a:solidFill>
                  <a:srgbClr val="262625"/>
                </a:solidFill>
                <a:latin typeface="Trebuchet MS"/>
                <a:cs typeface="Trebuchet MS"/>
              </a:rPr>
              <a:t>on</a:t>
            </a:r>
            <a:r>
              <a:rPr sz="1000" b="1" i="1" spc="-114" dirty="0">
                <a:solidFill>
                  <a:srgbClr val="262625"/>
                </a:solidFill>
                <a:latin typeface="Trebuchet MS"/>
                <a:cs typeface="Trebuchet MS"/>
              </a:rPr>
              <a:t>tenido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35" dirty="0">
                <a:solidFill>
                  <a:srgbClr val="262625"/>
                </a:solidFill>
                <a:latin typeface="Trebuchet MS"/>
                <a:cs typeface="Trebuchet MS"/>
              </a:rPr>
              <a:t>requerido_</a:t>
            </a:r>
            <a:endParaRPr sz="10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D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efinición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cada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tipo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esa.</a:t>
            </a:r>
            <a:endParaRPr sz="10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P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oceso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c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eación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esa.</a:t>
            </a:r>
            <a:endParaRPr sz="1000">
              <a:latin typeface="Microsoft Sans Serif"/>
              <a:cs typeface="Microsoft Sans Serif"/>
            </a:endParaRPr>
          </a:p>
          <a:p>
            <a:pPr marL="241300" marR="5080" indent="-228600">
              <a:lnSpc>
                <a:spcPct val="116700"/>
              </a:lnSpc>
              <a:buChar char="•"/>
              <a:tabLst>
                <a:tab pos="240665" algn="l"/>
                <a:tab pos="241300" algn="l"/>
              </a:tabLst>
            </a:pP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Cómo</a:t>
            </a:r>
            <a:r>
              <a:rPr sz="1000" spc="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constituir</a:t>
            </a:r>
            <a:r>
              <a:rPr sz="1000" spc="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una</a:t>
            </a:r>
            <a:r>
              <a:rPr sz="1000" spc="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empresa</a:t>
            </a:r>
            <a:r>
              <a:rPr sz="1000" spc="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</a:t>
            </a:r>
            <a:r>
              <a:rPr sz="1000" spc="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Chile</a:t>
            </a:r>
            <a:r>
              <a:rPr sz="1000" spc="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vías</a:t>
            </a:r>
            <a:r>
              <a:rPr sz="1000" spc="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para</a:t>
            </a:r>
            <a:r>
              <a:rPr sz="1000" spc="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ha- </a:t>
            </a:r>
            <a:r>
              <a:rPr sz="1000" spc="-2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cerlo.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09180" y="5880100"/>
            <a:ext cx="2964180" cy="10922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120" dirty="0">
                <a:solidFill>
                  <a:srgbClr val="262625"/>
                </a:solidFill>
                <a:latin typeface="Trebuchet MS"/>
                <a:cs typeface="Trebuchet MS"/>
              </a:rPr>
              <a:t>Aprendizaje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40" dirty="0">
                <a:solidFill>
                  <a:srgbClr val="262625"/>
                </a:solidFill>
                <a:latin typeface="Trebuchet MS"/>
                <a:cs typeface="Trebuchet MS"/>
              </a:rPr>
              <a:t>esperado_</a:t>
            </a:r>
            <a:endParaRPr sz="1000">
              <a:latin typeface="Trebuchet MS"/>
              <a:cs typeface="Trebuchet MS"/>
            </a:endParaRPr>
          </a:p>
          <a:p>
            <a:pPr marL="241300" marR="5080" indent="-228600" algn="just">
              <a:lnSpc>
                <a:spcPct val="116700"/>
              </a:lnSpc>
              <a:buChar char="•"/>
              <a:tabLst>
                <a:tab pos="241300" algn="l"/>
              </a:tabLst>
            </a:pP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En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14" dirty="0">
                <a:solidFill>
                  <a:srgbClr val="262625"/>
                </a:solidFill>
                <a:latin typeface="Microsoft Sans Serif"/>
                <a:cs typeface="Microsoft Sans Serif"/>
              </a:rPr>
              <a:t>base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000" spc="-1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ejercicios prácticos el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emprendedor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deberá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decidir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cuál </a:t>
            </a:r>
            <a:r>
              <a:rPr sz="1000" spc="-125" dirty="0">
                <a:solidFill>
                  <a:srgbClr val="262625"/>
                </a:solidFill>
                <a:latin typeface="Microsoft Sans Serif"/>
                <a:cs typeface="Microsoft Sans Serif"/>
              </a:rPr>
              <a:t>es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tipo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empresa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debiese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constituir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acuerdo </a:t>
            </a:r>
            <a:r>
              <a:rPr sz="1000" spc="-14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000" spc="-1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las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características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del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negocio, equipo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trabajo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proyecciones,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para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luego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realizar</a:t>
            </a:r>
            <a:r>
              <a:rPr sz="1000" spc="1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proceso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25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constitución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esa.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6560" y="393700"/>
            <a:ext cx="1781175" cy="64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solidFill>
                  <a:srgbClr val="262625"/>
                </a:solidFill>
                <a:latin typeface="Trebuchet MS"/>
                <a:cs typeface="Trebuchet MS"/>
              </a:rPr>
              <a:t>ÁRE</a:t>
            </a:r>
            <a:r>
              <a:rPr sz="1000" b="1" i="1" spc="-1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b="1" i="1" spc="-200" dirty="0">
                <a:solidFill>
                  <a:srgbClr val="262625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i="1" spc="30" dirty="0">
                <a:solidFill>
                  <a:srgbClr val="262625"/>
                </a:solidFill>
                <a:latin typeface="Trebuchet MS"/>
                <a:cs typeface="Trebuchet MS"/>
              </a:rPr>
              <a:t>FINANZAS</a:t>
            </a:r>
            <a:endParaRPr sz="1000">
              <a:latin typeface="Trebuchet MS"/>
              <a:cs typeface="Trebuchet MS"/>
            </a:endParaRPr>
          </a:p>
          <a:p>
            <a:pPr marL="12700" marR="5080">
              <a:lnSpc>
                <a:spcPct val="133300"/>
              </a:lnSpc>
              <a:spcBef>
                <a:spcPts val="500"/>
              </a:spcBef>
            </a:pPr>
            <a:r>
              <a:rPr sz="1000" b="1" i="1" spc="30" dirty="0">
                <a:solidFill>
                  <a:srgbClr val="44AC34"/>
                </a:solidFill>
                <a:latin typeface="Trebuchet MS"/>
                <a:cs typeface="Trebuchet MS"/>
              </a:rPr>
              <a:t>CURS</a:t>
            </a:r>
            <a:r>
              <a:rPr sz="1000" b="1" i="1" spc="20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b="1" i="1" spc="-55" dirty="0">
                <a:solidFill>
                  <a:srgbClr val="44AC34"/>
                </a:solidFill>
                <a:latin typeface="Trebuchet MS"/>
                <a:cs typeface="Trebuchet MS"/>
              </a:rPr>
              <a:t>/</a:t>
            </a:r>
            <a:r>
              <a:rPr sz="1000" b="1" i="1" spc="-229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b="1" i="1" spc="-20" dirty="0">
                <a:solidFill>
                  <a:srgbClr val="44AC34"/>
                </a:solidFill>
                <a:latin typeface="Trebuchet MS"/>
                <a:cs typeface="Trebuchet MS"/>
              </a:rPr>
              <a:t>ALLE</a:t>
            </a:r>
            <a:r>
              <a:rPr sz="1000" b="1" i="1" spc="-35" dirty="0">
                <a:solidFill>
                  <a:srgbClr val="44AC34"/>
                </a:solidFill>
                <a:latin typeface="Trebuchet MS"/>
                <a:cs typeface="Trebuchet MS"/>
              </a:rPr>
              <a:t>R</a:t>
            </a:r>
            <a:r>
              <a:rPr sz="1000" b="1" i="1" spc="-200" dirty="0">
                <a:solidFill>
                  <a:srgbClr val="44AC34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45" dirty="0">
                <a:solidFill>
                  <a:srgbClr val="44AC34"/>
                </a:solidFill>
                <a:latin typeface="Trebuchet MS"/>
                <a:cs typeface="Trebuchet MS"/>
              </a:rPr>
              <a:t>PRINCIPIOS  </a:t>
            </a:r>
            <a:r>
              <a:rPr sz="1000" i="1" spc="5" dirty="0">
                <a:solidFill>
                  <a:srgbClr val="44AC34"/>
                </a:solidFill>
                <a:latin typeface="Trebuchet MS"/>
                <a:cs typeface="Trebuchet MS"/>
              </a:rPr>
              <a:t>LEGALE</a:t>
            </a:r>
            <a:r>
              <a:rPr sz="1000" i="1" spc="-10" dirty="0">
                <a:solidFill>
                  <a:srgbClr val="44AC34"/>
                </a:solidFill>
                <a:latin typeface="Trebuchet MS"/>
                <a:cs typeface="Trebuchet MS"/>
              </a:rPr>
              <a:t>S</a:t>
            </a:r>
            <a:r>
              <a:rPr sz="1000" i="1" spc="-6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65" dirty="0">
                <a:solidFill>
                  <a:srgbClr val="44AC34"/>
                </a:solidFill>
                <a:latin typeface="Trebuchet MS"/>
                <a:cs typeface="Trebuchet MS"/>
              </a:rPr>
              <a:t>D</a:t>
            </a:r>
            <a:r>
              <a:rPr sz="1000" i="1" spc="40" dirty="0">
                <a:solidFill>
                  <a:srgbClr val="44AC34"/>
                </a:solidFill>
                <a:latin typeface="Trebuchet MS"/>
                <a:cs typeface="Trebuchet MS"/>
              </a:rPr>
              <a:t>E</a:t>
            </a:r>
            <a:r>
              <a:rPr sz="1000" i="1" spc="-6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25" dirty="0">
                <a:solidFill>
                  <a:srgbClr val="44AC34"/>
                </a:solidFill>
                <a:latin typeface="Trebuchet MS"/>
                <a:cs typeface="Trebuchet MS"/>
              </a:rPr>
              <a:t>ADMINISTR</a:t>
            </a:r>
            <a:r>
              <a:rPr sz="1000" i="1" spc="20" dirty="0">
                <a:solidFill>
                  <a:srgbClr val="44AC34"/>
                </a:solidFill>
                <a:latin typeface="Trebuchet MS"/>
                <a:cs typeface="Trebuchet MS"/>
              </a:rPr>
              <a:t>A</a:t>
            </a:r>
            <a:r>
              <a:rPr sz="1000" i="1" spc="70" dirty="0">
                <a:solidFill>
                  <a:srgbClr val="44AC34"/>
                </a:solidFill>
                <a:latin typeface="Trebuchet MS"/>
                <a:cs typeface="Trebuchet MS"/>
              </a:rPr>
              <a:t>CIÓN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18762" y="393700"/>
            <a:ext cx="10477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spc="-5" dirty="0">
                <a:solidFill>
                  <a:srgbClr val="262625"/>
                </a:solidFill>
                <a:latin typeface="Trebuchet MS"/>
                <a:cs typeface="Trebuchet MS"/>
              </a:rPr>
              <a:t>C</a:t>
            </a:r>
            <a:r>
              <a:rPr sz="1000" b="1" i="1" spc="-110" dirty="0">
                <a:solidFill>
                  <a:srgbClr val="262625"/>
                </a:solidFill>
                <a:latin typeface="Trebuchet MS"/>
                <a:cs typeface="Trebuchet MS"/>
              </a:rPr>
              <a:t>on</a:t>
            </a:r>
            <a:r>
              <a:rPr sz="1000" b="1" i="1" spc="-114" dirty="0">
                <a:solidFill>
                  <a:srgbClr val="262625"/>
                </a:solidFill>
                <a:latin typeface="Trebuchet MS"/>
                <a:cs typeface="Trebuchet MS"/>
              </a:rPr>
              <a:t>tenido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35" dirty="0">
                <a:solidFill>
                  <a:srgbClr val="262625"/>
                </a:solidFill>
                <a:latin typeface="Trebuchet MS"/>
                <a:cs typeface="Trebuchet MS"/>
              </a:rPr>
              <a:t>requerido_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18762" y="546100"/>
            <a:ext cx="2913380" cy="25146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41300" indent="-228600" algn="just">
              <a:lnSpc>
                <a:spcPct val="100000"/>
              </a:lnSpc>
              <a:spcBef>
                <a:spcPts val="300"/>
              </a:spcBef>
              <a:buChar char="•"/>
              <a:tabLst>
                <a:tab pos="241300" algn="l"/>
              </a:tabLst>
            </a:pP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P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oceso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c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eación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esa.</a:t>
            </a:r>
            <a:endParaRPr sz="1000">
              <a:latin typeface="Microsoft Sans Serif"/>
              <a:cs typeface="Microsoft Sans Serif"/>
            </a:endParaRPr>
          </a:p>
          <a:p>
            <a:pPr marL="241300" marR="5080" indent="-228600" algn="just">
              <a:lnSpc>
                <a:spcPct val="116700"/>
              </a:lnSpc>
              <a:buChar char="•"/>
              <a:tabLst>
                <a:tab pos="241300" algn="l"/>
              </a:tabLst>
            </a:pP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Definición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cada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tipo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empresa,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considerando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 marco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legal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vigente,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principales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características,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funda-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ción,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estricciones.</a:t>
            </a:r>
            <a:endParaRPr sz="1000">
              <a:latin typeface="Microsoft Sans Serif"/>
              <a:cs typeface="Microsoft Sans Serif"/>
            </a:endParaRPr>
          </a:p>
          <a:p>
            <a:pPr marL="241300" marR="5080" indent="-228600" algn="just">
              <a:lnSpc>
                <a:spcPct val="116700"/>
              </a:lnSpc>
              <a:buChar char="•"/>
              <a:tabLst>
                <a:tab pos="241300" algn="l"/>
              </a:tabLst>
            </a:pP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Regímenes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tributarios: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régimen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tributación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simpli-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ficada (14TER),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artículo </a:t>
            </a:r>
            <a:r>
              <a:rPr sz="100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14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quáter,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régimen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tributa- </a:t>
            </a:r>
            <a:r>
              <a:rPr sz="1000" spc="-25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ción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simplificada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(14bis),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renta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presunta.</a:t>
            </a:r>
            <a:endParaRPr sz="1000">
              <a:latin typeface="Microsoft Sans Serif"/>
              <a:cs typeface="Microsoft Sans Serif"/>
            </a:endParaRPr>
          </a:p>
          <a:p>
            <a:pPr marL="241300" marR="5080" indent="-228600" algn="just">
              <a:lnSpc>
                <a:spcPct val="116700"/>
              </a:lnSpc>
              <a:buChar char="•"/>
              <a:tabLst>
                <a:tab pos="241300" algn="l"/>
              </a:tabLst>
            </a:pP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Contratación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personal: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formas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contratación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características.</a:t>
            </a:r>
            <a:endParaRPr sz="1000">
              <a:latin typeface="Microsoft Sans Serif"/>
              <a:cs typeface="Microsoft Sans Serif"/>
            </a:endParaRPr>
          </a:p>
          <a:p>
            <a:pPr marL="241300" marR="5080" indent="-228600" algn="just">
              <a:lnSpc>
                <a:spcPct val="116700"/>
              </a:lnSpc>
              <a:buChar char="•"/>
              <a:tabLst>
                <a:tab pos="241300" algn="l"/>
              </a:tabLst>
            </a:pP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Inicio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actividades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Servicio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Impuestos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Internos </a:t>
            </a:r>
            <a:r>
              <a:rPr sz="1000" spc="-25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10" dirty="0">
                <a:solidFill>
                  <a:srgbClr val="262625"/>
                </a:solidFill>
                <a:latin typeface="Microsoft Sans Serif"/>
                <a:cs typeface="Microsoft Sans Serif"/>
              </a:rPr>
              <a:t>(</a:t>
            </a:r>
            <a:r>
              <a:rPr sz="700" dirty="0">
                <a:solidFill>
                  <a:srgbClr val="262625"/>
                </a:solidFill>
                <a:latin typeface="Lucida Sans Unicode"/>
                <a:cs typeface="Lucida Sans Unicode"/>
              </a:rPr>
              <a:t>sii</a:t>
            </a:r>
            <a:r>
              <a:rPr sz="1000" spc="10" dirty="0">
                <a:solidFill>
                  <a:srgbClr val="262625"/>
                </a:solidFill>
                <a:latin typeface="Microsoft Sans Serif"/>
                <a:cs typeface="Microsoft Sans Serif"/>
              </a:rPr>
              <a:t>)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timbraje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documentos.</a:t>
            </a:r>
            <a:endParaRPr sz="1000">
              <a:latin typeface="Microsoft Sans Serif"/>
              <a:cs typeface="Microsoft Sans Serif"/>
            </a:endParaRPr>
          </a:p>
          <a:p>
            <a:pPr marL="241300" marR="5080" indent="-228600" algn="just">
              <a:lnSpc>
                <a:spcPct val="116700"/>
              </a:lnSpc>
              <a:buChar char="•"/>
              <a:tabLst>
                <a:tab pos="241935" algn="l"/>
              </a:tabLst>
            </a:pP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Permisos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autorizaciones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municipales,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¿Cuándo</a:t>
            </a:r>
            <a:r>
              <a:rPr sz="1000" spc="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25" dirty="0">
                <a:solidFill>
                  <a:srgbClr val="262625"/>
                </a:solidFill>
                <a:latin typeface="Microsoft Sans Serif"/>
                <a:cs typeface="Microsoft Sans Serif"/>
              </a:rPr>
              <a:t>es </a:t>
            </a: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necesario? </a:t>
            </a:r>
            <a:r>
              <a:rPr sz="1000" spc="-160" dirty="0">
                <a:solidFill>
                  <a:srgbClr val="262625"/>
                </a:solidFill>
                <a:latin typeface="Microsoft Sans Serif"/>
                <a:cs typeface="Microsoft Sans Serif"/>
              </a:rPr>
              <a:t>¿A</a:t>
            </a:r>
            <a:r>
              <a:rPr sz="1000" spc="-1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qué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instituciones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debo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acercarme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para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obtenerlos?.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09180" y="1447800"/>
            <a:ext cx="2913380" cy="12700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120" dirty="0">
                <a:solidFill>
                  <a:srgbClr val="262625"/>
                </a:solidFill>
                <a:latin typeface="Trebuchet MS"/>
                <a:cs typeface="Trebuchet MS"/>
              </a:rPr>
              <a:t>Aprendizaje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40" dirty="0">
                <a:solidFill>
                  <a:srgbClr val="262625"/>
                </a:solidFill>
                <a:latin typeface="Trebuchet MS"/>
                <a:cs typeface="Trebuchet MS"/>
              </a:rPr>
              <a:t>esperado_</a:t>
            </a:r>
            <a:endParaRPr sz="1000" dirty="0">
              <a:latin typeface="Trebuchet MS"/>
              <a:cs typeface="Trebuchet MS"/>
            </a:endParaRPr>
          </a:p>
          <a:p>
            <a:pPr marL="241300" marR="5080" indent="-228600" algn="just">
              <a:lnSpc>
                <a:spcPct val="116700"/>
              </a:lnSpc>
              <a:buChar char="•"/>
              <a:tabLst>
                <a:tab pos="241300" algn="l"/>
              </a:tabLst>
            </a:pP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Se</a:t>
            </a:r>
            <a:r>
              <a:rPr sz="1000" spc="-11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espera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emprendedor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tenga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marco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legal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disponible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no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sólo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para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constituir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una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empresa,</a:t>
            </a:r>
            <a:r>
              <a:rPr sz="1000" spc="9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sino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también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las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normativas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relacionadas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según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tipo 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empresa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los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mecanismos de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contratación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per- </a:t>
            </a:r>
            <a:r>
              <a:rPr sz="1000" spc="-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sonal,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lo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cual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influirá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las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acciones que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lleve </a:t>
            </a:r>
            <a:r>
              <a:rPr sz="1000" spc="-14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000" spc="-1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cabo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posteriormente.</a:t>
            </a:r>
            <a:endParaRPr sz="10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839123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1782" y="1179014"/>
            <a:ext cx="1382395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solidFill>
                  <a:srgbClr val="262625"/>
                </a:solidFill>
                <a:latin typeface="Trebuchet MS"/>
                <a:cs typeface="Trebuchet MS"/>
              </a:rPr>
              <a:t>ÁRE</a:t>
            </a:r>
            <a:r>
              <a:rPr sz="1000" b="1" i="1" spc="-1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b="1" i="1" spc="-200" dirty="0">
                <a:solidFill>
                  <a:srgbClr val="262625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i="1" spc="40" dirty="0">
                <a:solidFill>
                  <a:srgbClr val="262625"/>
                </a:solidFill>
                <a:latin typeface="Trebuchet MS"/>
                <a:cs typeface="Trebuchet MS"/>
              </a:rPr>
              <a:t>PERSONAL</a:t>
            </a:r>
            <a:endParaRPr sz="1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000" b="1" i="1" spc="30" dirty="0">
                <a:solidFill>
                  <a:srgbClr val="44AC34"/>
                </a:solidFill>
                <a:latin typeface="Trebuchet MS"/>
                <a:cs typeface="Trebuchet MS"/>
              </a:rPr>
              <a:t>CURS</a:t>
            </a:r>
            <a:r>
              <a:rPr sz="1000" b="1" i="1" spc="20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b="1" i="1" spc="-55" dirty="0">
                <a:solidFill>
                  <a:srgbClr val="44AC34"/>
                </a:solidFill>
                <a:latin typeface="Trebuchet MS"/>
                <a:cs typeface="Trebuchet MS"/>
              </a:rPr>
              <a:t>/</a:t>
            </a:r>
            <a:r>
              <a:rPr sz="1000" b="1" i="1" spc="-229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b="1" i="1" spc="-20" dirty="0">
                <a:solidFill>
                  <a:srgbClr val="44AC34"/>
                </a:solidFill>
                <a:latin typeface="Trebuchet MS"/>
                <a:cs typeface="Trebuchet MS"/>
              </a:rPr>
              <a:t>ALLE</a:t>
            </a:r>
            <a:r>
              <a:rPr sz="1000" b="1" i="1" spc="-35" dirty="0">
                <a:solidFill>
                  <a:srgbClr val="44AC34"/>
                </a:solidFill>
                <a:latin typeface="Trebuchet MS"/>
                <a:cs typeface="Trebuchet MS"/>
              </a:rPr>
              <a:t>R</a:t>
            </a:r>
            <a:r>
              <a:rPr sz="1000" b="1" i="1" spc="-200" dirty="0">
                <a:solidFill>
                  <a:srgbClr val="44AC34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35" dirty="0">
                <a:solidFill>
                  <a:srgbClr val="44AC34"/>
                </a:solidFill>
                <a:latin typeface="Trebuchet MS"/>
                <a:cs typeface="Trebuchet MS"/>
              </a:rPr>
              <a:t>PERMA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38761" y="803660"/>
            <a:ext cx="2912745" cy="12700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5" dirty="0">
                <a:solidFill>
                  <a:srgbClr val="262625"/>
                </a:solidFill>
                <a:latin typeface="Trebuchet MS"/>
                <a:cs typeface="Trebuchet MS"/>
              </a:rPr>
              <a:t>C</a:t>
            </a:r>
            <a:r>
              <a:rPr sz="1000" b="1" i="1" spc="-110" dirty="0">
                <a:solidFill>
                  <a:srgbClr val="262625"/>
                </a:solidFill>
                <a:latin typeface="Trebuchet MS"/>
                <a:cs typeface="Trebuchet MS"/>
              </a:rPr>
              <a:t>on</a:t>
            </a:r>
            <a:r>
              <a:rPr sz="1000" b="1" i="1" spc="-114" dirty="0">
                <a:solidFill>
                  <a:srgbClr val="262625"/>
                </a:solidFill>
                <a:latin typeface="Trebuchet MS"/>
                <a:cs typeface="Trebuchet MS"/>
              </a:rPr>
              <a:t>tenido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35" dirty="0">
                <a:solidFill>
                  <a:srgbClr val="262625"/>
                </a:solidFill>
                <a:latin typeface="Trebuchet MS"/>
                <a:cs typeface="Trebuchet MS"/>
              </a:rPr>
              <a:t>requerido_</a:t>
            </a:r>
            <a:endParaRPr sz="1000" dirty="0">
              <a:latin typeface="Trebuchet MS"/>
              <a:cs typeface="Trebuchet MS"/>
            </a:endParaRPr>
          </a:p>
          <a:p>
            <a:pPr marL="241300" marR="5080" indent="-228600" algn="just">
              <a:lnSpc>
                <a:spcPct val="116700"/>
              </a:lnSpc>
              <a:buChar char="•"/>
              <a:tabLst>
                <a:tab pos="241300" algn="l"/>
              </a:tabLst>
            </a:pP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autoconocimiento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sus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emociones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conversacio-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nes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privadas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como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punto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inicio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para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aumentar 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su </a:t>
            </a:r>
            <a:r>
              <a:rPr sz="100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sentido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del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bienesta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.</a:t>
            </a:r>
            <a:endParaRPr sz="1000" dirty="0">
              <a:latin typeface="Microsoft Sans Serif"/>
              <a:cs typeface="Microsoft Sans Serif"/>
            </a:endParaRPr>
          </a:p>
          <a:p>
            <a:pPr marL="241300" marR="5080" indent="-228600" algn="just">
              <a:lnSpc>
                <a:spcPct val="116700"/>
              </a:lnSpc>
              <a:buChar char="•"/>
              <a:tabLst>
                <a:tab pos="241300" algn="l"/>
              </a:tabLst>
            </a:pP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Reconocimiento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manejo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las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emociones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funciona-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les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disfuncionales.</a:t>
            </a:r>
            <a:endParaRPr sz="1000" dirty="0">
              <a:latin typeface="Microsoft Sans Serif"/>
              <a:cs typeface="Microsoft Sans Serif"/>
            </a:endParaRPr>
          </a:p>
          <a:p>
            <a:pPr marL="241300" indent="-228600" algn="just">
              <a:lnSpc>
                <a:spcPct val="100000"/>
              </a:lnSpc>
              <a:spcBef>
                <a:spcPts val="200"/>
              </a:spcBef>
              <a:buChar char="•"/>
              <a:tabLst>
                <a:tab pos="241300" algn="l"/>
              </a:tabLst>
            </a:pP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P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opósito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sus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beneficios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bienesta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96683" y="1257516"/>
            <a:ext cx="4785517" cy="73199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120" dirty="0">
                <a:solidFill>
                  <a:srgbClr val="262625"/>
                </a:solidFill>
                <a:latin typeface="Trebuchet MS"/>
                <a:cs typeface="Trebuchet MS"/>
              </a:rPr>
              <a:t>Aprendizaje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40" dirty="0">
                <a:solidFill>
                  <a:srgbClr val="262625"/>
                </a:solidFill>
                <a:latin typeface="Trebuchet MS"/>
                <a:cs typeface="Trebuchet MS"/>
              </a:rPr>
              <a:t>esperado_</a:t>
            </a:r>
            <a:endParaRPr sz="1000" dirty="0">
              <a:latin typeface="Trebuchet MS"/>
              <a:cs typeface="Trebuchet MS"/>
            </a:endParaRPr>
          </a:p>
          <a:p>
            <a:pPr marL="241300" marR="5080" indent="-228600">
              <a:lnSpc>
                <a:spcPct val="116700"/>
              </a:lnSpc>
              <a:buChar char="•"/>
              <a:tabLst>
                <a:tab pos="240665" algn="l"/>
                <a:tab pos="241300" algn="l"/>
              </a:tabLst>
            </a:pP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Introducción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investigación,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historia,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principales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au- </a:t>
            </a:r>
            <a:r>
              <a:rPr sz="1000" spc="-25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to</a:t>
            </a:r>
            <a:r>
              <a:rPr sz="1000" spc="-10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125" dirty="0">
                <a:solidFill>
                  <a:srgbClr val="262625"/>
                </a:solidFill>
                <a:latin typeface="Microsoft Sans Serif"/>
                <a:cs typeface="Microsoft Sans Serif"/>
              </a:rPr>
              <a:t>es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teoría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P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sicología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14" dirty="0">
                <a:solidFill>
                  <a:srgbClr val="262625"/>
                </a:solidFill>
                <a:latin typeface="Microsoft Sans Serif"/>
                <a:cs typeface="Microsoft Sans Serif"/>
              </a:rPr>
              <a:t>P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ositiva.</a:t>
            </a:r>
            <a:endParaRPr sz="1000" dirty="0">
              <a:latin typeface="Microsoft Sans Serif"/>
              <a:cs typeface="Microsoft Sans Serif"/>
            </a:endParaRPr>
          </a:p>
          <a:p>
            <a:pPr marL="241300" marR="5080" indent="-228600">
              <a:lnSpc>
                <a:spcPct val="116700"/>
              </a:lnSpc>
              <a:buChar char="•"/>
              <a:tabLst>
                <a:tab pos="240665" algn="l"/>
                <a:tab pos="241300" algn="l"/>
              </a:tabLst>
            </a:pP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Modelo</a:t>
            </a:r>
            <a:r>
              <a:rPr sz="1000" spc="10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PERMA,</a:t>
            </a:r>
            <a:r>
              <a:rPr sz="1000" spc="10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10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</a:t>
            </a:r>
            <a:r>
              <a:rPr sz="1000" spc="10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florecimiento</a:t>
            </a:r>
            <a:r>
              <a:rPr sz="1000" spc="10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humano</a:t>
            </a:r>
            <a:r>
              <a:rPr sz="1000" spc="10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(Selig- </a:t>
            </a:r>
            <a:r>
              <a:rPr sz="1000" spc="-25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man).</a:t>
            </a:r>
            <a:endParaRPr sz="1000" dirty="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114" dirty="0">
                <a:solidFill>
                  <a:srgbClr val="262625"/>
                </a:solidFill>
                <a:latin typeface="Microsoft Sans Serif"/>
                <a:cs typeface="Microsoft Sans Serif"/>
              </a:rPr>
              <a:t>¿</a:t>
            </a:r>
            <a:r>
              <a:rPr sz="1000" spc="-175" dirty="0">
                <a:solidFill>
                  <a:srgbClr val="262625"/>
                </a:solidFill>
                <a:latin typeface="Microsoft Sans Serif"/>
                <a:cs typeface="Microsoft Sans Serif"/>
              </a:rPr>
              <a:t>Q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ué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25" dirty="0">
                <a:solidFill>
                  <a:srgbClr val="262625"/>
                </a:solidFill>
                <a:latin typeface="Microsoft Sans Serif"/>
                <a:cs typeface="Microsoft Sans Serif"/>
              </a:rPr>
              <a:t>es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estar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estado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“flow”?.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7469" y="2677148"/>
            <a:ext cx="1661795" cy="64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solidFill>
                  <a:srgbClr val="262625"/>
                </a:solidFill>
                <a:latin typeface="Trebuchet MS"/>
                <a:cs typeface="Trebuchet MS"/>
              </a:rPr>
              <a:t>ÁRE</a:t>
            </a:r>
            <a:r>
              <a:rPr sz="1000" b="1" i="1" spc="-1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b="1" i="1" spc="-200" dirty="0">
                <a:solidFill>
                  <a:srgbClr val="262625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i="1" spc="15" dirty="0">
                <a:solidFill>
                  <a:srgbClr val="262625"/>
                </a:solidFill>
                <a:latin typeface="Trebuchet MS"/>
                <a:cs typeface="Trebuchet MS"/>
              </a:rPr>
              <a:t>MARKETING</a:t>
            </a:r>
            <a:endParaRPr sz="1000" dirty="0">
              <a:latin typeface="Trebuchet MS"/>
              <a:cs typeface="Trebuchet MS"/>
            </a:endParaRPr>
          </a:p>
          <a:p>
            <a:pPr marL="12700" marR="5080">
              <a:lnSpc>
                <a:spcPct val="133300"/>
              </a:lnSpc>
              <a:spcBef>
                <a:spcPts val="500"/>
              </a:spcBef>
            </a:pPr>
            <a:r>
              <a:rPr sz="1000" b="1" i="1" spc="30" dirty="0">
                <a:solidFill>
                  <a:srgbClr val="44AC34"/>
                </a:solidFill>
                <a:latin typeface="Trebuchet MS"/>
                <a:cs typeface="Trebuchet MS"/>
              </a:rPr>
              <a:t>CURS</a:t>
            </a:r>
            <a:r>
              <a:rPr sz="1000" b="1" i="1" spc="20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b="1" i="1" spc="-55" dirty="0">
                <a:solidFill>
                  <a:srgbClr val="44AC34"/>
                </a:solidFill>
                <a:latin typeface="Trebuchet MS"/>
                <a:cs typeface="Trebuchet MS"/>
              </a:rPr>
              <a:t>/</a:t>
            </a:r>
            <a:r>
              <a:rPr sz="1000" b="1" i="1" spc="-229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b="1" i="1" spc="-20" dirty="0">
                <a:solidFill>
                  <a:srgbClr val="44AC34"/>
                </a:solidFill>
                <a:latin typeface="Trebuchet MS"/>
                <a:cs typeface="Trebuchet MS"/>
              </a:rPr>
              <a:t>ALLE</a:t>
            </a:r>
            <a:r>
              <a:rPr sz="1000" b="1" i="1" spc="-35" dirty="0">
                <a:solidFill>
                  <a:srgbClr val="44AC34"/>
                </a:solidFill>
                <a:latin typeface="Trebuchet MS"/>
                <a:cs typeface="Trebuchet MS"/>
              </a:rPr>
              <a:t>R</a:t>
            </a:r>
            <a:r>
              <a:rPr sz="1000" b="1" i="1" spc="-200" dirty="0">
                <a:solidFill>
                  <a:srgbClr val="44AC34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15" dirty="0">
                <a:solidFill>
                  <a:srgbClr val="44AC34"/>
                </a:solidFill>
                <a:latin typeface="Trebuchet MS"/>
                <a:cs typeface="Trebuchet MS"/>
              </a:rPr>
              <a:t>MARKETING  PARA</a:t>
            </a:r>
            <a:r>
              <a:rPr sz="1000" i="1" spc="-6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-20" dirty="0">
                <a:solidFill>
                  <a:srgbClr val="44AC34"/>
                </a:solidFill>
                <a:latin typeface="Trebuchet MS"/>
                <a:cs typeface="Trebuchet MS"/>
              </a:rPr>
              <a:t>STARTUP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24703" y="2534516"/>
            <a:ext cx="1871980" cy="10922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5" dirty="0">
                <a:solidFill>
                  <a:srgbClr val="262625"/>
                </a:solidFill>
                <a:latin typeface="Trebuchet MS"/>
                <a:cs typeface="Trebuchet MS"/>
              </a:rPr>
              <a:t>C</a:t>
            </a:r>
            <a:r>
              <a:rPr sz="1000" b="1" i="1" spc="-110" dirty="0">
                <a:solidFill>
                  <a:srgbClr val="262625"/>
                </a:solidFill>
                <a:latin typeface="Trebuchet MS"/>
                <a:cs typeface="Trebuchet MS"/>
              </a:rPr>
              <a:t>on</a:t>
            </a:r>
            <a:r>
              <a:rPr sz="1000" b="1" i="1" spc="-114" dirty="0">
                <a:solidFill>
                  <a:srgbClr val="262625"/>
                </a:solidFill>
                <a:latin typeface="Trebuchet MS"/>
                <a:cs typeface="Trebuchet MS"/>
              </a:rPr>
              <a:t>tenido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35" dirty="0">
                <a:solidFill>
                  <a:srgbClr val="262625"/>
                </a:solidFill>
                <a:latin typeface="Trebuchet MS"/>
                <a:cs typeface="Trebuchet MS"/>
              </a:rPr>
              <a:t>requerido_</a:t>
            </a:r>
            <a:endParaRPr sz="1000" dirty="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Segmentación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C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lientes.</a:t>
            </a:r>
            <a:endParaRPr sz="1000" dirty="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Posicionamiento.</a:t>
            </a:r>
            <a:endParaRPr sz="1000" dirty="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P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efe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encias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del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consumido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.</a:t>
            </a:r>
            <a:endParaRPr sz="1000" dirty="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strategias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p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ecios.</a:t>
            </a:r>
            <a:endParaRPr sz="1000" dirty="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I</a:t>
            </a:r>
            <a:r>
              <a:rPr sz="1000" dirty="0">
                <a:solidFill>
                  <a:srgbClr val="262625"/>
                </a:solidFill>
                <a:latin typeface="Microsoft Sans Serif"/>
                <a:cs typeface="Microsoft Sans Serif"/>
              </a:rPr>
              <a:t>nt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oducción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al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mark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eting digital.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64656" y="2084323"/>
            <a:ext cx="10902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spc="-120" dirty="0">
                <a:solidFill>
                  <a:srgbClr val="262625"/>
                </a:solidFill>
                <a:latin typeface="Trebuchet MS"/>
                <a:cs typeface="Trebuchet MS"/>
              </a:rPr>
              <a:t>Aprendizaje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40" dirty="0">
                <a:solidFill>
                  <a:srgbClr val="262625"/>
                </a:solidFill>
                <a:latin typeface="Trebuchet MS"/>
                <a:cs typeface="Trebuchet MS"/>
              </a:rPr>
              <a:t>esperado_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64656" y="2354113"/>
            <a:ext cx="2913380" cy="2336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 algn="just">
              <a:lnSpc>
                <a:spcPct val="1167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Desarrollar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un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sistema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básico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segmentación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clientes.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Dirección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efectiva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segmentos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clientes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posicionamiento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su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producto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o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servicio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mer- </a:t>
            </a:r>
            <a:r>
              <a:rPr sz="1000" spc="-25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cado.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Comenzar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000" spc="-1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entender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1000" spc="10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psicología</a:t>
            </a:r>
            <a:r>
              <a:rPr sz="1000" spc="11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1000" spc="10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toma </a:t>
            </a:r>
            <a:r>
              <a:rPr sz="1000" spc="-25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decisiones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del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consumidor.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Desarrollar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estrategias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precios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maximicen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rentabilidad. 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Definir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los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sistemas de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canales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apropiados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los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esfuerzos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10" dirty="0">
                <a:solidFill>
                  <a:srgbClr val="262625"/>
                </a:solidFill>
                <a:latin typeface="Microsoft Sans Serif"/>
                <a:cs typeface="Microsoft Sans Serif"/>
              </a:rPr>
              <a:t>ir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al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mercado.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Entender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cómo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las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métricas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marketing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pueden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beneficiar </a:t>
            </a:r>
            <a:r>
              <a:rPr sz="1000" spc="-140" dirty="0">
                <a:solidFill>
                  <a:srgbClr val="262625"/>
                </a:solidFill>
                <a:latin typeface="Microsoft Sans Serif"/>
                <a:cs typeface="Microsoft Sans Serif"/>
              </a:rPr>
              <a:t>a 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su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negocio,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Construir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esfuerzos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comunicación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eficaces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con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los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clientes. </a:t>
            </a: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Se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espera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ade-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más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conozca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las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herramientas principales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ma-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yor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impacto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marketing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digital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(Google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Adword,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analytics,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adsense,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Mailchimp,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hudspot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entre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otras).</a:t>
            </a:r>
            <a:endParaRPr sz="1000" dirty="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86687" y="2073850"/>
            <a:ext cx="8673213" cy="2617063"/>
            <a:chOff x="686687" y="2073850"/>
            <a:chExt cx="8673213" cy="2617063"/>
          </a:xfrm>
        </p:grpSpPr>
        <p:sp>
          <p:nvSpPr>
            <p:cNvPr id="10" name="object 10"/>
            <p:cNvSpPr/>
            <p:nvPr/>
          </p:nvSpPr>
          <p:spPr>
            <a:xfrm>
              <a:off x="686687" y="2073850"/>
              <a:ext cx="8661400" cy="0"/>
            </a:xfrm>
            <a:custGeom>
              <a:avLst/>
              <a:gdLst/>
              <a:ahLst/>
              <a:cxnLst/>
              <a:rect l="l" t="t" r="r" b="b"/>
              <a:pathLst>
                <a:path w="8661400">
                  <a:moveTo>
                    <a:pt x="0" y="0"/>
                  </a:moveTo>
                  <a:lnTo>
                    <a:pt x="8661400" y="0"/>
                  </a:lnTo>
                </a:path>
              </a:pathLst>
            </a:custGeom>
            <a:ln w="6350">
              <a:solidFill>
                <a:srgbClr val="44AC3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8500" y="4690913"/>
              <a:ext cx="8661400" cy="0"/>
            </a:xfrm>
            <a:custGeom>
              <a:avLst/>
              <a:gdLst/>
              <a:ahLst/>
              <a:cxnLst/>
              <a:rect l="l" t="t" r="r" b="b"/>
              <a:pathLst>
                <a:path w="8661400">
                  <a:moveTo>
                    <a:pt x="0" y="0"/>
                  </a:moveTo>
                  <a:lnTo>
                    <a:pt x="8661400" y="0"/>
                  </a:lnTo>
                </a:path>
              </a:pathLst>
            </a:custGeom>
            <a:ln w="6350">
              <a:solidFill>
                <a:srgbClr val="44AC3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86687" y="4876800"/>
            <a:ext cx="1483360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solidFill>
                  <a:srgbClr val="262625"/>
                </a:solidFill>
                <a:latin typeface="Trebuchet MS"/>
                <a:cs typeface="Trebuchet MS"/>
              </a:rPr>
              <a:t>ÁRE</a:t>
            </a:r>
            <a:r>
              <a:rPr sz="1000" b="1" i="1" spc="-1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b="1" i="1" spc="-200" dirty="0">
                <a:solidFill>
                  <a:srgbClr val="262625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i="1" spc="15" dirty="0">
                <a:solidFill>
                  <a:srgbClr val="262625"/>
                </a:solidFill>
                <a:latin typeface="Trebuchet MS"/>
                <a:cs typeface="Trebuchet MS"/>
              </a:rPr>
              <a:t>MARKETING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000" b="1" i="1" spc="30" dirty="0">
                <a:solidFill>
                  <a:srgbClr val="44AC34"/>
                </a:solidFill>
                <a:latin typeface="Trebuchet MS"/>
                <a:cs typeface="Trebuchet MS"/>
              </a:rPr>
              <a:t>CURS</a:t>
            </a:r>
            <a:r>
              <a:rPr sz="1000" b="1" i="1" spc="20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b="1" i="1" spc="-55" dirty="0">
                <a:solidFill>
                  <a:srgbClr val="44AC34"/>
                </a:solidFill>
                <a:latin typeface="Trebuchet MS"/>
                <a:cs typeface="Trebuchet MS"/>
              </a:rPr>
              <a:t>/</a:t>
            </a:r>
            <a:r>
              <a:rPr sz="1000" b="1" i="1" spc="-229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b="1" i="1" spc="-20" dirty="0">
                <a:solidFill>
                  <a:srgbClr val="44AC34"/>
                </a:solidFill>
                <a:latin typeface="Trebuchet MS"/>
                <a:cs typeface="Trebuchet MS"/>
              </a:rPr>
              <a:t>ALLE</a:t>
            </a:r>
            <a:r>
              <a:rPr sz="1000" b="1" i="1" spc="-35" dirty="0">
                <a:solidFill>
                  <a:srgbClr val="44AC34"/>
                </a:solidFill>
                <a:latin typeface="Trebuchet MS"/>
                <a:cs typeface="Trebuchet MS"/>
              </a:rPr>
              <a:t>R</a:t>
            </a:r>
            <a:r>
              <a:rPr sz="1000" b="1" i="1" spc="-200" dirty="0">
                <a:solidFill>
                  <a:srgbClr val="44AC34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10" dirty="0">
                <a:solidFill>
                  <a:srgbClr val="44AC34"/>
                </a:solidFill>
                <a:latin typeface="Trebuchet MS"/>
                <a:cs typeface="Trebuchet MS"/>
              </a:rPr>
              <a:t>VEN</a:t>
            </a:r>
            <a:r>
              <a:rPr sz="1000" i="1" spc="-15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i="1" spc="25" dirty="0">
                <a:solidFill>
                  <a:srgbClr val="44AC34"/>
                </a:solidFill>
                <a:latin typeface="Trebuchet MS"/>
                <a:cs typeface="Trebuchet MS"/>
              </a:rPr>
              <a:t>A</a:t>
            </a:r>
            <a:r>
              <a:rPr sz="1000" i="1" spc="5" dirty="0">
                <a:solidFill>
                  <a:srgbClr val="44AC34"/>
                </a:solidFill>
                <a:latin typeface="Trebuchet MS"/>
                <a:cs typeface="Trebuchet MS"/>
              </a:rPr>
              <a:t>S</a:t>
            </a:r>
            <a:r>
              <a:rPr sz="1000" i="1" spc="-6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-5" dirty="0">
                <a:solidFill>
                  <a:srgbClr val="44AC34"/>
                </a:solidFill>
                <a:latin typeface="Trebuchet MS"/>
                <a:cs typeface="Trebuchet MS"/>
              </a:rPr>
              <a:t>I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20" dirty="0"/>
              <a:t>16</a:t>
            </a:fld>
            <a:endParaRPr spc="20" dirty="0"/>
          </a:p>
        </p:txBody>
      </p:sp>
      <p:sp>
        <p:nvSpPr>
          <p:cNvPr id="13" name="object 13"/>
          <p:cNvSpPr txBox="1"/>
          <p:nvPr/>
        </p:nvSpPr>
        <p:spPr>
          <a:xfrm>
            <a:off x="3319016" y="4876800"/>
            <a:ext cx="10477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spc="-5" dirty="0">
                <a:solidFill>
                  <a:srgbClr val="262625"/>
                </a:solidFill>
                <a:latin typeface="Trebuchet MS"/>
                <a:cs typeface="Trebuchet MS"/>
              </a:rPr>
              <a:t>C</a:t>
            </a:r>
            <a:r>
              <a:rPr sz="1000" b="1" i="1" spc="-110" dirty="0">
                <a:solidFill>
                  <a:srgbClr val="262625"/>
                </a:solidFill>
                <a:latin typeface="Trebuchet MS"/>
                <a:cs typeface="Trebuchet MS"/>
              </a:rPr>
              <a:t>on</a:t>
            </a:r>
            <a:r>
              <a:rPr sz="1000" b="1" i="1" spc="-114" dirty="0">
                <a:solidFill>
                  <a:srgbClr val="262625"/>
                </a:solidFill>
                <a:latin typeface="Trebuchet MS"/>
                <a:cs typeface="Trebuchet MS"/>
              </a:rPr>
              <a:t>tenido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35" dirty="0">
                <a:solidFill>
                  <a:srgbClr val="262625"/>
                </a:solidFill>
                <a:latin typeface="Trebuchet MS"/>
                <a:cs typeface="Trebuchet MS"/>
              </a:rPr>
              <a:t>requerido_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19016" y="5029200"/>
            <a:ext cx="2912745" cy="2336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167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Detectar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interpretar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rápidamente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las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necesidades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2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sus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clientes.</a:t>
            </a:r>
            <a:endParaRPr sz="1000">
              <a:latin typeface="Microsoft Sans Serif"/>
              <a:cs typeface="Microsoft Sans Serif"/>
            </a:endParaRPr>
          </a:p>
          <a:p>
            <a:pPr marL="241300" marR="5080" indent="-228600">
              <a:lnSpc>
                <a:spcPct val="116700"/>
              </a:lnSpc>
              <a:buChar char="•"/>
              <a:tabLst>
                <a:tab pos="240665" algn="l"/>
                <a:tab pos="241300" algn="l"/>
              </a:tabLst>
            </a:pP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Comprender</a:t>
            </a:r>
            <a:r>
              <a:rPr sz="1000" spc="11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integralmente</a:t>
            </a:r>
            <a:r>
              <a:rPr sz="1000" spc="1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su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proceso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compra</a:t>
            </a:r>
            <a:r>
              <a:rPr sz="1000" spc="11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25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cómo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toman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sus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decisiones.</a:t>
            </a:r>
            <a:endParaRPr sz="1000">
              <a:latin typeface="Microsoft Sans Serif"/>
              <a:cs typeface="Microsoft Sans Serif"/>
            </a:endParaRPr>
          </a:p>
          <a:p>
            <a:pPr marL="241300" marR="5080" indent="-228600">
              <a:lnSpc>
                <a:spcPct val="116700"/>
              </a:lnSpc>
              <a:buChar char="•"/>
              <a:tabLst>
                <a:tab pos="240665" algn="l"/>
                <a:tab pos="241300" algn="l"/>
              </a:tabLst>
            </a:pPr>
            <a:r>
              <a:rPr sz="100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importancia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primera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impresión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facilita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 </a:t>
            </a:r>
            <a:r>
              <a:rPr sz="1000" spc="-26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operación.</a:t>
            </a:r>
            <a:endParaRPr sz="10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195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stilos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ventas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dependiendo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del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tipo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cliente.</a:t>
            </a:r>
            <a:endParaRPr sz="1000">
              <a:latin typeface="Microsoft Sans Serif"/>
              <a:cs typeface="Microsoft Sans Serif"/>
            </a:endParaRPr>
          </a:p>
          <a:p>
            <a:pPr marL="241300" marR="5080" indent="-228600">
              <a:lnSpc>
                <a:spcPct val="116700"/>
              </a:lnSpc>
              <a:buChar char="•"/>
              <a:tabLst>
                <a:tab pos="240665" algn="l"/>
                <a:tab pos="241300" algn="l"/>
              </a:tabLst>
            </a:pP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Lenguaje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corporal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clientes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entender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sus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implican- </a:t>
            </a:r>
            <a:r>
              <a:rPr sz="1000" spc="-2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cias.</a:t>
            </a:r>
            <a:endParaRPr sz="1000">
              <a:latin typeface="Microsoft Sans Serif"/>
              <a:cs typeface="Microsoft Sans Serif"/>
            </a:endParaRPr>
          </a:p>
          <a:p>
            <a:pPr marL="241300" marR="5080" indent="-228600">
              <a:lnSpc>
                <a:spcPct val="116700"/>
              </a:lnSpc>
              <a:buChar char="•"/>
              <a:tabLst>
                <a:tab pos="240665" algn="l"/>
                <a:tab pos="241300" algn="l"/>
              </a:tabLst>
            </a:pP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Técnicas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eficaces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para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cerrar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venta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lograr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acuerdos </a:t>
            </a:r>
            <a:r>
              <a:rPr sz="1000" spc="-25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mutuamente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beneficiosos.</a:t>
            </a:r>
            <a:endParaRPr sz="1000">
              <a:latin typeface="Microsoft Sans Serif"/>
              <a:cs typeface="Microsoft Sans Serif"/>
            </a:endParaRPr>
          </a:p>
          <a:p>
            <a:pPr marL="241300" marR="5080" indent="-228600">
              <a:lnSpc>
                <a:spcPct val="116700"/>
              </a:lnSpc>
              <a:buChar char="•"/>
              <a:tabLst>
                <a:tab pos="240665" algn="l"/>
                <a:tab pos="241300" algn="l"/>
              </a:tabLst>
            </a:pP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Técnicas</a:t>
            </a:r>
            <a:r>
              <a:rPr sz="1000" spc="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para</a:t>
            </a:r>
            <a:r>
              <a:rPr sz="10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incrementar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ventas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consiguiendo</a:t>
            </a:r>
            <a:r>
              <a:rPr sz="1000" spc="-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más </a:t>
            </a:r>
            <a:r>
              <a:rPr sz="1000" spc="-25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prospectos.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60107" y="4876800"/>
            <a:ext cx="10902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spc="-120" dirty="0">
                <a:solidFill>
                  <a:srgbClr val="262625"/>
                </a:solidFill>
                <a:latin typeface="Trebuchet MS"/>
                <a:cs typeface="Trebuchet MS"/>
              </a:rPr>
              <a:t>Aprendizaje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40" dirty="0">
                <a:solidFill>
                  <a:srgbClr val="262625"/>
                </a:solidFill>
                <a:latin typeface="Trebuchet MS"/>
                <a:cs typeface="Trebuchet MS"/>
              </a:rPr>
              <a:t>esperado_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60107" y="5029200"/>
            <a:ext cx="2913380" cy="180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 algn="just">
              <a:lnSpc>
                <a:spcPct val="1167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Se</a:t>
            </a:r>
            <a:r>
              <a:rPr sz="1000" spc="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espera</a:t>
            </a:r>
            <a:r>
              <a:rPr sz="1000" spc="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emprendedor obtenga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conocimiento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aplicación</a:t>
            </a:r>
            <a:r>
              <a:rPr sz="10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10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venta</a:t>
            </a:r>
            <a:r>
              <a:rPr sz="10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sus</a:t>
            </a:r>
            <a:r>
              <a:rPr sz="10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técnicas,</a:t>
            </a:r>
            <a:r>
              <a:rPr sz="10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con</a:t>
            </a:r>
            <a:r>
              <a:rPr sz="10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</a:t>
            </a:r>
            <a:r>
              <a:rPr sz="10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objetivo 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lograr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éxito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inexpugnable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todo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negocio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comer</a:t>
            </a:r>
            <a:r>
              <a:rPr sz="1000" spc="65" dirty="0">
                <a:solidFill>
                  <a:srgbClr val="262625"/>
                </a:solidFill>
                <a:latin typeface="Microsoft Sans Serif"/>
                <a:cs typeface="Microsoft Sans Serif"/>
              </a:rPr>
              <a:t>- 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cial.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Que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obtenga un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enfoque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hacia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comunicación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su</a:t>
            </a:r>
            <a:r>
              <a:rPr sz="100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importancia, </a:t>
            </a:r>
            <a:r>
              <a:rPr sz="1000" spc="-125" dirty="0">
                <a:solidFill>
                  <a:srgbClr val="262625"/>
                </a:solidFill>
                <a:latin typeface="Microsoft Sans Serif"/>
                <a:cs typeface="Microsoft Sans Serif"/>
              </a:rPr>
              <a:t>es</a:t>
            </a: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decir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no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sólo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saber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las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técnicas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ventas,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sino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saber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escuchar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al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eceptor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también,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 tal 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manera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conocer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 las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necesidades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del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cliente.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 También </a:t>
            </a:r>
            <a:r>
              <a:rPr sz="1000" spc="-25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aludir </a:t>
            </a:r>
            <a:r>
              <a:rPr sz="1000" spc="-140" dirty="0">
                <a:solidFill>
                  <a:srgbClr val="262625"/>
                </a:solidFill>
                <a:latin typeface="Microsoft Sans Serif"/>
                <a:cs typeface="Microsoft Sans Serif"/>
              </a:rPr>
              <a:t>a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curva emocional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ventas, </a:t>
            </a:r>
            <a:r>
              <a:rPr sz="1000" spc="-140" dirty="0">
                <a:solidFill>
                  <a:srgbClr val="262625"/>
                </a:solidFill>
                <a:latin typeface="Microsoft Sans Serif"/>
                <a:cs typeface="Microsoft Sans Serif"/>
              </a:rPr>
              <a:t>a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presentación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del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producto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las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posibles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objeciones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tratamiento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estas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para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solucionarlas.</a:t>
            </a:r>
            <a:endParaRPr sz="100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454841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5410200"/>
            <a:ext cx="8661400" cy="0"/>
          </a:xfrm>
          <a:custGeom>
            <a:avLst/>
            <a:gdLst/>
            <a:ahLst/>
            <a:cxnLst/>
            <a:rect l="l" t="t" r="r" b="b"/>
            <a:pathLst>
              <a:path w="8661400">
                <a:moveTo>
                  <a:pt x="0" y="0"/>
                </a:moveTo>
                <a:lnTo>
                  <a:pt x="8661400" y="0"/>
                </a:lnTo>
              </a:path>
            </a:pathLst>
          </a:custGeom>
          <a:ln w="6350">
            <a:solidFill>
              <a:srgbClr val="44AC34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5517" y="5784850"/>
            <a:ext cx="1814195" cy="64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solidFill>
                  <a:srgbClr val="262625"/>
                </a:solidFill>
                <a:latin typeface="Trebuchet MS"/>
                <a:cs typeface="Trebuchet MS"/>
              </a:rPr>
              <a:t>ÁRE</a:t>
            </a:r>
            <a:r>
              <a:rPr sz="1000" b="1" i="1" spc="-1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b="1" i="1" spc="-200" dirty="0">
                <a:solidFill>
                  <a:srgbClr val="262625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i="1" spc="5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i="1" spc="30" dirty="0">
                <a:solidFill>
                  <a:srgbClr val="262625"/>
                </a:solidFill>
                <a:latin typeface="Trebuchet MS"/>
                <a:cs typeface="Trebuchet MS"/>
              </a:rPr>
              <a:t>CTIVIDADES</a:t>
            </a:r>
            <a:endParaRPr sz="1000">
              <a:latin typeface="Trebuchet MS"/>
              <a:cs typeface="Trebuchet MS"/>
            </a:endParaRPr>
          </a:p>
          <a:p>
            <a:pPr marL="12700" marR="5080">
              <a:lnSpc>
                <a:spcPct val="133300"/>
              </a:lnSpc>
              <a:spcBef>
                <a:spcPts val="500"/>
              </a:spcBef>
            </a:pPr>
            <a:r>
              <a:rPr sz="1000" b="1" i="1" spc="30" dirty="0">
                <a:solidFill>
                  <a:srgbClr val="44AC34"/>
                </a:solidFill>
                <a:latin typeface="Trebuchet MS"/>
                <a:cs typeface="Trebuchet MS"/>
              </a:rPr>
              <a:t>CURS</a:t>
            </a:r>
            <a:r>
              <a:rPr sz="1000" b="1" i="1" spc="20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b="1" i="1" spc="-55" dirty="0">
                <a:solidFill>
                  <a:srgbClr val="44AC34"/>
                </a:solidFill>
                <a:latin typeface="Trebuchet MS"/>
                <a:cs typeface="Trebuchet MS"/>
              </a:rPr>
              <a:t>/</a:t>
            </a:r>
            <a:r>
              <a:rPr sz="1000" b="1" i="1" spc="-229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b="1" i="1" spc="-20" dirty="0">
                <a:solidFill>
                  <a:srgbClr val="44AC34"/>
                </a:solidFill>
                <a:latin typeface="Trebuchet MS"/>
                <a:cs typeface="Trebuchet MS"/>
              </a:rPr>
              <a:t>ALLE</a:t>
            </a:r>
            <a:r>
              <a:rPr sz="1000" b="1" i="1" spc="-35" dirty="0">
                <a:solidFill>
                  <a:srgbClr val="44AC34"/>
                </a:solidFill>
                <a:latin typeface="Trebuchet MS"/>
                <a:cs typeface="Trebuchet MS"/>
              </a:rPr>
              <a:t>R</a:t>
            </a:r>
            <a:r>
              <a:rPr sz="1000" b="1" i="1" spc="-200" dirty="0">
                <a:solidFill>
                  <a:srgbClr val="44AC34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5" dirty="0">
                <a:solidFill>
                  <a:srgbClr val="44AC34"/>
                </a:solidFill>
                <a:latin typeface="Trebuchet MS"/>
                <a:cs typeface="Trebuchet MS"/>
              </a:rPr>
              <a:t>POSTU</a:t>
            </a:r>
            <a:r>
              <a:rPr sz="1000" i="1" spc="35" dirty="0">
                <a:solidFill>
                  <a:srgbClr val="44AC34"/>
                </a:solidFill>
                <a:latin typeface="Trebuchet MS"/>
                <a:cs typeface="Trebuchet MS"/>
              </a:rPr>
              <a:t>L</a:t>
            </a:r>
            <a:r>
              <a:rPr sz="1000" i="1" spc="5" dirty="0">
                <a:solidFill>
                  <a:srgbClr val="44AC34"/>
                </a:solidFill>
                <a:latin typeface="Trebuchet MS"/>
                <a:cs typeface="Trebuchet MS"/>
              </a:rPr>
              <a:t>A</a:t>
            </a:r>
            <a:r>
              <a:rPr sz="1000" i="1" spc="65" dirty="0">
                <a:solidFill>
                  <a:srgbClr val="44AC34"/>
                </a:solidFill>
                <a:latin typeface="Trebuchet MS"/>
                <a:cs typeface="Trebuchet MS"/>
              </a:rPr>
              <a:t>CIÓN  </a:t>
            </a:r>
            <a:r>
              <a:rPr sz="1000" i="1" spc="-55" dirty="0">
                <a:solidFill>
                  <a:srgbClr val="44AC34"/>
                </a:solidFill>
                <a:latin typeface="Trebuchet MS"/>
                <a:cs typeface="Trebuchet MS"/>
              </a:rPr>
              <a:t>Y</a:t>
            </a:r>
            <a:r>
              <a:rPr sz="1000" i="1" spc="-6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50" dirty="0">
                <a:solidFill>
                  <a:srgbClr val="44AC34"/>
                </a:solidFill>
                <a:latin typeface="Trebuchet MS"/>
                <a:cs typeface="Trebuchet MS"/>
              </a:rPr>
              <a:t>NEGOCI</a:t>
            </a:r>
            <a:r>
              <a:rPr sz="1000" i="1" spc="45" dirty="0">
                <a:solidFill>
                  <a:srgbClr val="44AC34"/>
                </a:solidFill>
                <a:latin typeface="Trebuchet MS"/>
                <a:cs typeface="Trebuchet MS"/>
              </a:rPr>
              <a:t>A</a:t>
            </a:r>
            <a:r>
              <a:rPr sz="1000" i="1" spc="65" dirty="0">
                <a:solidFill>
                  <a:srgbClr val="44AC34"/>
                </a:solidFill>
                <a:latin typeface="Trebuchet MS"/>
                <a:cs typeface="Trebuchet MS"/>
              </a:rPr>
              <a:t>CIÓ</a:t>
            </a:r>
            <a:r>
              <a:rPr sz="1000" i="1" spc="60" dirty="0">
                <a:solidFill>
                  <a:srgbClr val="44AC34"/>
                </a:solidFill>
                <a:latin typeface="Trebuchet MS"/>
                <a:cs typeface="Trebuchet MS"/>
              </a:rPr>
              <a:t>N</a:t>
            </a:r>
            <a:r>
              <a:rPr sz="1000" i="1" spc="-6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65" dirty="0">
                <a:solidFill>
                  <a:srgbClr val="44AC34"/>
                </a:solidFill>
                <a:latin typeface="Trebuchet MS"/>
                <a:cs typeface="Trebuchet MS"/>
              </a:rPr>
              <a:t>D</a:t>
            </a:r>
            <a:r>
              <a:rPr sz="1000" i="1" spc="40" dirty="0">
                <a:solidFill>
                  <a:srgbClr val="44AC34"/>
                </a:solidFill>
                <a:latin typeface="Trebuchet MS"/>
                <a:cs typeface="Trebuchet MS"/>
              </a:rPr>
              <a:t>E</a:t>
            </a:r>
            <a:r>
              <a:rPr sz="1000" i="1" spc="-6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75" dirty="0">
                <a:solidFill>
                  <a:srgbClr val="44AC34"/>
                </a:solidFill>
                <a:latin typeface="Trebuchet MS"/>
                <a:cs typeface="Trebuchet MS"/>
              </a:rPr>
              <a:t>FONDOS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32960" y="5740400"/>
            <a:ext cx="2912745" cy="7366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5" dirty="0">
                <a:solidFill>
                  <a:srgbClr val="262625"/>
                </a:solidFill>
                <a:latin typeface="Trebuchet MS"/>
                <a:cs typeface="Trebuchet MS"/>
              </a:rPr>
              <a:t>C</a:t>
            </a:r>
            <a:r>
              <a:rPr sz="1000" b="1" i="1" spc="-110" dirty="0">
                <a:solidFill>
                  <a:srgbClr val="262625"/>
                </a:solidFill>
                <a:latin typeface="Trebuchet MS"/>
                <a:cs typeface="Trebuchet MS"/>
              </a:rPr>
              <a:t>on</a:t>
            </a:r>
            <a:r>
              <a:rPr sz="1000" b="1" i="1" spc="-114" dirty="0">
                <a:solidFill>
                  <a:srgbClr val="262625"/>
                </a:solidFill>
                <a:latin typeface="Trebuchet MS"/>
                <a:cs typeface="Trebuchet MS"/>
              </a:rPr>
              <a:t>tenido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35" dirty="0">
                <a:solidFill>
                  <a:srgbClr val="262625"/>
                </a:solidFill>
                <a:latin typeface="Trebuchet MS"/>
                <a:cs typeface="Trebuchet MS"/>
              </a:rPr>
              <a:t>requerido_</a:t>
            </a:r>
            <a:endParaRPr sz="1000" dirty="0">
              <a:latin typeface="Trebuchet MS"/>
              <a:cs typeface="Trebuchet MS"/>
            </a:endParaRPr>
          </a:p>
          <a:p>
            <a:pPr marL="241300" marR="5080" indent="-228600" algn="just">
              <a:lnSpc>
                <a:spcPct val="116700"/>
              </a:lnSpc>
              <a:buChar char="•"/>
              <a:tabLst>
                <a:tab pos="241300" algn="l"/>
              </a:tabLst>
            </a:pP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Identificar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plataformas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postulación </a:t>
            </a:r>
            <a:r>
              <a:rPr sz="1000" spc="-14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000" spc="-1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instrumentos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financiamiento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público-privados;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negociación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fondos.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93722" y="5562600"/>
            <a:ext cx="2912745" cy="10922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120" dirty="0">
                <a:solidFill>
                  <a:srgbClr val="262625"/>
                </a:solidFill>
                <a:latin typeface="Trebuchet MS"/>
                <a:cs typeface="Trebuchet MS"/>
              </a:rPr>
              <a:t>Aprendizaje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40" dirty="0">
                <a:solidFill>
                  <a:srgbClr val="262625"/>
                </a:solidFill>
                <a:latin typeface="Trebuchet MS"/>
                <a:cs typeface="Trebuchet MS"/>
              </a:rPr>
              <a:t>esperado_</a:t>
            </a:r>
            <a:endParaRPr sz="1000" dirty="0">
              <a:latin typeface="Trebuchet MS"/>
              <a:cs typeface="Trebuchet MS"/>
            </a:endParaRPr>
          </a:p>
          <a:p>
            <a:pPr marL="240665" marR="5080" indent="-228600" algn="just">
              <a:lnSpc>
                <a:spcPct val="116700"/>
              </a:lnSpc>
              <a:buChar char="•"/>
              <a:tabLst>
                <a:tab pos="241300" algn="l"/>
              </a:tabLst>
            </a:pP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</a:t>
            </a:r>
            <a:r>
              <a:rPr sz="10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l</a:t>
            </a:r>
            <a:r>
              <a:rPr sz="1000" spc="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endedor</a:t>
            </a:r>
            <a:r>
              <a:rPr sz="1000" spc="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puede</a:t>
            </a:r>
            <a:r>
              <a:rPr sz="1000" spc="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identificar</a:t>
            </a:r>
            <a:r>
              <a:rPr sz="1000" spc="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</a:t>
            </a:r>
            <a:r>
              <a:rPr sz="1000" spc="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instrumento</a:t>
            </a:r>
            <a:r>
              <a:rPr sz="1000" spc="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más 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acorde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para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financiar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su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p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oyecto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endimiento. 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También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debe,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identificar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plataformas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para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realizar 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su </a:t>
            </a:r>
            <a:r>
              <a:rPr sz="100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postulación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proceso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debe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llevar </a:t>
            </a:r>
            <a:r>
              <a:rPr sz="1000" spc="-14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000" spc="-1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cabo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para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concretarla.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6687" y="3962400"/>
            <a:ext cx="8661400" cy="0"/>
          </a:xfrm>
          <a:custGeom>
            <a:avLst/>
            <a:gdLst/>
            <a:ahLst/>
            <a:cxnLst/>
            <a:rect l="l" t="t" r="r" b="b"/>
            <a:pathLst>
              <a:path w="8661400">
                <a:moveTo>
                  <a:pt x="0" y="0"/>
                </a:moveTo>
                <a:lnTo>
                  <a:pt x="8661400" y="0"/>
                </a:lnTo>
              </a:path>
            </a:pathLst>
          </a:custGeom>
          <a:ln w="6350">
            <a:solidFill>
              <a:srgbClr val="44AC34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86687" y="2451100"/>
            <a:ext cx="1659889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solidFill>
                  <a:srgbClr val="262625"/>
                </a:solidFill>
                <a:latin typeface="Trebuchet MS"/>
                <a:cs typeface="Trebuchet MS"/>
              </a:rPr>
              <a:t>ÁRE</a:t>
            </a:r>
            <a:r>
              <a:rPr sz="1000" b="1" i="1" spc="-1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b="1" i="1" spc="-200" dirty="0">
                <a:solidFill>
                  <a:srgbClr val="262625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i="1" spc="5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i="1" spc="30" dirty="0">
                <a:solidFill>
                  <a:srgbClr val="262625"/>
                </a:solidFill>
                <a:latin typeface="Trebuchet MS"/>
                <a:cs typeface="Trebuchet MS"/>
              </a:rPr>
              <a:t>CTIVIDADES</a:t>
            </a:r>
            <a:endParaRPr sz="1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000" b="1" i="1" spc="30" dirty="0">
                <a:solidFill>
                  <a:srgbClr val="44AC34"/>
                </a:solidFill>
                <a:latin typeface="Trebuchet MS"/>
                <a:cs typeface="Trebuchet MS"/>
              </a:rPr>
              <a:t>CURS</a:t>
            </a:r>
            <a:r>
              <a:rPr sz="1000" b="1" i="1" spc="20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b="1" i="1" spc="-55" dirty="0">
                <a:solidFill>
                  <a:srgbClr val="44AC34"/>
                </a:solidFill>
                <a:latin typeface="Trebuchet MS"/>
                <a:cs typeface="Trebuchet MS"/>
              </a:rPr>
              <a:t>/</a:t>
            </a:r>
            <a:r>
              <a:rPr sz="1000" b="1" i="1" spc="-229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b="1" i="1" spc="-20" dirty="0">
                <a:solidFill>
                  <a:srgbClr val="44AC34"/>
                </a:solidFill>
                <a:latin typeface="Trebuchet MS"/>
                <a:cs typeface="Trebuchet MS"/>
              </a:rPr>
              <a:t>ALLE</a:t>
            </a:r>
            <a:r>
              <a:rPr sz="1000" b="1" i="1" spc="-35" dirty="0">
                <a:solidFill>
                  <a:srgbClr val="44AC34"/>
                </a:solidFill>
                <a:latin typeface="Trebuchet MS"/>
                <a:cs typeface="Trebuchet MS"/>
              </a:rPr>
              <a:t>R</a:t>
            </a:r>
            <a:r>
              <a:rPr sz="1000" b="1" i="1" spc="-200" dirty="0">
                <a:solidFill>
                  <a:srgbClr val="44AC34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10" dirty="0">
                <a:solidFill>
                  <a:srgbClr val="44AC34"/>
                </a:solidFill>
                <a:latin typeface="Trebuchet MS"/>
                <a:cs typeface="Trebuchet MS"/>
              </a:rPr>
              <a:t>MEN</a:t>
            </a:r>
            <a:r>
              <a:rPr sz="1000" i="1" spc="5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i="1" spc="45" dirty="0">
                <a:solidFill>
                  <a:srgbClr val="44AC34"/>
                </a:solidFill>
                <a:latin typeface="Trebuchet MS"/>
                <a:cs typeface="Trebuchet MS"/>
              </a:rPr>
              <a:t>ORÍ</a:t>
            </a:r>
            <a:r>
              <a:rPr sz="1000" i="1" spc="30" dirty="0">
                <a:solidFill>
                  <a:srgbClr val="44AC34"/>
                </a:solidFill>
                <a:latin typeface="Trebuchet MS"/>
                <a:cs typeface="Trebuchet MS"/>
              </a:rPr>
              <a:t>A</a:t>
            </a:r>
            <a:r>
              <a:rPr sz="1000" i="1" spc="-6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-5" dirty="0">
                <a:solidFill>
                  <a:srgbClr val="44AC34"/>
                </a:solidFill>
                <a:latin typeface="Trebuchet MS"/>
                <a:cs typeface="Trebuchet MS"/>
              </a:rPr>
              <a:t>I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20" dirty="0"/>
              <a:t>17</a:t>
            </a:fld>
            <a:endParaRPr spc="20" dirty="0"/>
          </a:p>
        </p:txBody>
      </p:sp>
      <p:sp>
        <p:nvSpPr>
          <p:cNvPr id="8" name="object 8"/>
          <p:cNvSpPr txBox="1"/>
          <p:nvPr/>
        </p:nvSpPr>
        <p:spPr>
          <a:xfrm>
            <a:off x="2946906" y="2095500"/>
            <a:ext cx="2540635" cy="3810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5" dirty="0">
                <a:solidFill>
                  <a:srgbClr val="262625"/>
                </a:solidFill>
                <a:latin typeface="Trebuchet MS"/>
                <a:cs typeface="Trebuchet MS"/>
              </a:rPr>
              <a:t>C</a:t>
            </a:r>
            <a:r>
              <a:rPr sz="1000" b="1" i="1" spc="-110" dirty="0">
                <a:solidFill>
                  <a:srgbClr val="262625"/>
                </a:solidFill>
                <a:latin typeface="Trebuchet MS"/>
                <a:cs typeface="Trebuchet MS"/>
              </a:rPr>
              <a:t>on</a:t>
            </a:r>
            <a:r>
              <a:rPr sz="1000" b="1" i="1" spc="-114" dirty="0">
                <a:solidFill>
                  <a:srgbClr val="262625"/>
                </a:solidFill>
                <a:latin typeface="Trebuchet MS"/>
                <a:cs typeface="Trebuchet MS"/>
              </a:rPr>
              <a:t>tenido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35" dirty="0">
                <a:solidFill>
                  <a:srgbClr val="262625"/>
                </a:solidFill>
                <a:latin typeface="Trebuchet MS"/>
                <a:cs typeface="Trebuchet MS"/>
              </a:rPr>
              <a:t>requerido_</a:t>
            </a:r>
            <a:endParaRPr sz="10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Conocer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Importancia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del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mentor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mentoría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46906" y="2590800"/>
            <a:ext cx="29127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6860" indent="-264795">
              <a:lnSpc>
                <a:spcPct val="100000"/>
              </a:lnSpc>
              <a:spcBef>
                <a:spcPts val="100"/>
              </a:spcBef>
              <a:buChar char="•"/>
              <a:tabLst>
                <a:tab pos="276860" algn="l"/>
                <a:tab pos="277495" algn="l"/>
              </a:tabLst>
            </a:pP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Actividades</a:t>
            </a:r>
            <a:r>
              <a:rPr sz="1000" spc="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euniones</a:t>
            </a:r>
            <a:r>
              <a:rPr sz="1000" spc="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informales,</a:t>
            </a:r>
            <a:r>
              <a:rPr sz="1000" spc="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confidenciales</a:t>
            </a:r>
            <a:r>
              <a:rPr sz="1000" spc="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46906" y="2895600"/>
            <a:ext cx="291274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>
              <a:lnSpc>
                <a:spcPct val="116700"/>
              </a:lnSpc>
              <a:spcBef>
                <a:spcPts val="100"/>
              </a:spcBef>
            </a:pP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personalizadas</a:t>
            </a:r>
            <a:r>
              <a:rPr sz="1000" spc="-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enfocadas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</a:t>
            </a:r>
            <a:r>
              <a:rPr sz="1000" spc="-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las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necesidades</a:t>
            </a:r>
            <a:r>
              <a:rPr sz="1000" spc="-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em- </a:t>
            </a:r>
            <a:r>
              <a:rPr sz="1000" spc="-25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presa.</a:t>
            </a:r>
            <a:endParaRPr sz="1000" dirty="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menos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cumplir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con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6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mentorías.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31761" y="2286000"/>
            <a:ext cx="2912745" cy="1447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120" dirty="0">
                <a:solidFill>
                  <a:srgbClr val="262625"/>
                </a:solidFill>
                <a:latin typeface="Trebuchet MS"/>
                <a:cs typeface="Trebuchet MS"/>
              </a:rPr>
              <a:t>Aprendizaje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40" dirty="0">
                <a:solidFill>
                  <a:srgbClr val="262625"/>
                </a:solidFill>
                <a:latin typeface="Trebuchet MS"/>
                <a:cs typeface="Trebuchet MS"/>
              </a:rPr>
              <a:t>esperado_</a:t>
            </a:r>
            <a:endParaRPr sz="1000" dirty="0">
              <a:latin typeface="Trebuchet MS"/>
              <a:cs typeface="Trebuchet MS"/>
            </a:endParaRPr>
          </a:p>
          <a:p>
            <a:pPr marL="241300" marR="5080" indent="-228600" algn="just">
              <a:lnSpc>
                <a:spcPct val="116700"/>
              </a:lnSpc>
              <a:buChar char="•"/>
              <a:tabLst>
                <a:tab pos="241300" algn="l"/>
              </a:tabLst>
            </a:pP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Se</a:t>
            </a:r>
            <a:r>
              <a:rPr sz="1000" spc="-11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espera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emprendedor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conozca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perfil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del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mentor, 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su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rol,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experiencias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proyectos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mentoreados </a:t>
            </a:r>
            <a:r>
              <a:rPr sz="1000" spc="-25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vs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no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mentoreado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cuál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25" dirty="0">
                <a:solidFill>
                  <a:srgbClr val="262625"/>
                </a:solidFill>
                <a:latin typeface="Microsoft Sans Serif"/>
                <a:cs typeface="Microsoft Sans Serif"/>
              </a:rPr>
              <a:t>es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objetivo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las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mentorías.</a:t>
            </a:r>
            <a:endParaRPr sz="1000" dirty="0">
              <a:latin typeface="Microsoft Sans Serif"/>
              <a:cs typeface="Microsoft Sans Serif"/>
            </a:endParaRPr>
          </a:p>
          <a:p>
            <a:pPr marL="241300" marR="5080" indent="-228600" algn="just">
              <a:lnSpc>
                <a:spcPct val="116700"/>
              </a:lnSpc>
              <a:buChar char="•"/>
              <a:tabLst>
                <a:tab pos="241300" algn="l"/>
              </a:tabLst>
            </a:pP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Se</a:t>
            </a:r>
            <a:r>
              <a:rPr sz="1000" spc="-11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espera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emprendedor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obtenga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una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visión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externa,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cual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le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ayude </a:t>
            </a:r>
            <a:r>
              <a:rPr sz="1000" spc="-14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000" spc="-1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identificar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mejoras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opor- 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tunidades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proyectos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permitiéndole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avanzar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más </a:t>
            </a:r>
            <a:r>
              <a:rPr sz="1000" spc="-11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rápido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cometer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menos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er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o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es.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6687" y="4273550"/>
            <a:ext cx="1408430" cy="64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solidFill>
                  <a:srgbClr val="262625"/>
                </a:solidFill>
                <a:latin typeface="Trebuchet MS"/>
                <a:cs typeface="Trebuchet MS"/>
              </a:rPr>
              <a:t>ÁRE</a:t>
            </a:r>
            <a:r>
              <a:rPr sz="1000" b="1" i="1" spc="-1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b="1" i="1" spc="-200" dirty="0">
                <a:solidFill>
                  <a:srgbClr val="262625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i="1" spc="5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i="1" spc="30" dirty="0">
                <a:solidFill>
                  <a:srgbClr val="262625"/>
                </a:solidFill>
                <a:latin typeface="Trebuchet MS"/>
                <a:cs typeface="Trebuchet MS"/>
              </a:rPr>
              <a:t>CTIVIDADES</a:t>
            </a:r>
            <a:endParaRPr sz="1000">
              <a:latin typeface="Trebuchet MS"/>
              <a:cs typeface="Trebuchet MS"/>
            </a:endParaRPr>
          </a:p>
          <a:p>
            <a:pPr marL="12700" marR="5080">
              <a:lnSpc>
                <a:spcPct val="133300"/>
              </a:lnSpc>
              <a:spcBef>
                <a:spcPts val="500"/>
              </a:spcBef>
            </a:pPr>
            <a:r>
              <a:rPr sz="1000" b="1" i="1" spc="30" dirty="0">
                <a:solidFill>
                  <a:srgbClr val="44AC34"/>
                </a:solidFill>
                <a:latin typeface="Trebuchet MS"/>
                <a:cs typeface="Trebuchet MS"/>
              </a:rPr>
              <a:t>CURS</a:t>
            </a:r>
            <a:r>
              <a:rPr sz="1000" b="1" i="1" spc="20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b="1" i="1" spc="-55" dirty="0">
                <a:solidFill>
                  <a:srgbClr val="44AC34"/>
                </a:solidFill>
                <a:latin typeface="Trebuchet MS"/>
                <a:cs typeface="Trebuchet MS"/>
              </a:rPr>
              <a:t>/</a:t>
            </a:r>
            <a:r>
              <a:rPr sz="1000" b="1" i="1" spc="-229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b="1" i="1" spc="-20" dirty="0">
                <a:solidFill>
                  <a:srgbClr val="44AC34"/>
                </a:solidFill>
                <a:latin typeface="Trebuchet MS"/>
                <a:cs typeface="Trebuchet MS"/>
              </a:rPr>
              <a:t>ALLE</a:t>
            </a:r>
            <a:r>
              <a:rPr sz="1000" b="1" i="1" spc="-35" dirty="0">
                <a:solidFill>
                  <a:srgbClr val="44AC34"/>
                </a:solidFill>
                <a:latin typeface="Trebuchet MS"/>
                <a:cs typeface="Trebuchet MS"/>
              </a:rPr>
              <a:t>R</a:t>
            </a:r>
            <a:r>
              <a:rPr sz="1000" b="1" i="1" spc="-200" dirty="0">
                <a:solidFill>
                  <a:srgbClr val="44AC34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40" dirty="0">
                <a:solidFill>
                  <a:srgbClr val="44AC34"/>
                </a:solidFill>
                <a:latin typeface="Trebuchet MS"/>
                <a:cs typeface="Trebuchet MS"/>
              </a:rPr>
              <a:t>MINI  </a:t>
            </a:r>
            <a:r>
              <a:rPr sz="1000" i="1" spc="35" dirty="0">
                <a:solidFill>
                  <a:srgbClr val="44AC34"/>
                </a:solidFill>
                <a:latin typeface="Trebuchet MS"/>
                <a:cs typeface="Trebuchet MS"/>
              </a:rPr>
              <a:t>PRODUC</a:t>
            </a:r>
            <a:r>
              <a:rPr sz="1000" i="1" spc="30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i="1" spc="80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i="1" spc="-6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15" dirty="0">
                <a:solidFill>
                  <a:srgbClr val="44AC34"/>
                </a:solidFill>
                <a:latin typeface="Trebuchet MS"/>
                <a:cs typeface="Trebuchet MS"/>
              </a:rPr>
              <a:t>VIABL</a:t>
            </a:r>
            <a:r>
              <a:rPr sz="1000" i="1" spc="-5" dirty="0">
                <a:solidFill>
                  <a:srgbClr val="44AC34"/>
                </a:solidFill>
                <a:latin typeface="Trebuchet MS"/>
                <a:cs typeface="Trebuchet MS"/>
              </a:rPr>
              <a:t>E</a:t>
            </a:r>
            <a:r>
              <a:rPr sz="1000" i="1" spc="-6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35" dirty="0">
                <a:solidFill>
                  <a:srgbClr val="44AC34"/>
                </a:solidFill>
                <a:latin typeface="Trebuchet MS"/>
                <a:cs typeface="Trebuchet MS"/>
              </a:rPr>
              <a:t>P</a:t>
            </a:r>
            <a:r>
              <a:rPr sz="1000" i="1" spc="30" dirty="0">
                <a:solidFill>
                  <a:srgbClr val="44AC34"/>
                </a:solidFill>
                <a:latin typeface="Trebuchet MS"/>
                <a:cs typeface="Trebuchet MS"/>
              </a:rPr>
              <a:t>M</a:t>
            </a:r>
            <a:r>
              <a:rPr sz="1000" i="1" spc="15" dirty="0">
                <a:solidFill>
                  <a:srgbClr val="44AC34"/>
                </a:solidFill>
                <a:latin typeface="Trebuchet MS"/>
                <a:cs typeface="Trebuchet MS"/>
              </a:rPr>
              <a:t>V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19016" y="3962400"/>
            <a:ext cx="2409190" cy="12700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5" dirty="0">
                <a:solidFill>
                  <a:srgbClr val="262625"/>
                </a:solidFill>
                <a:latin typeface="Trebuchet MS"/>
                <a:cs typeface="Trebuchet MS"/>
              </a:rPr>
              <a:t>C</a:t>
            </a:r>
            <a:r>
              <a:rPr sz="1000" b="1" i="1" spc="-110" dirty="0">
                <a:solidFill>
                  <a:srgbClr val="262625"/>
                </a:solidFill>
                <a:latin typeface="Trebuchet MS"/>
                <a:cs typeface="Trebuchet MS"/>
              </a:rPr>
              <a:t>on</a:t>
            </a:r>
            <a:r>
              <a:rPr sz="1000" b="1" i="1" spc="-114" dirty="0">
                <a:solidFill>
                  <a:srgbClr val="262625"/>
                </a:solidFill>
                <a:latin typeface="Trebuchet MS"/>
                <a:cs typeface="Trebuchet MS"/>
              </a:rPr>
              <a:t>tenido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35" dirty="0">
                <a:solidFill>
                  <a:srgbClr val="262625"/>
                </a:solidFill>
                <a:latin typeface="Trebuchet MS"/>
                <a:cs typeface="Trebuchet MS"/>
              </a:rPr>
              <a:t>requerido_</a:t>
            </a:r>
            <a:endParaRPr sz="1000" dirty="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25" dirty="0">
                <a:solidFill>
                  <a:srgbClr val="262625"/>
                </a:solidFill>
                <a:latin typeface="Microsoft Sans Serif"/>
                <a:cs typeface="Microsoft Sans Serif"/>
              </a:rPr>
              <a:t>Q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ué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25" dirty="0">
                <a:solidFill>
                  <a:srgbClr val="262625"/>
                </a:solidFill>
                <a:latin typeface="Microsoft Sans Serif"/>
                <a:cs typeface="Microsoft Sans Serif"/>
              </a:rPr>
              <a:t>es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un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P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oducto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15" dirty="0">
                <a:solidFill>
                  <a:srgbClr val="262625"/>
                </a:solidFill>
                <a:latin typeface="Microsoft Sans Serif"/>
                <a:cs typeface="Microsoft Sans Serif"/>
              </a:rPr>
              <a:t>M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ínimo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V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iable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20" dirty="0">
                <a:solidFill>
                  <a:srgbClr val="262625"/>
                </a:solidFill>
                <a:latin typeface="Microsoft Sans Serif"/>
                <a:cs typeface="Microsoft Sans Serif"/>
              </a:rPr>
              <a:t>(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P</a:t>
            </a:r>
            <a:r>
              <a:rPr sz="1000" spc="10" dirty="0">
                <a:solidFill>
                  <a:srgbClr val="262625"/>
                </a:solidFill>
                <a:latin typeface="Microsoft Sans Serif"/>
                <a:cs typeface="Microsoft Sans Serif"/>
              </a:rPr>
              <a:t>M</a:t>
            </a:r>
            <a:r>
              <a:rPr sz="10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V).</a:t>
            </a:r>
            <a:endParaRPr sz="1000" dirty="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P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ara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qué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si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ve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un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P</a:t>
            </a:r>
            <a:r>
              <a:rPr sz="1000" spc="10" dirty="0">
                <a:solidFill>
                  <a:srgbClr val="262625"/>
                </a:solidFill>
                <a:latin typeface="Microsoft Sans Serif"/>
                <a:cs typeface="Microsoft Sans Serif"/>
              </a:rPr>
              <a:t>M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V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.</a:t>
            </a:r>
            <a:endParaRPr sz="1000" dirty="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C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aracterísticas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un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P</a:t>
            </a:r>
            <a:r>
              <a:rPr sz="1000" spc="10" dirty="0">
                <a:solidFill>
                  <a:srgbClr val="262625"/>
                </a:solidFill>
                <a:latin typeface="Microsoft Sans Serif"/>
                <a:cs typeface="Microsoft Sans Serif"/>
              </a:rPr>
              <a:t>M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V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.</a:t>
            </a:r>
            <a:endParaRPr sz="1000" dirty="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C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ómo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25" dirty="0">
                <a:solidFill>
                  <a:srgbClr val="262625"/>
                </a:solidFill>
                <a:latin typeface="Microsoft Sans Serif"/>
                <a:cs typeface="Microsoft Sans Serif"/>
              </a:rPr>
              <a:t>se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desar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olla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un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P</a:t>
            </a:r>
            <a:r>
              <a:rPr sz="1000" spc="10" dirty="0">
                <a:solidFill>
                  <a:srgbClr val="262625"/>
                </a:solidFill>
                <a:latin typeface="Microsoft Sans Serif"/>
                <a:cs typeface="Microsoft Sans Serif"/>
              </a:rPr>
              <a:t>M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V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paso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paso.</a:t>
            </a:r>
            <a:endParaRPr sz="1000" dirty="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15" dirty="0">
                <a:solidFill>
                  <a:srgbClr val="262625"/>
                </a:solidFill>
                <a:latin typeface="Microsoft Sans Serif"/>
                <a:cs typeface="Microsoft Sans Serif"/>
              </a:rPr>
              <a:t>M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aneras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p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obar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un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P</a:t>
            </a:r>
            <a:r>
              <a:rPr sz="1000" spc="10" dirty="0">
                <a:solidFill>
                  <a:srgbClr val="262625"/>
                </a:solidFill>
                <a:latin typeface="Microsoft Sans Serif"/>
                <a:cs typeface="Microsoft Sans Serif"/>
              </a:rPr>
              <a:t>M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V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.</a:t>
            </a:r>
            <a:endParaRPr sz="1000" dirty="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Ejemplos.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62420" y="4140200"/>
            <a:ext cx="2913380" cy="9144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120" dirty="0">
                <a:solidFill>
                  <a:srgbClr val="262625"/>
                </a:solidFill>
                <a:latin typeface="Trebuchet MS"/>
                <a:cs typeface="Trebuchet MS"/>
              </a:rPr>
              <a:t>Aprendizaje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40" dirty="0">
                <a:solidFill>
                  <a:srgbClr val="262625"/>
                </a:solidFill>
                <a:latin typeface="Trebuchet MS"/>
                <a:cs typeface="Trebuchet MS"/>
              </a:rPr>
              <a:t>esperado_</a:t>
            </a:r>
            <a:endParaRPr sz="1000" dirty="0">
              <a:latin typeface="Trebuchet MS"/>
              <a:cs typeface="Trebuchet MS"/>
            </a:endParaRPr>
          </a:p>
          <a:p>
            <a:pPr marL="241300" marR="5080" indent="-228600" algn="just">
              <a:lnSpc>
                <a:spcPct val="116700"/>
              </a:lnSpc>
              <a:buChar char="•"/>
              <a:tabLst>
                <a:tab pos="241300" algn="l"/>
              </a:tabLst>
            </a:pP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Se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espera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emprendedor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conozca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las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caracterís-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ticas</a:t>
            </a:r>
            <a:r>
              <a:rPr sz="10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beneficios</a:t>
            </a:r>
            <a:r>
              <a:rPr sz="10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construir</a:t>
            </a:r>
            <a:r>
              <a:rPr sz="10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un</a:t>
            </a:r>
            <a:r>
              <a:rPr sz="10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P</a:t>
            </a:r>
            <a:r>
              <a:rPr sz="1000" spc="10" dirty="0">
                <a:solidFill>
                  <a:srgbClr val="262625"/>
                </a:solidFill>
                <a:latin typeface="Microsoft Sans Serif"/>
                <a:cs typeface="Microsoft Sans Serif"/>
              </a:rPr>
              <a:t>M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V</a:t>
            </a:r>
            <a:r>
              <a:rPr sz="10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</a:t>
            </a:r>
            <a:r>
              <a:rPr sz="100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cuente 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con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los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conceptos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necesarios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para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construir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su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P</a:t>
            </a:r>
            <a:r>
              <a:rPr sz="1000" spc="10" dirty="0">
                <a:solidFill>
                  <a:srgbClr val="262625"/>
                </a:solidFill>
                <a:latin typeface="Microsoft Sans Serif"/>
                <a:cs typeface="Microsoft Sans Serif"/>
              </a:rPr>
              <a:t>M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V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y 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salir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valida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.</a:t>
            </a:r>
            <a:endParaRPr sz="10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184822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sp>
          <p:nvSpPr>
            <p:cNvPr id="3" name="object 3"/>
            <p:cNvSpPr/>
            <p:nvPr/>
          </p:nvSpPr>
          <p:spPr>
            <a:xfrm>
              <a:off x="0" y="2616200"/>
              <a:ext cx="10058400" cy="5156200"/>
            </a:xfrm>
            <a:custGeom>
              <a:avLst/>
              <a:gdLst/>
              <a:ahLst/>
              <a:cxnLst/>
              <a:rect l="l" t="t" r="r" b="b"/>
              <a:pathLst>
                <a:path w="10058400" h="5156200">
                  <a:moveTo>
                    <a:pt x="0" y="5156200"/>
                  </a:moveTo>
                  <a:lnTo>
                    <a:pt x="10058400" y="5156200"/>
                  </a:lnTo>
                  <a:lnTo>
                    <a:pt x="10058400" y="0"/>
                  </a:lnTo>
                  <a:lnTo>
                    <a:pt x="0" y="0"/>
                  </a:lnTo>
                  <a:lnTo>
                    <a:pt x="0" y="5156200"/>
                  </a:lnTo>
                  <a:close/>
                </a:path>
              </a:pathLst>
            </a:custGeom>
            <a:solidFill>
              <a:srgbClr val="44AC34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399" cy="26162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0058400" cy="2616200"/>
            </a:xfrm>
            <a:custGeom>
              <a:avLst/>
              <a:gdLst/>
              <a:ahLst/>
              <a:cxnLst/>
              <a:rect l="l" t="t" r="r" b="b"/>
              <a:pathLst>
                <a:path w="10058400" h="2616200">
                  <a:moveTo>
                    <a:pt x="10058400" y="0"/>
                  </a:moveTo>
                  <a:lnTo>
                    <a:pt x="0" y="0"/>
                  </a:lnTo>
                  <a:lnTo>
                    <a:pt x="0" y="2616200"/>
                  </a:lnTo>
                  <a:lnTo>
                    <a:pt x="10058400" y="2616200"/>
                  </a:lnTo>
                  <a:lnTo>
                    <a:pt x="10058400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4463" y="317498"/>
            <a:ext cx="74536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320" dirty="0">
                <a:solidFill>
                  <a:srgbClr val="FFFFFF"/>
                </a:solidFill>
              </a:rPr>
              <a:t>C</a:t>
            </a:r>
            <a:r>
              <a:rPr sz="3000" spc="310" dirty="0">
                <a:solidFill>
                  <a:srgbClr val="FFFFFF"/>
                </a:solidFill>
              </a:rPr>
              <a:t>ONTENIDO</a:t>
            </a:r>
            <a:r>
              <a:rPr sz="3000" spc="135" dirty="0">
                <a:solidFill>
                  <a:srgbClr val="FFFFFF"/>
                </a:solidFill>
              </a:rPr>
              <a:t>S</a:t>
            </a:r>
            <a:r>
              <a:rPr sz="3000" spc="-5" dirty="0">
                <a:solidFill>
                  <a:srgbClr val="FFFFFF"/>
                </a:solidFill>
              </a:rPr>
              <a:t> </a:t>
            </a:r>
            <a:r>
              <a:rPr sz="3000" spc="200" dirty="0">
                <a:solidFill>
                  <a:srgbClr val="9ED959"/>
                </a:solidFill>
              </a:rPr>
              <a:t>E</a:t>
            </a:r>
            <a:r>
              <a:rPr sz="3000" spc="-270" dirty="0">
                <a:solidFill>
                  <a:srgbClr val="9ED959"/>
                </a:solidFill>
              </a:rPr>
              <a:t>T</a:t>
            </a:r>
            <a:r>
              <a:rPr sz="3000" spc="235" dirty="0">
                <a:solidFill>
                  <a:srgbClr val="9ED959"/>
                </a:solidFill>
              </a:rPr>
              <a:t>A</a:t>
            </a:r>
            <a:r>
              <a:rPr sz="3000" spc="35" dirty="0">
                <a:solidFill>
                  <a:srgbClr val="9ED959"/>
                </a:solidFill>
              </a:rPr>
              <a:t>P</a:t>
            </a:r>
            <a:r>
              <a:rPr sz="3000" spc="85" dirty="0">
                <a:solidFill>
                  <a:srgbClr val="9ED959"/>
                </a:solidFill>
              </a:rPr>
              <a:t>A</a:t>
            </a:r>
            <a:r>
              <a:rPr sz="3000" spc="-25" dirty="0">
                <a:solidFill>
                  <a:srgbClr val="9ED959"/>
                </a:solidFill>
              </a:rPr>
              <a:t> </a:t>
            </a:r>
            <a:r>
              <a:rPr sz="3000" spc="-210" dirty="0">
                <a:solidFill>
                  <a:srgbClr val="9ED959"/>
                </a:solidFill>
              </a:rPr>
              <a:t>3</a:t>
            </a:r>
            <a:r>
              <a:rPr sz="3000" spc="-65" dirty="0">
                <a:solidFill>
                  <a:srgbClr val="9ED959"/>
                </a:solidFill>
              </a:rPr>
              <a:t> </a:t>
            </a:r>
            <a:r>
              <a:rPr sz="3000" spc="-25" dirty="0">
                <a:solidFill>
                  <a:srgbClr val="FFFFFF"/>
                </a:solidFill>
              </a:rPr>
              <a:t>-</a:t>
            </a:r>
            <a:r>
              <a:rPr sz="3000" spc="-40" dirty="0">
                <a:solidFill>
                  <a:srgbClr val="FFFFFF"/>
                </a:solidFill>
              </a:rPr>
              <a:t> </a:t>
            </a:r>
            <a:r>
              <a:rPr sz="3000" spc="145" dirty="0">
                <a:solidFill>
                  <a:srgbClr val="FFFFFF"/>
                </a:solidFill>
              </a:rPr>
              <a:t>P</a:t>
            </a:r>
            <a:r>
              <a:rPr sz="3000" spc="100" dirty="0">
                <a:solidFill>
                  <a:srgbClr val="FFFFFF"/>
                </a:solidFill>
              </a:rPr>
              <a:t>I</a:t>
            </a:r>
            <a:r>
              <a:rPr sz="3000" spc="30" dirty="0">
                <a:solidFill>
                  <a:srgbClr val="FFFFFF"/>
                </a:solidFill>
              </a:rPr>
              <a:t>T</a:t>
            </a:r>
            <a:r>
              <a:rPr sz="3000" spc="360" dirty="0">
                <a:solidFill>
                  <a:srgbClr val="FFFFFF"/>
                </a:solidFill>
              </a:rPr>
              <a:t>C</a:t>
            </a:r>
            <a:r>
              <a:rPr sz="3000" spc="235" dirty="0">
                <a:solidFill>
                  <a:srgbClr val="FFFFFF"/>
                </a:solidFill>
              </a:rPr>
              <a:t>H</a:t>
            </a:r>
            <a:r>
              <a:rPr sz="3000" spc="-5" dirty="0">
                <a:solidFill>
                  <a:srgbClr val="FFFFFF"/>
                </a:solidFill>
              </a:rPr>
              <a:t> </a:t>
            </a:r>
            <a:r>
              <a:rPr sz="3000" spc="305" dirty="0">
                <a:solidFill>
                  <a:srgbClr val="FFFFFF"/>
                </a:solidFill>
              </a:rPr>
              <a:t>SÓLIDO</a:t>
            </a:r>
            <a:endParaRPr sz="3000"/>
          </a:p>
        </p:txBody>
      </p:sp>
      <p:sp>
        <p:nvSpPr>
          <p:cNvPr id="7" name="object 7"/>
          <p:cNvSpPr txBox="1"/>
          <p:nvPr/>
        </p:nvSpPr>
        <p:spPr>
          <a:xfrm>
            <a:off x="1714500" y="1236342"/>
            <a:ext cx="605472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300" b="1" spc="-45" dirty="0">
                <a:solidFill>
                  <a:srgbClr val="FFFFFF"/>
                </a:solidFill>
                <a:latin typeface="Trebuchet MS"/>
                <a:cs typeface="Trebuchet MS"/>
              </a:rPr>
              <a:t>En</a:t>
            </a:r>
            <a:r>
              <a:rPr sz="13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25" dirty="0">
                <a:solidFill>
                  <a:srgbClr val="FFFFFF"/>
                </a:solidFill>
                <a:latin typeface="Trebuchet MS"/>
                <a:cs typeface="Trebuchet MS"/>
              </a:rPr>
              <a:t>este</a:t>
            </a:r>
            <a:r>
              <a:rPr sz="13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00" dirty="0">
                <a:solidFill>
                  <a:srgbClr val="FFFFFF"/>
                </a:solidFill>
                <a:latin typeface="Trebuchet MS"/>
                <a:cs typeface="Trebuchet MS"/>
              </a:rPr>
              <a:t>punto</a:t>
            </a:r>
            <a:r>
              <a:rPr sz="1300" b="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14" dirty="0">
                <a:solidFill>
                  <a:srgbClr val="FFFFFF"/>
                </a:solidFill>
                <a:latin typeface="Trebuchet MS"/>
                <a:cs typeface="Trebuchet MS"/>
              </a:rPr>
              <a:t>el</a:t>
            </a:r>
            <a:r>
              <a:rPr sz="13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25" dirty="0">
                <a:solidFill>
                  <a:srgbClr val="FFFFFF"/>
                </a:solidFill>
                <a:latin typeface="Trebuchet MS"/>
                <a:cs typeface="Trebuchet MS"/>
              </a:rPr>
              <a:t>emprendedor</a:t>
            </a:r>
            <a:r>
              <a:rPr sz="1300" b="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14" dirty="0">
                <a:solidFill>
                  <a:srgbClr val="FFFFFF"/>
                </a:solidFill>
                <a:latin typeface="Trebuchet MS"/>
                <a:cs typeface="Trebuchet MS"/>
              </a:rPr>
              <a:t>ya</a:t>
            </a:r>
            <a:r>
              <a:rPr sz="13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14" dirty="0">
                <a:solidFill>
                  <a:srgbClr val="FFFFFF"/>
                </a:solidFill>
                <a:latin typeface="Trebuchet MS"/>
                <a:cs typeface="Trebuchet MS"/>
              </a:rPr>
              <a:t>tuvo</a:t>
            </a:r>
            <a:r>
              <a:rPr sz="1300" b="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95" dirty="0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r>
              <a:rPr sz="13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10" dirty="0">
                <a:solidFill>
                  <a:srgbClr val="FFFFFF"/>
                </a:solidFill>
                <a:latin typeface="Trebuchet MS"/>
                <a:cs typeface="Trebuchet MS"/>
              </a:rPr>
              <a:t>primera</a:t>
            </a:r>
            <a:r>
              <a:rPr sz="1300" b="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20" dirty="0">
                <a:solidFill>
                  <a:srgbClr val="FFFFFF"/>
                </a:solidFill>
                <a:latin typeface="Trebuchet MS"/>
                <a:cs typeface="Trebuchet MS"/>
              </a:rPr>
              <a:t>venta,</a:t>
            </a:r>
            <a:r>
              <a:rPr sz="13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14" dirty="0">
                <a:solidFill>
                  <a:srgbClr val="FFFFFF"/>
                </a:solidFill>
                <a:latin typeface="Trebuchet MS"/>
                <a:cs typeface="Trebuchet MS"/>
              </a:rPr>
              <a:t>entiende</a:t>
            </a:r>
            <a:r>
              <a:rPr sz="1300" b="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95" dirty="0">
                <a:solidFill>
                  <a:srgbClr val="FFFFFF"/>
                </a:solidFill>
                <a:latin typeface="Trebuchet MS"/>
                <a:cs typeface="Trebuchet MS"/>
              </a:rPr>
              <a:t>algo</a:t>
            </a:r>
            <a:r>
              <a:rPr sz="13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35" dirty="0">
                <a:solidFill>
                  <a:srgbClr val="FFFFFF"/>
                </a:solidFill>
                <a:latin typeface="Trebuchet MS"/>
                <a:cs typeface="Trebuchet MS"/>
              </a:rPr>
              <a:t>mejor</a:t>
            </a:r>
            <a:r>
              <a:rPr sz="1300" b="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14" dirty="0">
                <a:solidFill>
                  <a:srgbClr val="FFFFFF"/>
                </a:solidFill>
                <a:latin typeface="Trebuchet MS"/>
                <a:cs typeface="Trebuchet MS"/>
              </a:rPr>
              <a:t>el</a:t>
            </a:r>
            <a:r>
              <a:rPr sz="13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10" dirty="0">
                <a:solidFill>
                  <a:srgbClr val="FFFFFF"/>
                </a:solidFill>
                <a:latin typeface="Trebuchet MS"/>
                <a:cs typeface="Trebuchet MS"/>
              </a:rPr>
              <a:t>producto</a:t>
            </a:r>
            <a:r>
              <a:rPr sz="1300" b="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40" dirty="0">
                <a:solidFill>
                  <a:srgbClr val="FFFFFF"/>
                </a:solidFill>
                <a:latin typeface="Trebuchet MS"/>
                <a:cs typeface="Trebuchet MS"/>
              </a:rPr>
              <a:t>o </a:t>
            </a:r>
            <a:r>
              <a:rPr sz="1300" b="1" spc="-3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servicio </a:t>
            </a:r>
            <a:r>
              <a:rPr sz="1300" b="1" spc="-9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95" dirty="0">
                <a:solidFill>
                  <a:srgbClr val="FFFFFF"/>
                </a:solidFill>
                <a:latin typeface="Trebuchet MS"/>
                <a:cs typeface="Trebuchet MS"/>
              </a:rPr>
              <a:t>al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14" dirty="0">
                <a:solidFill>
                  <a:srgbClr val="FFFFFF"/>
                </a:solidFill>
                <a:latin typeface="Trebuchet MS"/>
                <a:cs typeface="Trebuchet MS"/>
              </a:rPr>
              <a:t>cliente.</a:t>
            </a:r>
            <a:r>
              <a:rPr sz="1300" b="1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90" dirty="0">
                <a:solidFill>
                  <a:srgbClr val="FFFFFF"/>
                </a:solidFill>
                <a:latin typeface="Trebuchet MS"/>
                <a:cs typeface="Trebuchet MS"/>
              </a:rPr>
              <a:t>Ahora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30" dirty="0">
                <a:solidFill>
                  <a:srgbClr val="FFFFFF"/>
                </a:solidFill>
                <a:latin typeface="Trebuchet MS"/>
                <a:cs typeface="Trebuchet MS"/>
              </a:rPr>
              <a:t>se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35" dirty="0">
                <a:solidFill>
                  <a:srgbClr val="FFFFFF"/>
                </a:solidFill>
                <a:latin typeface="Trebuchet MS"/>
                <a:cs typeface="Trebuchet MS"/>
              </a:rPr>
              <a:t>debe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 validar</a:t>
            </a:r>
            <a:r>
              <a:rPr sz="1300" b="1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95" dirty="0">
                <a:solidFill>
                  <a:srgbClr val="FFFFFF"/>
                </a:solidFill>
                <a:latin typeface="Trebuchet MS"/>
                <a:cs typeface="Trebuchet MS"/>
              </a:rPr>
              <a:t>un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14" dirty="0">
                <a:solidFill>
                  <a:srgbClr val="FFFFFF"/>
                </a:solidFill>
                <a:latin typeface="Trebuchet MS"/>
                <a:cs typeface="Trebuchet MS"/>
              </a:rPr>
              <a:t>modelo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3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10" dirty="0">
                <a:solidFill>
                  <a:srgbClr val="FFFFFF"/>
                </a:solidFill>
                <a:latin typeface="Trebuchet MS"/>
                <a:cs typeface="Trebuchet MS"/>
              </a:rPr>
              <a:t>negocio</a:t>
            </a:r>
            <a:r>
              <a:rPr sz="1300" b="1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20" dirty="0">
                <a:solidFill>
                  <a:srgbClr val="FFFFFF"/>
                </a:solidFill>
                <a:latin typeface="Trebuchet MS"/>
                <a:cs typeface="Trebuchet MS"/>
              </a:rPr>
              <a:t>escalable.</a:t>
            </a:r>
            <a:endParaRPr sz="1300">
              <a:latin typeface="Trebuchet MS"/>
              <a:cs typeface="Trebuchet MS"/>
            </a:endParaRPr>
          </a:p>
          <a:p>
            <a:pPr marL="12700" marR="5715">
              <a:lnSpc>
                <a:spcPct val="100000"/>
              </a:lnSpc>
            </a:pPr>
            <a:r>
              <a:rPr sz="1300" b="1" spc="-95" dirty="0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r>
              <a:rPr sz="1300" b="1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20" dirty="0">
                <a:solidFill>
                  <a:srgbClr val="FFFFFF"/>
                </a:solidFill>
                <a:latin typeface="Trebuchet MS"/>
                <a:cs typeface="Trebuchet MS"/>
              </a:rPr>
              <a:t>meta</a:t>
            </a:r>
            <a:r>
              <a:rPr sz="1300" b="1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3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1300" b="1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14" dirty="0">
                <a:solidFill>
                  <a:srgbClr val="FFFFFF"/>
                </a:solidFill>
                <a:latin typeface="Trebuchet MS"/>
                <a:cs typeface="Trebuchet MS"/>
              </a:rPr>
              <a:t>esta</a:t>
            </a:r>
            <a:r>
              <a:rPr sz="1300" b="1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fase</a:t>
            </a:r>
            <a:r>
              <a:rPr sz="1300" b="1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30" dirty="0">
                <a:solidFill>
                  <a:srgbClr val="FFFFFF"/>
                </a:solidFill>
                <a:latin typeface="Trebuchet MS"/>
                <a:cs typeface="Trebuchet MS"/>
              </a:rPr>
              <a:t>es</a:t>
            </a:r>
            <a:r>
              <a:rPr sz="1300" b="1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95" dirty="0">
                <a:solidFill>
                  <a:srgbClr val="FFFFFF"/>
                </a:solidFill>
                <a:latin typeface="Trebuchet MS"/>
                <a:cs typeface="Trebuchet MS"/>
              </a:rPr>
              <a:t>llegar</a:t>
            </a:r>
            <a:r>
              <a:rPr sz="1300" b="1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95" dirty="0">
                <a:solidFill>
                  <a:srgbClr val="FFFFFF"/>
                </a:solidFill>
                <a:latin typeface="Trebuchet MS"/>
                <a:cs typeface="Trebuchet MS"/>
              </a:rPr>
              <a:t>al</a:t>
            </a:r>
            <a:r>
              <a:rPr sz="1300" b="1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14" dirty="0">
                <a:solidFill>
                  <a:srgbClr val="FFFFFF"/>
                </a:solidFill>
                <a:latin typeface="Trebuchet MS"/>
                <a:cs typeface="Trebuchet MS"/>
              </a:rPr>
              <a:t>pivote</a:t>
            </a:r>
            <a:r>
              <a:rPr sz="1300" b="1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9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1300" b="1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14" dirty="0">
                <a:solidFill>
                  <a:srgbClr val="FFFFFF"/>
                </a:solidFill>
                <a:latin typeface="Trebuchet MS"/>
                <a:cs typeface="Trebuchet MS"/>
              </a:rPr>
              <a:t>encontrar</a:t>
            </a:r>
            <a:r>
              <a:rPr sz="1300" b="1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95" dirty="0">
                <a:solidFill>
                  <a:srgbClr val="FFFFFF"/>
                </a:solidFill>
                <a:latin typeface="Trebuchet MS"/>
                <a:cs typeface="Trebuchet MS"/>
              </a:rPr>
              <a:t>un</a:t>
            </a:r>
            <a:r>
              <a:rPr sz="1300" b="1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00" dirty="0">
                <a:solidFill>
                  <a:srgbClr val="FFFFFF"/>
                </a:solidFill>
                <a:latin typeface="Trebuchet MS"/>
                <a:cs typeface="Trebuchet MS"/>
              </a:rPr>
              <a:t>match</a:t>
            </a:r>
            <a:r>
              <a:rPr sz="1300" b="1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25" dirty="0">
                <a:solidFill>
                  <a:srgbClr val="FFFFFF"/>
                </a:solidFill>
                <a:latin typeface="Trebuchet MS"/>
                <a:cs typeface="Trebuchet MS"/>
              </a:rPr>
              <a:t>entre</a:t>
            </a:r>
            <a:r>
              <a:rPr sz="1300" b="1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producto/cliente/venta</a:t>
            </a:r>
            <a:r>
              <a:rPr sz="1300" b="1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30" dirty="0">
                <a:solidFill>
                  <a:srgbClr val="FFFFFF"/>
                </a:solidFill>
                <a:latin typeface="Trebuchet MS"/>
                <a:cs typeface="Trebuchet MS"/>
              </a:rPr>
              <a:t>que </a:t>
            </a:r>
            <a:r>
              <a:rPr sz="1300" b="1" spc="-3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permita </a:t>
            </a:r>
            <a:r>
              <a:rPr sz="1300" b="1" spc="-95" dirty="0">
                <a:solidFill>
                  <a:srgbClr val="FFFFFF"/>
                </a:solidFill>
                <a:latin typeface="Trebuchet MS"/>
                <a:cs typeface="Trebuchet MS"/>
              </a:rPr>
              <a:t>incr</a:t>
            </a:r>
            <a:r>
              <a:rPr sz="1300" b="1" spc="-140" dirty="0">
                <a:solidFill>
                  <a:srgbClr val="FFFFFF"/>
                </a:solidFill>
                <a:latin typeface="Trebuchet MS"/>
                <a:cs typeface="Trebuchet MS"/>
              </a:rPr>
              <a:t>eme</a:t>
            </a:r>
            <a:r>
              <a:rPr sz="1300" b="1" spc="-13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tar </a:t>
            </a:r>
            <a:r>
              <a:rPr sz="1300" b="1" spc="-90" dirty="0">
                <a:solidFill>
                  <a:srgbClr val="FFFFFF"/>
                </a:solidFill>
                <a:latin typeface="Trebuchet MS"/>
                <a:cs typeface="Trebuchet MS"/>
              </a:rPr>
              <a:t>los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75" dirty="0">
                <a:solidFill>
                  <a:srgbClr val="FFFFFF"/>
                </a:solidFill>
                <a:latin typeface="Trebuchet MS"/>
                <a:cs typeface="Trebuchet MS"/>
              </a:rPr>
              <a:t>ing</a:t>
            </a:r>
            <a:r>
              <a:rPr sz="1300" b="1" spc="-8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300" b="1" spc="-120" dirty="0">
                <a:solidFill>
                  <a:srgbClr val="FFFFFF"/>
                </a:solidFill>
                <a:latin typeface="Trebuchet MS"/>
                <a:cs typeface="Trebuchet MS"/>
              </a:rPr>
              <a:t>esos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9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20" dirty="0">
                <a:solidFill>
                  <a:srgbClr val="FFFFFF"/>
                </a:solidFill>
                <a:latin typeface="Trebuchet MS"/>
                <a:cs typeface="Trebuchet MS"/>
              </a:rPr>
              <a:t>escala</a:t>
            </a:r>
            <a:r>
              <a:rPr sz="1300" b="1" spc="-14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300" b="1" spc="-165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13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44566" y="1211578"/>
            <a:ext cx="8918575" cy="3018155"/>
            <a:chOff x="444566" y="1211578"/>
            <a:chExt cx="8918575" cy="301815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4566" y="1211578"/>
              <a:ext cx="1020094" cy="88392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01675" y="4226333"/>
              <a:ext cx="8661400" cy="0"/>
            </a:xfrm>
            <a:custGeom>
              <a:avLst/>
              <a:gdLst/>
              <a:ahLst/>
              <a:cxnLst/>
              <a:rect l="l" t="t" r="r" b="b"/>
              <a:pathLst>
                <a:path w="8661400">
                  <a:moveTo>
                    <a:pt x="0" y="0"/>
                  </a:moveTo>
                  <a:lnTo>
                    <a:pt x="8661400" y="0"/>
                  </a:lnTo>
                </a:path>
              </a:pathLst>
            </a:custGeom>
            <a:ln w="6350">
              <a:solidFill>
                <a:srgbClr val="44AC3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89862" y="2819400"/>
            <a:ext cx="1474470" cy="64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solidFill>
                  <a:srgbClr val="262625"/>
                </a:solidFill>
                <a:latin typeface="Trebuchet MS"/>
                <a:cs typeface="Trebuchet MS"/>
              </a:rPr>
              <a:t>ÁRE</a:t>
            </a:r>
            <a:r>
              <a:rPr sz="1000" b="1" i="1" spc="-1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b="1" i="1" spc="-200" dirty="0">
                <a:solidFill>
                  <a:srgbClr val="262625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i="1" spc="25" dirty="0">
                <a:solidFill>
                  <a:srgbClr val="262625"/>
                </a:solidFill>
                <a:latin typeface="Trebuchet MS"/>
                <a:cs typeface="Trebuchet MS"/>
              </a:rPr>
              <a:t>ADMINISTR</a:t>
            </a:r>
            <a:r>
              <a:rPr sz="1000" i="1" spc="2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i="1" spc="70" dirty="0">
                <a:solidFill>
                  <a:srgbClr val="262625"/>
                </a:solidFill>
                <a:latin typeface="Trebuchet MS"/>
                <a:cs typeface="Trebuchet MS"/>
              </a:rPr>
              <a:t>CIÓN</a:t>
            </a:r>
            <a:endParaRPr sz="1000">
              <a:latin typeface="Trebuchet MS"/>
              <a:cs typeface="Trebuchet MS"/>
            </a:endParaRPr>
          </a:p>
          <a:p>
            <a:pPr marL="12700" marR="5080">
              <a:lnSpc>
                <a:spcPct val="133300"/>
              </a:lnSpc>
              <a:spcBef>
                <a:spcPts val="500"/>
              </a:spcBef>
            </a:pPr>
            <a:r>
              <a:rPr sz="1000" b="1" i="1" spc="30" dirty="0">
                <a:solidFill>
                  <a:srgbClr val="44AC34"/>
                </a:solidFill>
                <a:latin typeface="Trebuchet MS"/>
                <a:cs typeface="Trebuchet MS"/>
              </a:rPr>
              <a:t>CURS</a:t>
            </a:r>
            <a:r>
              <a:rPr sz="1000" b="1" i="1" spc="20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b="1" i="1" spc="-55" dirty="0">
                <a:solidFill>
                  <a:srgbClr val="44AC34"/>
                </a:solidFill>
                <a:latin typeface="Trebuchet MS"/>
                <a:cs typeface="Trebuchet MS"/>
              </a:rPr>
              <a:t>/</a:t>
            </a:r>
            <a:r>
              <a:rPr sz="1000" b="1" i="1" spc="-229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b="1" i="1" spc="-20" dirty="0">
                <a:solidFill>
                  <a:srgbClr val="44AC34"/>
                </a:solidFill>
                <a:latin typeface="Trebuchet MS"/>
                <a:cs typeface="Trebuchet MS"/>
              </a:rPr>
              <a:t>ALLE</a:t>
            </a:r>
            <a:r>
              <a:rPr sz="1000" b="1" i="1" spc="-35" dirty="0">
                <a:solidFill>
                  <a:srgbClr val="44AC34"/>
                </a:solidFill>
                <a:latin typeface="Trebuchet MS"/>
                <a:cs typeface="Trebuchet MS"/>
              </a:rPr>
              <a:t>R</a:t>
            </a:r>
            <a:r>
              <a:rPr sz="1000" b="1" i="1" spc="-200" dirty="0">
                <a:solidFill>
                  <a:srgbClr val="44AC34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-5" dirty="0">
                <a:solidFill>
                  <a:srgbClr val="44AC34"/>
                </a:solidFill>
                <a:latin typeface="Trebuchet MS"/>
                <a:cs typeface="Trebuchet MS"/>
              </a:rPr>
              <a:t>P</a:t>
            </a:r>
            <a:r>
              <a:rPr sz="1000" i="1" spc="25" dirty="0">
                <a:solidFill>
                  <a:srgbClr val="44AC34"/>
                </a:solidFill>
                <a:latin typeface="Trebuchet MS"/>
                <a:cs typeface="Trebuchet MS"/>
              </a:rPr>
              <a:t>L</a:t>
            </a:r>
            <a:r>
              <a:rPr sz="1000" i="1" spc="55" dirty="0">
                <a:solidFill>
                  <a:srgbClr val="44AC34"/>
                </a:solidFill>
                <a:latin typeface="Trebuchet MS"/>
                <a:cs typeface="Trebuchet MS"/>
              </a:rPr>
              <a:t>A</a:t>
            </a:r>
            <a:r>
              <a:rPr sz="1000" i="1" spc="35" dirty="0">
                <a:solidFill>
                  <a:srgbClr val="44AC34"/>
                </a:solidFill>
                <a:latin typeface="Trebuchet MS"/>
                <a:cs typeface="Trebuchet MS"/>
              </a:rPr>
              <a:t>N</a:t>
            </a:r>
            <a:r>
              <a:rPr sz="1000" i="1" spc="-6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50" dirty="0">
                <a:solidFill>
                  <a:srgbClr val="44AC34"/>
                </a:solidFill>
                <a:latin typeface="Trebuchet MS"/>
                <a:cs typeface="Trebuchet MS"/>
              </a:rPr>
              <a:t>DE  </a:t>
            </a:r>
            <a:r>
              <a:rPr sz="1000" i="1" spc="60" dirty="0">
                <a:solidFill>
                  <a:srgbClr val="44AC34"/>
                </a:solidFill>
                <a:latin typeface="Trebuchet MS"/>
                <a:cs typeface="Trebuchet MS"/>
              </a:rPr>
              <a:t>NEGOCIO</a:t>
            </a:r>
            <a:r>
              <a:rPr sz="1000" i="1" spc="-6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-5" dirty="0">
                <a:solidFill>
                  <a:srgbClr val="44AC34"/>
                </a:solidFill>
                <a:latin typeface="Trebuchet MS"/>
                <a:cs typeface="Trebuchet MS"/>
              </a:rPr>
              <a:t>I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20" dirty="0"/>
              <a:t>18</a:t>
            </a:fld>
            <a:endParaRPr spc="20" dirty="0"/>
          </a:p>
        </p:txBody>
      </p:sp>
      <p:sp>
        <p:nvSpPr>
          <p:cNvPr id="12" name="object 12"/>
          <p:cNvSpPr txBox="1"/>
          <p:nvPr/>
        </p:nvSpPr>
        <p:spPr>
          <a:xfrm>
            <a:off x="3322108" y="2794000"/>
            <a:ext cx="2825115" cy="10922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5" dirty="0">
                <a:solidFill>
                  <a:srgbClr val="262625"/>
                </a:solidFill>
                <a:latin typeface="Trebuchet MS"/>
                <a:cs typeface="Trebuchet MS"/>
              </a:rPr>
              <a:t>C</a:t>
            </a:r>
            <a:r>
              <a:rPr sz="1000" b="1" i="1" spc="-110" dirty="0">
                <a:solidFill>
                  <a:srgbClr val="262625"/>
                </a:solidFill>
                <a:latin typeface="Trebuchet MS"/>
                <a:cs typeface="Trebuchet MS"/>
              </a:rPr>
              <a:t>on</a:t>
            </a:r>
            <a:r>
              <a:rPr sz="1000" b="1" i="1" spc="-114" dirty="0">
                <a:solidFill>
                  <a:srgbClr val="262625"/>
                </a:solidFill>
                <a:latin typeface="Trebuchet MS"/>
                <a:cs typeface="Trebuchet MS"/>
              </a:rPr>
              <a:t>tenido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35" dirty="0">
                <a:solidFill>
                  <a:srgbClr val="262625"/>
                </a:solidFill>
                <a:latin typeface="Trebuchet MS"/>
                <a:cs typeface="Trebuchet MS"/>
              </a:rPr>
              <a:t>requerido_</a:t>
            </a:r>
            <a:endParaRPr sz="10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Definición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del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producto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o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servicio.</a:t>
            </a:r>
            <a:endParaRPr sz="10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D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efinición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metas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hitos.</a:t>
            </a:r>
            <a:endParaRPr sz="10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P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oceso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definir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14" dirty="0">
                <a:solidFill>
                  <a:srgbClr val="262625"/>
                </a:solidFill>
                <a:latin typeface="Microsoft Sans Serif"/>
                <a:cs typeface="Microsoft Sans Serif"/>
              </a:rPr>
              <a:t>pasos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para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cumplir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con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estrategia.</a:t>
            </a:r>
            <a:endParaRPr sz="10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Definición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financiamiento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para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cumplir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hitos.</a:t>
            </a:r>
            <a:endParaRPr sz="10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114" dirty="0">
                <a:solidFill>
                  <a:srgbClr val="262625"/>
                </a:solidFill>
                <a:latin typeface="Microsoft Sans Serif"/>
                <a:cs typeface="Microsoft Sans Serif"/>
              </a:rPr>
              <a:t>Traspaso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del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modelo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al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plan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negocios.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63198" y="2794000"/>
            <a:ext cx="2913380" cy="12700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120" dirty="0">
                <a:solidFill>
                  <a:srgbClr val="262625"/>
                </a:solidFill>
                <a:latin typeface="Trebuchet MS"/>
                <a:cs typeface="Trebuchet MS"/>
              </a:rPr>
              <a:t>Aprendizaje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40" dirty="0">
                <a:solidFill>
                  <a:srgbClr val="262625"/>
                </a:solidFill>
                <a:latin typeface="Trebuchet MS"/>
                <a:cs typeface="Trebuchet MS"/>
              </a:rPr>
              <a:t>esperado_</a:t>
            </a:r>
            <a:endParaRPr sz="1000">
              <a:latin typeface="Trebuchet MS"/>
              <a:cs typeface="Trebuchet MS"/>
            </a:endParaRPr>
          </a:p>
          <a:p>
            <a:pPr marL="240665" marR="5080" indent="-228600" algn="just">
              <a:lnSpc>
                <a:spcPct val="116700"/>
              </a:lnSpc>
              <a:buChar char="•"/>
              <a:tabLst>
                <a:tab pos="241300" algn="l"/>
              </a:tabLst>
            </a:pP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Se</a:t>
            </a:r>
            <a:r>
              <a:rPr sz="1000" spc="-11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espera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emprendedor </a:t>
            </a:r>
            <a:r>
              <a:rPr sz="1000" spc="-130" dirty="0">
                <a:solidFill>
                  <a:srgbClr val="262625"/>
                </a:solidFill>
                <a:latin typeface="Microsoft Sans Serif"/>
                <a:cs typeface="Microsoft Sans Serif"/>
              </a:rPr>
              <a:t>sea</a:t>
            </a:r>
            <a:r>
              <a:rPr sz="1000" spc="-1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capaz</a:t>
            </a:r>
            <a:r>
              <a:rPr sz="100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explicar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hacia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donde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dirige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su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130" dirty="0">
                <a:solidFill>
                  <a:srgbClr val="262625"/>
                </a:solidFill>
                <a:latin typeface="Microsoft Sans Serif"/>
                <a:cs typeface="Microsoft Sans Serif"/>
              </a:rPr>
              <a:t>esa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cómo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piensa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lograr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los 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objetivos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planteados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estrategia.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Sobre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todo,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62625"/>
                </a:solidFill>
                <a:latin typeface="Microsoft Sans Serif"/>
                <a:cs typeface="Microsoft Sans Serif"/>
              </a:rPr>
              <a:t>sea</a:t>
            </a:r>
            <a:r>
              <a:rPr sz="1000" spc="-1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capaz</a:t>
            </a:r>
            <a:r>
              <a:rPr sz="100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explicar </a:t>
            </a:r>
            <a:r>
              <a:rPr sz="1000" spc="-14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0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un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inversionista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o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jurado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qué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tipo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resultado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esperar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su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startup,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argumentando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cómo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lograrlo.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9778" y="4369180"/>
            <a:ext cx="1474470" cy="64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solidFill>
                  <a:srgbClr val="262625"/>
                </a:solidFill>
                <a:latin typeface="Trebuchet MS"/>
                <a:cs typeface="Trebuchet MS"/>
              </a:rPr>
              <a:t>ÁRE</a:t>
            </a:r>
            <a:r>
              <a:rPr sz="1000" b="1" i="1" spc="-1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b="1" i="1" spc="-200" dirty="0">
                <a:solidFill>
                  <a:srgbClr val="262625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i="1" spc="25" dirty="0">
                <a:solidFill>
                  <a:srgbClr val="262625"/>
                </a:solidFill>
                <a:latin typeface="Trebuchet MS"/>
                <a:cs typeface="Trebuchet MS"/>
              </a:rPr>
              <a:t>ADMINISTR</a:t>
            </a:r>
            <a:r>
              <a:rPr sz="1000" i="1" spc="2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i="1" spc="70" dirty="0">
                <a:solidFill>
                  <a:srgbClr val="262625"/>
                </a:solidFill>
                <a:latin typeface="Trebuchet MS"/>
                <a:cs typeface="Trebuchet MS"/>
              </a:rPr>
              <a:t>CIÓN</a:t>
            </a:r>
            <a:endParaRPr sz="1000">
              <a:latin typeface="Trebuchet MS"/>
              <a:cs typeface="Trebuchet MS"/>
            </a:endParaRPr>
          </a:p>
          <a:p>
            <a:pPr marL="12700" marR="5080">
              <a:lnSpc>
                <a:spcPct val="133300"/>
              </a:lnSpc>
              <a:spcBef>
                <a:spcPts val="500"/>
              </a:spcBef>
            </a:pPr>
            <a:r>
              <a:rPr sz="1000" b="1" i="1" spc="30" dirty="0">
                <a:solidFill>
                  <a:srgbClr val="44AC34"/>
                </a:solidFill>
                <a:latin typeface="Trebuchet MS"/>
                <a:cs typeface="Trebuchet MS"/>
              </a:rPr>
              <a:t>CURS</a:t>
            </a:r>
            <a:r>
              <a:rPr sz="1000" b="1" i="1" spc="20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b="1" i="1" spc="-55" dirty="0">
                <a:solidFill>
                  <a:srgbClr val="44AC34"/>
                </a:solidFill>
                <a:latin typeface="Trebuchet MS"/>
                <a:cs typeface="Trebuchet MS"/>
              </a:rPr>
              <a:t>/</a:t>
            </a:r>
            <a:r>
              <a:rPr sz="1000" b="1" i="1" spc="-229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b="1" i="1" spc="-20" dirty="0">
                <a:solidFill>
                  <a:srgbClr val="44AC34"/>
                </a:solidFill>
                <a:latin typeface="Trebuchet MS"/>
                <a:cs typeface="Trebuchet MS"/>
              </a:rPr>
              <a:t>ALLE</a:t>
            </a:r>
            <a:r>
              <a:rPr sz="1000" b="1" i="1" spc="-35" dirty="0">
                <a:solidFill>
                  <a:srgbClr val="44AC34"/>
                </a:solidFill>
                <a:latin typeface="Trebuchet MS"/>
                <a:cs typeface="Trebuchet MS"/>
              </a:rPr>
              <a:t>R</a:t>
            </a:r>
            <a:r>
              <a:rPr sz="1000" b="1" i="1" spc="-200" dirty="0">
                <a:solidFill>
                  <a:srgbClr val="44AC34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-5" dirty="0">
                <a:solidFill>
                  <a:srgbClr val="44AC34"/>
                </a:solidFill>
                <a:latin typeface="Trebuchet MS"/>
                <a:cs typeface="Trebuchet MS"/>
              </a:rPr>
              <a:t>P</a:t>
            </a:r>
            <a:r>
              <a:rPr sz="1000" i="1" spc="25" dirty="0">
                <a:solidFill>
                  <a:srgbClr val="44AC34"/>
                </a:solidFill>
                <a:latin typeface="Trebuchet MS"/>
                <a:cs typeface="Trebuchet MS"/>
              </a:rPr>
              <a:t>L</a:t>
            </a:r>
            <a:r>
              <a:rPr sz="1000" i="1" spc="55" dirty="0">
                <a:solidFill>
                  <a:srgbClr val="44AC34"/>
                </a:solidFill>
                <a:latin typeface="Trebuchet MS"/>
                <a:cs typeface="Trebuchet MS"/>
              </a:rPr>
              <a:t>A</a:t>
            </a:r>
            <a:r>
              <a:rPr sz="1000" i="1" spc="35" dirty="0">
                <a:solidFill>
                  <a:srgbClr val="44AC34"/>
                </a:solidFill>
                <a:latin typeface="Trebuchet MS"/>
                <a:cs typeface="Trebuchet MS"/>
              </a:rPr>
              <a:t>N</a:t>
            </a:r>
            <a:r>
              <a:rPr sz="1000" i="1" spc="-6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50" dirty="0">
                <a:solidFill>
                  <a:srgbClr val="44AC34"/>
                </a:solidFill>
                <a:latin typeface="Trebuchet MS"/>
                <a:cs typeface="Trebuchet MS"/>
              </a:rPr>
              <a:t>DE  </a:t>
            </a:r>
            <a:r>
              <a:rPr sz="1000" i="1" spc="45" dirty="0">
                <a:solidFill>
                  <a:srgbClr val="44AC34"/>
                </a:solidFill>
                <a:latin typeface="Trebuchet MS"/>
                <a:cs typeface="Trebuchet MS"/>
              </a:rPr>
              <a:t>EXPANSIÓN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34680" y="4343780"/>
            <a:ext cx="2887345" cy="558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sz="1000" b="1" i="1" spc="-5" dirty="0">
                <a:solidFill>
                  <a:srgbClr val="262625"/>
                </a:solidFill>
                <a:latin typeface="Trebuchet MS"/>
                <a:cs typeface="Trebuchet MS"/>
              </a:rPr>
              <a:t>C</a:t>
            </a:r>
            <a:r>
              <a:rPr sz="1000" b="1" i="1" spc="-110" dirty="0">
                <a:solidFill>
                  <a:srgbClr val="262625"/>
                </a:solidFill>
                <a:latin typeface="Trebuchet MS"/>
                <a:cs typeface="Trebuchet MS"/>
              </a:rPr>
              <a:t>on</a:t>
            </a:r>
            <a:r>
              <a:rPr sz="1000" b="1" i="1" spc="-114" dirty="0">
                <a:solidFill>
                  <a:srgbClr val="262625"/>
                </a:solidFill>
                <a:latin typeface="Trebuchet MS"/>
                <a:cs typeface="Trebuchet MS"/>
              </a:rPr>
              <a:t>tenido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35" dirty="0">
                <a:solidFill>
                  <a:srgbClr val="262625"/>
                </a:solidFill>
                <a:latin typeface="Trebuchet MS"/>
                <a:cs typeface="Trebuchet MS"/>
              </a:rPr>
              <a:t>requerido_</a:t>
            </a:r>
            <a:endParaRPr sz="1000">
              <a:latin typeface="Trebuchet MS"/>
              <a:cs typeface="Trebuchet MS"/>
            </a:endParaRPr>
          </a:p>
          <a:p>
            <a:pPr marL="227965" indent="-227965">
              <a:lnSpc>
                <a:spcPct val="116700"/>
              </a:lnSpc>
              <a:buChar char="•"/>
              <a:tabLst>
                <a:tab pos="227965" algn="l"/>
                <a:tab pos="228600" algn="l"/>
              </a:tabLst>
            </a:pP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Cómo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elaborar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un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plan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expansión,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aspectos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del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ne- </a:t>
            </a:r>
            <a:r>
              <a:rPr sz="1000" spc="-2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gocio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considera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34680" y="4902580"/>
            <a:ext cx="450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62625"/>
                </a:solidFill>
                <a:latin typeface="Microsoft Sans Serif"/>
                <a:cs typeface="Microsoft Sans Serif"/>
              </a:rPr>
              <a:t>•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63280" y="5080380"/>
            <a:ext cx="9080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pansión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come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cial.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63071" y="4343780"/>
            <a:ext cx="2912745" cy="558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120" dirty="0">
                <a:solidFill>
                  <a:srgbClr val="262625"/>
                </a:solidFill>
                <a:latin typeface="Trebuchet MS"/>
                <a:cs typeface="Trebuchet MS"/>
              </a:rPr>
              <a:t>Aprendizaje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40" dirty="0">
                <a:solidFill>
                  <a:srgbClr val="262625"/>
                </a:solidFill>
                <a:latin typeface="Trebuchet MS"/>
                <a:cs typeface="Trebuchet MS"/>
              </a:rPr>
              <a:t>esperado_</a:t>
            </a:r>
            <a:endParaRPr sz="1000">
              <a:latin typeface="Trebuchet MS"/>
              <a:cs typeface="Trebuchet MS"/>
            </a:endParaRPr>
          </a:p>
          <a:p>
            <a:pPr marL="241300" marR="5080" indent="-228600">
              <a:lnSpc>
                <a:spcPct val="116700"/>
              </a:lnSpc>
              <a:buChar char="•"/>
              <a:tabLst>
                <a:tab pos="240665" algn="l"/>
                <a:tab pos="241300" algn="l"/>
              </a:tabLst>
            </a:pP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Se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espera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</a:t>
            </a:r>
            <a:r>
              <a:rPr sz="1000" spc="-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emprendedor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aprenda</a:t>
            </a:r>
            <a:r>
              <a:rPr sz="1000" spc="-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crear</a:t>
            </a:r>
            <a:r>
              <a:rPr sz="1000" spc="-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su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plan </a:t>
            </a:r>
            <a:r>
              <a:rPr sz="1000" spc="-2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expansión</a:t>
            </a:r>
            <a:r>
              <a:rPr sz="100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considerando</a:t>
            </a:r>
            <a:r>
              <a:rPr sz="100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información</a:t>
            </a:r>
            <a:r>
              <a:rPr sz="100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clave</a:t>
            </a:r>
            <a:r>
              <a:rPr sz="100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como</a:t>
            </a:r>
            <a:r>
              <a:rPr sz="100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91672" y="5054980"/>
            <a:ext cx="2684145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tencia,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equipo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capacidades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operación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empresa </a:t>
            </a:r>
            <a:r>
              <a:rPr sz="1000" spc="-2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detalles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financie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os,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ent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ot</a:t>
            </a:r>
            <a:r>
              <a:rPr sz="1000" spc="-10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os.</a:t>
            </a:r>
            <a:endParaRPr sz="100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505536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8500" y="2238378"/>
            <a:ext cx="1454150" cy="85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solidFill>
                  <a:srgbClr val="262625"/>
                </a:solidFill>
                <a:latin typeface="Trebuchet MS"/>
                <a:cs typeface="Trebuchet MS"/>
              </a:rPr>
              <a:t>ÁRE</a:t>
            </a:r>
            <a:r>
              <a:rPr sz="1000" b="1" i="1" spc="-1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b="1" i="1" spc="-200" dirty="0">
                <a:solidFill>
                  <a:srgbClr val="262625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i="1" spc="25" dirty="0">
                <a:solidFill>
                  <a:srgbClr val="262625"/>
                </a:solidFill>
                <a:latin typeface="Trebuchet MS"/>
                <a:cs typeface="Trebuchet MS"/>
              </a:rPr>
              <a:t>ADMINISTR</a:t>
            </a:r>
            <a:r>
              <a:rPr sz="1000" i="1" spc="2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i="1" spc="70" dirty="0">
                <a:solidFill>
                  <a:srgbClr val="262625"/>
                </a:solidFill>
                <a:latin typeface="Trebuchet MS"/>
                <a:cs typeface="Trebuchet MS"/>
              </a:rPr>
              <a:t>CIÓN</a:t>
            </a:r>
            <a:endParaRPr sz="1000" dirty="0">
              <a:latin typeface="Trebuchet MS"/>
              <a:cs typeface="Trebuchet MS"/>
            </a:endParaRPr>
          </a:p>
          <a:p>
            <a:pPr marL="12700" marR="387350">
              <a:lnSpc>
                <a:spcPct val="133300"/>
              </a:lnSpc>
              <a:spcBef>
                <a:spcPts val="500"/>
              </a:spcBef>
            </a:pPr>
            <a:r>
              <a:rPr sz="1000" b="1" i="1" spc="-35" dirty="0">
                <a:solidFill>
                  <a:srgbClr val="44AC34"/>
                </a:solidFill>
                <a:latin typeface="Trebuchet MS"/>
                <a:cs typeface="Trebuchet MS"/>
              </a:rPr>
              <a:t>CURSO/TALLER_ </a:t>
            </a:r>
            <a:r>
              <a:rPr sz="1000" b="1" i="1" spc="-3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30" dirty="0">
                <a:solidFill>
                  <a:srgbClr val="44AC34"/>
                </a:solidFill>
                <a:latin typeface="Trebuchet MS"/>
                <a:cs typeface="Trebuchet MS"/>
              </a:rPr>
              <a:t>ORQUES</a:t>
            </a:r>
            <a:r>
              <a:rPr sz="1000" i="1" spc="5" dirty="0">
                <a:solidFill>
                  <a:srgbClr val="44AC34"/>
                </a:solidFill>
                <a:latin typeface="Trebuchet MS"/>
                <a:cs typeface="Trebuchet MS"/>
              </a:rPr>
              <a:t>TA</a:t>
            </a:r>
            <a:r>
              <a:rPr sz="1000" i="1" spc="65" dirty="0">
                <a:solidFill>
                  <a:srgbClr val="44AC34"/>
                </a:solidFill>
                <a:latin typeface="Trebuchet MS"/>
                <a:cs typeface="Trebuchet MS"/>
              </a:rPr>
              <a:t>CIÓ</a:t>
            </a:r>
            <a:r>
              <a:rPr sz="1000" i="1" spc="60" dirty="0">
                <a:solidFill>
                  <a:srgbClr val="44AC34"/>
                </a:solidFill>
                <a:latin typeface="Trebuchet MS"/>
                <a:cs typeface="Trebuchet MS"/>
              </a:rPr>
              <a:t>N</a:t>
            </a:r>
            <a:r>
              <a:rPr sz="1000" i="1" spc="-6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-40" dirty="0">
                <a:solidFill>
                  <a:srgbClr val="44AC34"/>
                </a:solidFill>
                <a:latin typeface="Trebuchet MS"/>
                <a:cs typeface="Trebuchet MS"/>
              </a:rPr>
              <a:t>Y  </a:t>
            </a:r>
            <a:r>
              <a:rPr sz="1000" i="1" spc="55" dirty="0">
                <a:solidFill>
                  <a:srgbClr val="44AC34"/>
                </a:solidFill>
                <a:latin typeface="Trebuchet MS"/>
                <a:cs typeface="Trebuchet MS"/>
              </a:rPr>
              <a:t>PROVEEDORES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24200" y="1600200"/>
            <a:ext cx="2696845" cy="19812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5" dirty="0">
                <a:solidFill>
                  <a:srgbClr val="262625"/>
                </a:solidFill>
                <a:latin typeface="Trebuchet MS"/>
                <a:cs typeface="Trebuchet MS"/>
              </a:rPr>
              <a:t>C</a:t>
            </a:r>
            <a:r>
              <a:rPr sz="1000" b="1" i="1" spc="-110" dirty="0">
                <a:solidFill>
                  <a:srgbClr val="262625"/>
                </a:solidFill>
                <a:latin typeface="Trebuchet MS"/>
                <a:cs typeface="Trebuchet MS"/>
              </a:rPr>
              <a:t>on</a:t>
            </a:r>
            <a:r>
              <a:rPr sz="1000" b="1" i="1" spc="-114" dirty="0">
                <a:solidFill>
                  <a:srgbClr val="262625"/>
                </a:solidFill>
                <a:latin typeface="Trebuchet MS"/>
                <a:cs typeface="Trebuchet MS"/>
              </a:rPr>
              <a:t>tenido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35" dirty="0">
                <a:solidFill>
                  <a:srgbClr val="262625"/>
                </a:solidFill>
                <a:latin typeface="Trebuchet MS"/>
                <a:cs typeface="Trebuchet MS"/>
              </a:rPr>
              <a:t>requerido_</a:t>
            </a:r>
            <a:endParaRPr sz="1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Orquestación:</a:t>
            </a:r>
            <a:endParaRPr sz="1000" dirty="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C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ómo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definir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un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desa</a:t>
            </a:r>
            <a:r>
              <a:rPr sz="1000" dirty="0">
                <a:solidFill>
                  <a:srgbClr val="262625"/>
                </a:solidFill>
                <a:latin typeface="Microsoft Sans Serif"/>
                <a:cs typeface="Microsoft Sans Serif"/>
              </a:rPr>
              <a:t>f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ío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conjunto.</a:t>
            </a:r>
            <a:endParaRPr sz="1000" dirty="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C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ómo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articular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una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ed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valor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interna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externa.</a:t>
            </a:r>
            <a:endParaRPr sz="1000" dirty="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15" dirty="0">
                <a:solidFill>
                  <a:srgbClr val="262625"/>
                </a:solidFill>
                <a:latin typeface="Microsoft Sans Serif"/>
                <a:cs typeface="Microsoft Sans Serif"/>
              </a:rPr>
              <a:t>M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odelos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trabajo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negocios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ed.</a:t>
            </a:r>
            <a:endParaRPr sz="1000" dirty="0">
              <a:latin typeface="Microsoft Sans Serif"/>
              <a:cs typeface="Microsoft Sans Serif"/>
            </a:endParaRPr>
          </a:p>
          <a:p>
            <a:pPr marL="12700" marR="242570">
              <a:lnSpc>
                <a:spcPct val="116700"/>
              </a:lnSpc>
              <a:buChar char="•"/>
              <a:tabLst>
                <a:tab pos="240665" algn="l"/>
                <a:tab pos="241300" algn="l"/>
              </a:tabLst>
            </a:pP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B</a:t>
            </a:r>
            <a:r>
              <a:rPr sz="100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uenas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prácticas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modelo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o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questación. 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Proveedores:</a:t>
            </a:r>
            <a:endParaRPr sz="1000" dirty="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Cómo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definir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tipo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proveedor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necesito.</a:t>
            </a:r>
            <a:endParaRPr sz="1000" dirty="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C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ómo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evaluar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distintos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p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oveedo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es.</a:t>
            </a:r>
            <a:endParaRPr sz="1000" dirty="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30" dirty="0">
                <a:solidFill>
                  <a:srgbClr val="262625"/>
                </a:solidFill>
                <a:latin typeface="Microsoft Sans Serif"/>
                <a:cs typeface="Microsoft Sans Serif"/>
              </a:rPr>
              <a:t>N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egociación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con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p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oveedo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es.</a:t>
            </a:r>
            <a:endParaRPr sz="1000" dirty="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Gestión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estratégica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p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oveedo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es.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72619" y="1244600"/>
            <a:ext cx="10902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spc="-120" dirty="0">
                <a:solidFill>
                  <a:srgbClr val="262625"/>
                </a:solidFill>
                <a:latin typeface="Trebuchet MS"/>
                <a:cs typeface="Trebuchet MS"/>
              </a:rPr>
              <a:t>Aprendizaje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40" dirty="0">
                <a:solidFill>
                  <a:srgbClr val="262625"/>
                </a:solidFill>
                <a:latin typeface="Trebuchet MS"/>
                <a:cs typeface="Trebuchet MS"/>
              </a:rPr>
              <a:t>esperado_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29952" y="1577121"/>
            <a:ext cx="3404360" cy="2173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5080" indent="-228600" algn="just">
              <a:lnSpc>
                <a:spcPct val="1167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Se</a:t>
            </a:r>
            <a:r>
              <a:rPr sz="1000" spc="-11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espera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emprendedor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comprenda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impor- 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tancia</a:t>
            </a:r>
            <a:r>
              <a:rPr sz="1000" spc="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mantener</a:t>
            </a:r>
            <a:r>
              <a:rPr sz="1000" spc="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una</a:t>
            </a:r>
            <a:r>
              <a:rPr sz="1000" spc="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ed</a:t>
            </a:r>
            <a:r>
              <a:rPr sz="1000" spc="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dinámica,</a:t>
            </a:r>
            <a:r>
              <a:rPr sz="1000" spc="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dispuesta</a:t>
            </a:r>
            <a:r>
              <a:rPr sz="1000" spc="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000" spc="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to</a:t>
            </a:r>
            <a:r>
              <a:rPr sz="1000" spc="65" dirty="0">
                <a:solidFill>
                  <a:srgbClr val="262625"/>
                </a:solidFill>
                <a:latin typeface="Microsoft Sans Serif"/>
                <a:cs typeface="Microsoft Sans Serif"/>
              </a:rPr>
              <a:t>- 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mar </a:t>
            </a:r>
            <a:r>
              <a:rPr sz="100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nuevas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oportunidades </a:t>
            </a:r>
            <a:r>
              <a:rPr sz="1000" spc="-14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000" spc="-1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medida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 surgen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no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quedar atrapada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modelos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negocios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iniciales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post</a:t>
            </a:r>
            <a:r>
              <a:rPr sz="10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modelos</a:t>
            </a:r>
            <a:r>
              <a:rPr sz="10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negocios</a:t>
            </a:r>
            <a:r>
              <a:rPr sz="10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</a:t>
            </a:r>
            <a:r>
              <a:rPr sz="10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permitan</a:t>
            </a:r>
            <a:r>
              <a:rPr sz="10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escalar</a:t>
            </a:r>
            <a:r>
              <a:rPr sz="10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rá</a:t>
            </a:r>
            <a:r>
              <a:rPr sz="1000" spc="65" dirty="0">
                <a:solidFill>
                  <a:srgbClr val="262625"/>
                </a:solidFill>
                <a:latin typeface="Microsoft Sans Serif"/>
                <a:cs typeface="Microsoft Sans Serif"/>
              </a:rPr>
              <a:t>- 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pidamente,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así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mismo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aumentar 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su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agilidad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estraté-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gica.</a:t>
            </a:r>
            <a:r>
              <a:rPr sz="1000" spc="11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emprendedor</a:t>
            </a:r>
            <a:r>
              <a:rPr sz="1000" spc="1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debe</a:t>
            </a:r>
            <a:r>
              <a:rPr sz="1000" spc="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comprender</a:t>
            </a:r>
            <a:r>
              <a:rPr sz="1000" spc="1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e</a:t>
            </a:r>
            <a:r>
              <a:rPr sz="1000" spc="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identificar </a:t>
            </a:r>
            <a:r>
              <a:rPr sz="1000" spc="-2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000" spc="-1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un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proveedor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según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las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 necesidades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del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proyecto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evaluando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diferentes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criterios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selección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con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una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negociación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beneficio </a:t>
            </a:r>
            <a:r>
              <a:rPr sz="1000" spc="-14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000" spc="-1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ambos.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Además, que </a:t>
            </a:r>
            <a:r>
              <a:rPr sz="1000" spc="-130" dirty="0">
                <a:solidFill>
                  <a:srgbClr val="262625"/>
                </a:solidFill>
                <a:latin typeface="Microsoft Sans Serif"/>
                <a:cs typeface="Microsoft Sans Serif"/>
              </a:rPr>
              <a:t>sea </a:t>
            </a:r>
            <a:r>
              <a:rPr sz="1000" spc="-1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capaz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generar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una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gestión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estratégica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proveedo-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res,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permita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crear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barreras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entradas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suficientes </a:t>
            </a:r>
            <a:r>
              <a:rPr sz="1000" spc="-2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000" spc="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competido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es,</a:t>
            </a:r>
            <a:r>
              <a:rPr sz="1000" spc="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como</a:t>
            </a:r>
            <a:r>
              <a:rPr sz="1000" spc="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también</a:t>
            </a:r>
            <a:r>
              <a:rPr sz="1000" spc="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disminuir</a:t>
            </a:r>
            <a:r>
              <a:rPr sz="1000" spc="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</a:t>
            </a:r>
            <a:r>
              <a:rPr sz="1000" spc="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riesgo</a:t>
            </a:r>
            <a:r>
              <a:rPr sz="1000" spc="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del 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negocio.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5254" y="4255646"/>
            <a:ext cx="1517015" cy="64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solidFill>
                  <a:srgbClr val="262625"/>
                </a:solidFill>
                <a:latin typeface="Trebuchet MS"/>
                <a:cs typeface="Trebuchet MS"/>
              </a:rPr>
              <a:t>ÁRE</a:t>
            </a:r>
            <a:r>
              <a:rPr sz="1000" b="1" i="1" spc="-1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b="1" i="1" spc="-200" dirty="0">
                <a:solidFill>
                  <a:srgbClr val="262625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i="1" spc="30" dirty="0">
                <a:solidFill>
                  <a:srgbClr val="262625"/>
                </a:solidFill>
                <a:latin typeface="Trebuchet MS"/>
                <a:cs typeface="Trebuchet MS"/>
              </a:rPr>
              <a:t>FINANZAS</a:t>
            </a:r>
            <a:endParaRPr sz="1000" dirty="0">
              <a:latin typeface="Trebuchet MS"/>
              <a:cs typeface="Trebuchet MS"/>
            </a:endParaRPr>
          </a:p>
          <a:p>
            <a:pPr marL="12700" marR="5080">
              <a:lnSpc>
                <a:spcPct val="133300"/>
              </a:lnSpc>
              <a:spcBef>
                <a:spcPts val="500"/>
              </a:spcBef>
            </a:pPr>
            <a:r>
              <a:rPr sz="1000" b="1" i="1" spc="30" dirty="0">
                <a:solidFill>
                  <a:srgbClr val="44AC34"/>
                </a:solidFill>
                <a:latin typeface="Trebuchet MS"/>
                <a:cs typeface="Trebuchet MS"/>
              </a:rPr>
              <a:t>CURS</a:t>
            </a:r>
            <a:r>
              <a:rPr sz="1000" b="1" i="1" spc="20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b="1" i="1" spc="-55" dirty="0">
                <a:solidFill>
                  <a:srgbClr val="44AC34"/>
                </a:solidFill>
                <a:latin typeface="Trebuchet MS"/>
                <a:cs typeface="Trebuchet MS"/>
              </a:rPr>
              <a:t>/</a:t>
            </a:r>
            <a:r>
              <a:rPr sz="1000" b="1" i="1" spc="-229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b="1" i="1" spc="-20" dirty="0">
                <a:solidFill>
                  <a:srgbClr val="44AC34"/>
                </a:solidFill>
                <a:latin typeface="Trebuchet MS"/>
                <a:cs typeface="Trebuchet MS"/>
              </a:rPr>
              <a:t>ALLE</a:t>
            </a:r>
            <a:r>
              <a:rPr sz="1000" b="1" i="1" spc="-35" dirty="0">
                <a:solidFill>
                  <a:srgbClr val="44AC34"/>
                </a:solidFill>
                <a:latin typeface="Trebuchet MS"/>
                <a:cs typeface="Trebuchet MS"/>
              </a:rPr>
              <a:t>R</a:t>
            </a:r>
            <a:r>
              <a:rPr sz="1000" b="1" i="1" spc="-200" dirty="0">
                <a:solidFill>
                  <a:srgbClr val="44AC34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20" dirty="0">
                <a:solidFill>
                  <a:srgbClr val="44AC34"/>
                </a:solidFill>
                <a:latin typeface="Trebuchet MS"/>
                <a:cs typeface="Trebuchet MS"/>
              </a:rPr>
              <a:t>VENTURE  </a:t>
            </a:r>
            <a:r>
              <a:rPr sz="1000" i="1" spc="25" dirty="0">
                <a:solidFill>
                  <a:srgbClr val="44AC34"/>
                </a:solidFill>
                <a:latin typeface="Trebuchet MS"/>
                <a:cs typeface="Trebuchet MS"/>
              </a:rPr>
              <a:t>DEALS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18889" y="3745469"/>
            <a:ext cx="2887345" cy="558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sz="1000" b="1" i="1" spc="-5" dirty="0">
                <a:solidFill>
                  <a:srgbClr val="262625"/>
                </a:solidFill>
                <a:latin typeface="Trebuchet MS"/>
                <a:cs typeface="Trebuchet MS"/>
              </a:rPr>
              <a:t>C</a:t>
            </a:r>
            <a:r>
              <a:rPr sz="1000" b="1" i="1" spc="-110" dirty="0">
                <a:solidFill>
                  <a:srgbClr val="262625"/>
                </a:solidFill>
                <a:latin typeface="Trebuchet MS"/>
                <a:cs typeface="Trebuchet MS"/>
              </a:rPr>
              <a:t>on</a:t>
            </a:r>
            <a:r>
              <a:rPr sz="1000" b="1" i="1" spc="-114" dirty="0">
                <a:solidFill>
                  <a:srgbClr val="262625"/>
                </a:solidFill>
                <a:latin typeface="Trebuchet MS"/>
                <a:cs typeface="Trebuchet MS"/>
              </a:rPr>
              <a:t>tenido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35" dirty="0">
                <a:solidFill>
                  <a:srgbClr val="262625"/>
                </a:solidFill>
                <a:latin typeface="Trebuchet MS"/>
                <a:cs typeface="Trebuchet MS"/>
              </a:rPr>
              <a:t>requerido_</a:t>
            </a:r>
            <a:endParaRPr sz="1000" dirty="0">
              <a:latin typeface="Trebuchet MS"/>
              <a:cs typeface="Trebuchet MS"/>
            </a:endParaRPr>
          </a:p>
          <a:p>
            <a:pPr marL="227965" indent="-227965">
              <a:lnSpc>
                <a:spcPct val="116700"/>
              </a:lnSpc>
              <a:buChar char="•"/>
              <a:tabLst>
                <a:tab pos="227965" algn="l"/>
                <a:tab pos="228600" algn="l"/>
              </a:tabLst>
            </a:pP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Cómo</a:t>
            </a:r>
            <a:r>
              <a:rPr sz="1000" spc="10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valorizar</a:t>
            </a:r>
            <a:r>
              <a:rPr sz="1000" spc="10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1000" spc="10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empresa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10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estructurar</a:t>
            </a:r>
            <a:r>
              <a:rPr sz="1000" spc="10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</a:t>
            </a:r>
            <a:r>
              <a:rPr sz="1000" spc="10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financia- </a:t>
            </a:r>
            <a:r>
              <a:rPr sz="1000" spc="-25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miento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una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esa.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41765" y="4353834"/>
            <a:ext cx="450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62625"/>
                </a:solidFill>
                <a:latin typeface="Microsoft Sans Serif"/>
                <a:cs typeface="Microsoft Sans Serif"/>
              </a:rPr>
              <a:t>•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70806" y="4364067"/>
            <a:ext cx="298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etapa.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31462" y="4567459"/>
            <a:ext cx="1922780" cy="558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Modelos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financiamiento.</a:t>
            </a:r>
            <a:endParaRPr sz="1000" dirty="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Negociación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con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inversionistas.</a:t>
            </a:r>
            <a:endParaRPr sz="1000" dirty="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D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etalles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legales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al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levantar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capital.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21567" y="3983067"/>
            <a:ext cx="2912745" cy="558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120" dirty="0">
                <a:solidFill>
                  <a:srgbClr val="262625"/>
                </a:solidFill>
                <a:latin typeface="Trebuchet MS"/>
                <a:cs typeface="Trebuchet MS"/>
              </a:rPr>
              <a:t>Aprendizaje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40" dirty="0">
                <a:solidFill>
                  <a:srgbClr val="262625"/>
                </a:solidFill>
                <a:latin typeface="Trebuchet MS"/>
                <a:cs typeface="Trebuchet MS"/>
              </a:rPr>
              <a:t>esperado_</a:t>
            </a:r>
            <a:endParaRPr sz="1000" dirty="0">
              <a:latin typeface="Trebuchet MS"/>
              <a:cs typeface="Trebuchet MS"/>
            </a:endParaRPr>
          </a:p>
          <a:p>
            <a:pPr marL="241300" marR="5080" indent="-228600">
              <a:lnSpc>
                <a:spcPct val="116700"/>
              </a:lnSpc>
              <a:buChar char="•"/>
              <a:tabLst>
                <a:tab pos="240665" algn="l"/>
                <a:tab pos="241300" algn="l"/>
              </a:tabLst>
            </a:pP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Se</a:t>
            </a:r>
            <a:r>
              <a:rPr sz="1000" spc="-11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espera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emprendedor</a:t>
            </a:r>
            <a:r>
              <a:rPr sz="1000" spc="1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62625"/>
                </a:solidFill>
                <a:latin typeface="Microsoft Sans Serif"/>
                <a:cs typeface="Microsoft Sans Serif"/>
              </a:rPr>
              <a:t>sea</a:t>
            </a:r>
            <a:r>
              <a:rPr sz="1000" spc="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capaz</a:t>
            </a:r>
            <a:r>
              <a:rPr sz="1000" spc="20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enten- </a:t>
            </a:r>
            <a:r>
              <a:rPr sz="1000" spc="-25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der</a:t>
            </a:r>
            <a:r>
              <a:rPr sz="1000" spc="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qué</a:t>
            </a:r>
            <a:r>
              <a:rPr sz="1000" spc="7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tipo</a:t>
            </a:r>
            <a:r>
              <a:rPr sz="1000" spc="7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7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inversión</a:t>
            </a:r>
            <a:r>
              <a:rPr sz="1000" spc="7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requiere</a:t>
            </a:r>
            <a:r>
              <a:rPr sz="1000" spc="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7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pueda</a:t>
            </a:r>
            <a:r>
              <a:rPr sz="1000" spc="7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presentar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73835" y="4608779"/>
            <a:ext cx="268478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6700"/>
              </a:lnSpc>
              <a:spcBef>
                <a:spcPts val="100"/>
              </a:spcBef>
            </a:pP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cuánto </a:t>
            </a:r>
            <a:r>
              <a:rPr sz="1000" spc="-125" dirty="0">
                <a:solidFill>
                  <a:srgbClr val="262625"/>
                </a:solidFill>
                <a:latin typeface="Microsoft Sans Serif"/>
                <a:cs typeface="Microsoft Sans Serif"/>
              </a:rPr>
              <a:t>se</a:t>
            </a: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valoriza</a:t>
            </a:r>
            <a:r>
              <a:rPr sz="1000" spc="10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1000" spc="10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empresa,</a:t>
            </a:r>
            <a:r>
              <a:rPr sz="1000" spc="9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cuánto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dinero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requiere </a:t>
            </a:r>
            <a:r>
              <a:rPr sz="1000" spc="-25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para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qué,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cómo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inversionista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incrementaría 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su </a:t>
            </a:r>
            <a:r>
              <a:rPr sz="100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inversión.</a:t>
            </a:r>
            <a:endParaRPr sz="1000">
              <a:latin typeface="Microsoft Sans Serif"/>
              <a:cs typeface="Microsoft Sans Serif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19096" y="3747966"/>
            <a:ext cx="8728864" cy="1534329"/>
            <a:chOff x="619096" y="3747966"/>
            <a:chExt cx="8728864" cy="1534329"/>
          </a:xfrm>
        </p:grpSpPr>
        <p:sp>
          <p:nvSpPr>
            <p:cNvPr id="14" name="object 14"/>
            <p:cNvSpPr/>
            <p:nvPr/>
          </p:nvSpPr>
          <p:spPr>
            <a:xfrm>
              <a:off x="686560" y="5282295"/>
              <a:ext cx="8661400" cy="0"/>
            </a:xfrm>
            <a:custGeom>
              <a:avLst/>
              <a:gdLst/>
              <a:ahLst/>
              <a:cxnLst/>
              <a:rect l="l" t="t" r="r" b="b"/>
              <a:pathLst>
                <a:path w="8661400">
                  <a:moveTo>
                    <a:pt x="0" y="0"/>
                  </a:moveTo>
                  <a:lnTo>
                    <a:pt x="8661400" y="0"/>
                  </a:lnTo>
                </a:path>
              </a:pathLst>
            </a:custGeom>
            <a:ln w="6350">
              <a:solidFill>
                <a:srgbClr val="44AC3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9096" y="3747966"/>
              <a:ext cx="8661400" cy="0"/>
            </a:xfrm>
            <a:custGeom>
              <a:avLst/>
              <a:gdLst/>
              <a:ahLst/>
              <a:cxnLst/>
              <a:rect l="l" t="t" r="r" b="b"/>
              <a:pathLst>
                <a:path w="8661400">
                  <a:moveTo>
                    <a:pt x="0" y="0"/>
                  </a:moveTo>
                  <a:lnTo>
                    <a:pt x="8661400" y="0"/>
                  </a:lnTo>
                </a:path>
              </a:pathLst>
            </a:custGeom>
            <a:ln w="6350">
              <a:solidFill>
                <a:srgbClr val="44AC3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98500" y="6070600"/>
            <a:ext cx="1616710" cy="64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solidFill>
                  <a:srgbClr val="262625"/>
                </a:solidFill>
                <a:latin typeface="Trebuchet MS"/>
                <a:cs typeface="Trebuchet MS"/>
              </a:rPr>
              <a:t>ÁRE</a:t>
            </a:r>
            <a:r>
              <a:rPr sz="1000" b="1" i="1" spc="-1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b="1" i="1" spc="-200" dirty="0">
                <a:solidFill>
                  <a:srgbClr val="262625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i="1" spc="30" dirty="0">
                <a:solidFill>
                  <a:srgbClr val="262625"/>
                </a:solidFill>
                <a:latin typeface="Trebuchet MS"/>
                <a:cs typeface="Trebuchet MS"/>
              </a:rPr>
              <a:t>FINANZAS</a:t>
            </a:r>
            <a:endParaRPr sz="1000" dirty="0">
              <a:latin typeface="Trebuchet MS"/>
              <a:cs typeface="Trebuchet MS"/>
            </a:endParaRPr>
          </a:p>
          <a:p>
            <a:pPr marL="12700" marR="5080">
              <a:lnSpc>
                <a:spcPct val="133300"/>
              </a:lnSpc>
              <a:spcBef>
                <a:spcPts val="500"/>
              </a:spcBef>
            </a:pPr>
            <a:r>
              <a:rPr sz="1000" b="1" i="1" spc="30" dirty="0">
                <a:solidFill>
                  <a:srgbClr val="44AC34"/>
                </a:solidFill>
                <a:latin typeface="Trebuchet MS"/>
                <a:cs typeface="Trebuchet MS"/>
              </a:rPr>
              <a:t>CURS</a:t>
            </a:r>
            <a:r>
              <a:rPr sz="1000" b="1" i="1" spc="20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b="1" i="1" spc="-55" dirty="0">
                <a:solidFill>
                  <a:srgbClr val="44AC34"/>
                </a:solidFill>
                <a:latin typeface="Trebuchet MS"/>
                <a:cs typeface="Trebuchet MS"/>
              </a:rPr>
              <a:t>/</a:t>
            </a:r>
            <a:r>
              <a:rPr sz="1000" b="1" i="1" spc="-229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b="1" i="1" spc="-20" dirty="0">
                <a:solidFill>
                  <a:srgbClr val="44AC34"/>
                </a:solidFill>
                <a:latin typeface="Trebuchet MS"/>
                <a:cs typeface="Trebuchet MS"/>
              </a:rPr>
              <a:t>ALLE</a:t>
            </a:r>
            <a:r>
              <a:rPr sz="1000" b="1" i="1" spc="-35" dirty="0">
                <a:solidFill>
                  <a:srgbClr val="44AC34"/>
                </a:solidFill>
                <a:latin typeface="Trebuchet MS"/>
                <a:cs typeface="Trebuchet MS"/>
              </a:rPr>
              <a:t>R</a:t>
            </a:r>
            <a:r>
              <a:rPr sz="1000" b="1" i="1" spc="-200" dirty="0">
                <a:solidFill>
                  <a:srgbClr val="44AC34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15" dirty="0">
                <a:solidFill>
                  <a:srgbClr val="44AC34"/>
                </a:solidFill>
                <a:latin typeface="Trebuchet MS"/>
                <a:cs typeface="Trebuchet MS"/>
              </a:rPr>
              <a:t>FUENT</a:t>
            </a:r>
            <a:r>
              <a:rPr sz="1000" i="1" spc="-5" dirty="0">
                <a:solidFill>
                  <a:srgbClr val="44AC34"/>
                </a:solidFill>
                <a:latin typeface="Trebuchet MS"/>
                <a:cs typeface="Trebuchet MS"/>
              </a:rPr>
              <a:t>E</a:t>
            </a:r>
            <a:r>
              <a:rPr sz="1000" i="1" spc="-6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50" dirty="0">
                <a:solidFill>
                  <a:srgbClr val="44AC34"/>
                </a:solidFill>
                <a:latin typeface="Trebuchet MS"/>
                <a:cs typeface="Trebuchet MS"/>
              </a:rPr>
              <a:t>DE  </a:t>
            </a:r>
            <a:r>
              <a:rPr sz="1000" i="1" spc="35" dirty="0">
                <a:solidFill>
                  <a:srgbClr val="44AC34"/>
                </a:solidFill>
                <a:latin typeface="Trebuchet MS"/>
                <a:cs typeface="Trebuchet MS"/>
              </a:rPr>
              <a:t>FINANCIAMIENTO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20" dirty="0"/>
              <a:t>19</a:t>
            </a:fld>
            <a:endParaRPr spc="20" dirty="0"/>
          </a:p>
        </p:txBody>
      </p:sp>
      <p:sp>
        <p:nvSpPr>
          <p:cNvPr id="17" name="object 17"/>
          <p:cNvSpPr txBox="1"/>
          <p:nvPr/>
        </p:nvSpPr>
        <p:spPr>
          <a:xfrm>
            <a:off x="3259874" y="5634058"/>
            <a:ext cx="2912745" cy="10922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5" dirty="0">
                <a:solidFill>
                  <a:srgbClr val="262625"/>
                </a:solidFill>
                <a:latin typeface="Trebuchet MS"/>
                <a:cs typeface="Trebuchet MS"/>
              </a:rPr>
              <a:t>C</a:t>
            </a:r>
            <a:r>
              <a:rPr sz="1000" b="1" i="1" spc="-110" dirty="0">
                <a:solidFill>
                  <a:srgbClr val="262625"/>
                </a:solidFill>
                <a:latin typeface="Trebuchet MS"/>
                <a:cs typeface="Trebuchet MS"/>
              </a:rPr>
              <a:t>on</a:t>
            </a:r>
            <a:r>
              <a:rPr sz="1000" b="1" i="1" spc="-114" dirty="0">
                <a:solidFill>
                  <a:srgbClr val="262625"/>
                </a:solidFill>
                <a:latin typeface="Trebuchet MS"/>
                <a:cs typeface="Trebuchet MS"/>
              </a:rPr>
              <a:t>tenido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35" dirty="0">
                <a:solidFill>
                  <a:srgbClr val="262625"/>
                </a:solidFill>
                <a:latin typeface="Trebuchet MS"/>
                <a:cs typeface="Trebuchet MS"/>
              </a:rPr>
              <a:t>requerido_</a:t>
            </a:r>
            <a:endParaRPr sz="1000" dirty="0">
              <a:latin typeface="Trebuchet MS"/>
              <a:cs typeface="Trebuchet MS"/>
            </a:endParaRPr>
          </a:p>
          <a:p>
            <a:pPr marL="241300" marR="5080" indent="-228600" algn="just">
              <a:lnSpc>
                <a:spcPct val="116700"/>
              </a:lnSpc>
              <a:buChar char="•"/>
              <a:tabLst>
                <a:tab pos="241300" algn="l"/>
              </a:tabLst>
            </a:pP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Dar </a:t>
            </a:r>
            <a:r>
              <a:rPr sz="1000" spc="-14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000" spc="-1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conocer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las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fuentes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financiamiento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públicos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(Corfo)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privados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disponibles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ecosistema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para </a:t>
            </a:r>
            <a:r>
              <a:rPr sz="1000" spc="30" dirty="0">
                <a:solidFill>
                  <a:srgbClr val="262625"/>
                </a:solidFill>
                <a:latin typeface="Microsoft Sans Serif"/>
                <a:cs typeface="Microsoft Sans Serif"/>
              </a:rPr>
              <a:t>fi- </a:t>
            </a:r>
            <a:r>
              <a:rPr sz="1000" spc="-25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nanciar</a:t>
            </a:r>
            <a:r>
              <a:rPr sz="1000" spc="-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p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oyectos</a:t>
            </a:r>
            <a:r>
              <a:rPr sz="1000" spc="-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endimiento.</a:t>
            </a:r>
            <a:r>
              <a:rPr sz="1000" spc="-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15" dirty="0">
                <a:solidFill>
                  <a:srgbClr val="262625"/>
                </a:solidFill>
                <a:latin typeface="Microsoft Sans Serif"/>
                <a:cs typeface="Microsoft Sans Serif"/>
              </a:rPr>
              <a:t>M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encionar</a:t>
            </a:r>
            <a:r>
              <a:rPr sz="1000" spc="-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sus 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características, requisitos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para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acceder </a:t>
            </a:r>
            <a:r>
              <a:rPr sz="1000" spc="-14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000" spc="-1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ellos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costos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asociados.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86773" y="5257800"/>
            <a:ext cx="2912745" cy="16256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120" dirty="0">
                <a:solidFill>
                  <a:srgbClr val="262625"/>
                </a:solidFill>
                <a:latin typeface="Trebuchet MS"/>
                <a:cs typeface="Trebuchet MS"/>
              </a:rPr>
              <a:t>Aprendizaje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40" dirty="0">
                <a:solidFill>
                  <a:srgbClr val="262625"/>
                </a:solidFill>
                <a:latin typeface="Trebuchet MS"/>
                <a:cs typeface="Trebuchet MS"/>
              </a:rPr>
              <a:t>esperado_</a:t>
            </a:r>
            <a:endParaRPr sz="1000" dirty="0">
              <a:latin typeface="Trebuchet MS"/>
              <a:cs typeface="Trebuchet MS"/>
            </a:endParaRPr>
          </a:p>
          <a:p>
            <a:pPr marL="240665" marR="5080" indent="-228600" algn="just">
              <a:lnSpc>
                <a:spcPct val="116700"/>
              </a:lnSpc>
              <a:buChar char="•"/>
              <a:tabLst>
                <a:tab pos="241300" algn="l"/>
              </a:tabLst>
            </a:pP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Se</a:t>
            </a:r>
            <a:r>
              <a:rPr sz="1000" spc="-11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espera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emprendedor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conozca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las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distintas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fuentes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financiamiento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tanto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público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privado</a:t>
            </a:r>
            <a:r>
              <a:rPr sz="1000" spc="1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los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requisitos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para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acceder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000" spc="-1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él.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Dado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lo anterior,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emprendedor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deberá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identificar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cuál </a:t>
            </a:r>
            <a:r>
              <a:rPr sz="1000" spc="-125" dirty="0">
                <a:solidFill>
                  <a:srgbClr val="262625"/>
                </a:solidFill>
                <a:latin typeface="Microsoft Sans Serif"/>
                <a:cs typeface="Microsoft Sans Serif"/>
              </a:rPr>
              <a:t>es</a:t>
            </a: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fuente </a:t>
            </a: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más </a:t>
            </a:r>
            <a:r>
              <a:rPr sz="1000" spc="-11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apropiada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para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financiar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su</a:t>
            </a:r>
            <a:r>
              <a:rPr sz="1000" spc="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proyecto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emprendi-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miento,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 </a:t>
            </a:r>
            <a:r>
              <a:rPr sz="1000" spc="-114" dirty="0">
                <a:solidFill>
                  <a:srgbClr val="262625"/>
                </a:solidFill>
                <a:latin typeface="Microsoft Sans Serif"/>
                <a:cs typeface="Microsoft Sans Serif"/>
              </a:rPr>
              <a:t>base </a:t>
            </a:r>
            <a:r>
              <a:rPr sz="1000" spc="-140" dirty="0">
                <a:solidFill>
                  <a:srgbClr val="262625"/>
                </a:solidFill>
                <a:latin typeface="Microsoft Sans Serif"/>
                <a:cs typeface="Microsoft Sans Serif"/>
              </a:rPr>
              <a:t>a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naturaleza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los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proyectos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em- </a:t>
            </a:r>
            <a:r>
              <a:rPr sz="1000" spc="-25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prendimiento. </a:t>
            </a: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Se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espera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emprendedor </a:t>
            </a:r>
            <a:r>
              <a:rPr sz="1000" spc="-130" dirty="0">
                <a:solidFill>
                  <a:srgbClr val="262625"/>
                </a:solidFill>
                <a:latin typeface="Microsoft Sans Serif"/>
                <a:cs typeface="Microsoft Sans Serif"/>
              </a:rPr>
              <a:t>sea 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capaz </a:t>
            </a:r>
            <a:r>
              <a:rPr sz="1000" spc="-25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postular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un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programa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financiamiento.</a:t>
            </a:r>
            <a:endParaRPr sz="10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366844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0095" y="5318196"/>
            <a:ext cx="27146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egún</a:t>
            </a:r>
            <a:r>
              <a:rPr sz="1100" spc="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nuestra</a:t>
            </a:r>
            <a:r>
              <a:rPr sz="1100" spc="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experiencia,</a:t>
            </a:r>
            <a:r>
              <a:rPr sz="1100" spc="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observando</a:t>
            </a:r>
            <a:r>
              <a:rPr sz="1100" spc="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métricas</a:t>
            </a:r>
            <a:r>
              <a:rPr sz="1100" spc="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0587" y="5236552"/>
            <a:ext cx="2933700" cy="520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50" spc="-440" dirty="0">
                <a:solidFill>
                  <a:srgbClr val="262625"/>
                </a:solidFill>
                <a:latin typeface="Microsoft Sans Serif"/>
                <a:cs typeface="Microsoft Sans Serif"/>
              </a:rPr>
              <a:t>S</a:t>
            </a:r>
            <a:r>
              <a:rPr sz="11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buenas</a:t>
            </a:r>
            <a:r>
              <a:rPr sz="1100" spc="1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prácticas</a:t>
            </a:r>
            <a:r>
              <a:rPr sz="1100" spc="1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en</a:t>
            </a:r>
            <a:r>
              <a:rPr sz="1100" spc="1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exitosos</a:t>
            </a:r>
            <a:r>
              <a:rPr sz="1100" spc="1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p</a:t>
            </a:r>
            <a:r>
              <a:rPr sz="11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1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oyectos</a:t>
            </a:r>
            <a:r>
              <a:rPr sz="1100" spc="1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que</a:t>
            </a:r>
            <a:r>
              <a:rPr sz="1100" spc="1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han</a:t>
            </a:r>
            <a:endParaRPr sz="11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1860" y="5699297"/>
            <a:ext cx="29127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pasado</a:t>
            </a:r>
            <a:r>
              <a:rPr sz="1100" spc="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por</a:t>
            </a:r>
            <a:r>
              <a:rPr sz="1100" spc="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Corfo,</a:t>
            </a:r>
            <a:r>
              <a:rPr sz="1100" spc="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tenemos</a:t>
            </a:r>
            <a:r>
              <a:rPr sz="1100" spc="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cla</a:t>
            </a:r>
            <a:r>
              <a:rPr sz="11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o</a:t>
            </a:r>
            <a:r>
              <a:rPr sz="1100" spc="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que</a:t>
            </a:r>
            <a:r>
              <a:rPr sz="1100" spc="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35" dirty="0">
                <a:solidFill>
                  <a:srgbClr val="262625"/>
                </a:solidFill>
                <a:latin typeface="Microsoft Sans Serif"/>
                <a:cs typeface="Microsoft Sans Serif"/>
              </a:rPr>
              <a:t>se</a:t>
            </a:r>
            <a:r>
              <a:rPr sz="1100" spc="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1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equie</a:t>
            </a:r>
            <a:r>
              <a:rPr sz="11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1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e</a:t>
            </a:r>
            <a:r>
              <a:rPr sz="1100" spc="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20" dirty="0">
                <a:solidFill>
                  <a:srgbClr val="262625"/>
                </a:solidFill>
                <a:latin typeface="Microsoft Sans Serif"/>
                <a:cs typeface="Microsoft Sans Serif"/>
              </a:rPr>
              <a:t>te</a:t>
            </a:r>
            <a:r>
              <a:rPr sz="1100" spc="85" dirty="0">
                <a:solidFill>
                  <a:srgbClr val="262625"/>
                </a:solidFill>
                <a:latin typeface="Microsoft Sans Serif"/>
                <a:cs typeface="Microsoft Sans Serif"/>
              </a:rPr>
              <a:t>-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1860" y="5866937"/>
            <a:ext cx="2912745" cy="1423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3700"/>
              </a:lnSpc>
              <a:spcBef>
                <a:spcPts val="100"/>
              </a:spcBef>
            </a:pPr>
            <a:r>
              <a:rPr sz="11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ner </a:t>
            </a:r>
            <a:r>
              <a:rPr sz="11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ciertos </a:t>
            </a:r>
            <a:r>
              <a:rPr sz="11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aprendizajes </a:t>
            </a:r>
            <a:r>
              <a:rPr sz="11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contacto </a:t>
            </a:r>
            <a:r>
              <a:rPr sz="11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con </a:t>
            </a:r>
            <a:r>
              <a:rPr sz="11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ecosistema 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para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lograr </a:t>
            </a:r>
            <a:r>
              <a:rPr sz="11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alcanzar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metas</a:t>
            </a:r>
            <a:r>
              <a:rPr sz="11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en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diferentes </a:t>
            </a:r>
            <a:r>
              <a:rPr sz="11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etapas</a:t>
            </a:r>
            <a:r>
              <a:rPr sz="11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del </a:t>
            </a:r>
            <a:r>
              <a:rPr sz="11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proyecto, </a:t>
            </a:r>
            <a:r>
              <a:rPr sz="11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1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tal </a:t>
            </a:r>
            <a:r>
              <a:rPr sz="11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manera </a:t>
            </a:r>
            <a:r>
              <a:rPr sz="11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maximizar </a:t>
            </a:r>
            <a:r>
              <a:rPr sz="11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las </a:t>
            </a:r>
            <a:r>
              <a:rPr sz="11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probabilida- </a:t>
            </a:r>
            <a:r>
              <a:rPr sz="11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des</a:t>
            </a:r>
            <a:r>
              <a:rPr sz="11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1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éxito</a:t>
            </a:r>
            <a:r>
              <a:rPr sz="11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1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confianza</a:t>
            </a:r>
            <a:r>
              <a:rPr sz="11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en</a:t>
            </a:r>
            <a:r>
              <a:rPr sz="11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sí</a:t>
            </a:r>
            <a:r>
              <a:rPr sz="11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mismo,</a:t>
            </a:r>
            <a:r>
              <a:rPr sz="11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lo</a:t>
            </a:r>
            <a:r>
              <a:rPr sz="11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cual</a:t>
            </a:r>
            <a:r>
              <a:rPr sz="11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 r</a:t>
            </a:r>
            <a:r>
              <a:rPr sz="11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equie</a:t>
            </a:r>
            <a:r>
              <a:rPr sz="11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1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e  mucho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trabajo.</a:t>
            </a:r>
            <a:endParaRPr sz="1100" dirty="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13700"/>
              </a:lnSpc>
              <a:spcBef>
                <a:spcPts val="495"/>
              </a:spcBef>
            </a:pPr>
            <a:r>
              <a:rPr sz="11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Ante 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esta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gran</a:t>
            </a:r>
            <a:r>
              <a:rPr sz="11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oportunidad,</a:t>
            </a:r>
            <a:r>
              <a:rPr sz="11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desde</a:t>
            </a:r>
            <a:r>
              <a:rPr sz="110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11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Gerencia</a:t>
            </a:r>
            <a:r>
              <a:rPr sz="11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1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Emprendimiento</a:t>
            </a:r>
            <a:r>
              <a:rPr sz="1100" spc="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100" spc="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Corfo</a:t>
            </a:r>
            <a:r>
              <a:rPr sz="1100" spc="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hemos</a:t>
            </a:r>
            <a:r>
              <a:rPr sz="1100" spc="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diseñado</a:t>
            </a:r>
            <a:r>
              <a:rPr sz="1100" spc="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100" spc="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puesto</a:t>
            </a:r>
            <a:endParaRPr sz="11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73015" y="5295704"/>
            <a:ext cx="2913380" cy="199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3700"/>
              </a:lnSpc>
              <a:spcBef>
                <a:spcPts val="100"/>
              </a:spcBef>
            </a:pPr>
            <a:r>
              <a:rPr sz="1100" spc="-15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100" spc="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disposición</a:t>
            </a:r>
            <a:r>
              <a:rPr sz="1100" spc="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del</a:t>
            </a:r>
            <a:r>
              <a:rPr sz="1100" spc="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emp</a:t>
            </a:r>
            <a:r>
              <a:rPr sz="11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1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endedor</a:t>
            </a:r>
            <a:r>
              <a:rPr sz="1100" spc="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una</a:t>
            </a:r>
            <a:r>
              <a:rPr sz="1100" spc="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plataforma</a:t>
            </a:r>
            <a:r>
              <a:rPr sz="1100" spc="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o</a:t>
            </a:r>
            <a:r>
              <a:rPr sz="1100" spc="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ruta  </a:t>
            </a:r>
            <a:r>
              <a:rPr sz="11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del </a:t>
            </a:r>
            <a:r>
              <a:rPr sz="11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emprendedor </a:t>
            </a:r>
            <a:r>
              <a:rPr sz="11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llamada </a:t>
            </a:r>
            <a:r>
              <a:rPr sz="11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1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Viaje </a:t>
            </a:r>
            <a:r>
              <a:rPr sz="11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del </a:t>
            </a:r>
            <a:r>
              <a:rPr sz="11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Emprendedor. </a:t>
            </a:r>
            <a:r>
              <a:rPr sz="11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Esta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iniciativa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nos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permite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acompañar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al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emprendedor </a:t>
            </a:r>
            <a:r>
              <a:rPr sz="1100" spc="-2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en 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todas </a:t>
            </a:r>
            <a:r>
              <a:rPr sz="11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las fases </a:t>
            </a:r>
            <a:r>
              <a:rPr sz="11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1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su 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proyecto, </a:t>
            </a:r>
            <a:r>
              <a:rPr sz="11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desde 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la </a:t>
            </a:r>
            <a:r>
              <a:rPr sz="11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formulación </a:t>
            </a:r>
            <a:r>
              <a:rPr sz="1100" spc="-2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la 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idea </a:t>
            </a:r>
            <a:r>
              <a:rPr sz="11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hasta </a:t>
            </a:r>
            <a:r>
              <a:rPr sz="11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1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escalamiento </a:t>
            </a:r>
            <a:r>
              <a:rPr sz="11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los </a:t>
            </a:r>
            <a:r>
              <a:rPr sz="11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productos </a:t>
            </a:r>
            <a:r>
              <a:rPr sz="11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y/o </a:t>
            </a:r>
            <a:r>
              <a:rPr sz="11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se</a:t>
            </a:r>
            <a:r>
              <a:rPr sz="11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1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vicios</a:t>
            </a:r>
            <a:r>
              <a:rPr sz="11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que</a:t>
            </a:r>
            <a:r>
              <a:rPr sz="11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esté</a:t>
            </a:r>
            <a:r>
              <a:rPr sz="11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ofr</a:t>
            </a:r>
            <a:r>
              <a:rPr sz="11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eciendo.</a:t>
            </a:r>
            <a:r>
              <a:rPr sz="11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229" dirty="0">
                <a:solidFill>
                  <a:srgbClr val="262625"/>
                </a:solidFill>
                <a:latin typeface="Microsoft Sans Serif"/>
                <a:cs typeface="Microsoft Sans Serif"/>
              </a:rPr>
              <a:t>T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odo</a:t>
            </a:r>
            <a:r>
              <a:rPr sz="11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 esto </a:t>
            </a:r>
            <a:r>
              <a:rPr sz="1100" spc="-15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1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través</a:t>
            </a:r>
            <a:r>
              <a:rPr sz="11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1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un  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programa 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que 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permite </a:t>
            </a:r>
            <a:r>
              <a:rPr sz="11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traspaso </a:t>
            </a:r>
            <a:r>
              <a:rPr sz="11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1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información </a:t>
            </a:r>
            <a:r>
              <a:rPr sz="11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con </a:t>
            </a:r>
            <a:r>
              <a:rPr sz="11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ayuda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del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ecosistema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emp</a:t>
            </a:r>
            <a:r>
              <a:rPr sz="11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endedo</a:t>
            </a:r>
            <a:r>
              <a:rPr sz="11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1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.</a:t>
            </a:r>
            <a:endParaRPr sz="1100" dirty="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13700"/>
              </a:lnSpc>
              <a:spcBef>
                <a:spcPts val="495"/>
              </a:spcBef>
            </a:pPr>
            <a:r>
              <a:rPr sz="11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E</a:t>
            </a:r>
            <a:r>
              <a:rPr sz="11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n</a:t>
            </a:r>
            <a:r>
              <a:rPr sz="11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esta</a:t>
            </a:r>
            <a:r>
              <a:rPr sz="11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ruta</a:t>
            </a:r>
            <a:r>
              <a:rPr sz="11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del</a:t>
            </a:r>
            <a:r>
              <a:rPr sz="11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emp</a:t>
            </a:r>
            <a:r>
              <a:rPr sz="11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1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endimiento</a:t>
            </a:r>
            <a:r>
              <a:rPr sz="11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existe</a:t>
            </a:r>
            <a:r>
              <a:rPr sz="11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un</a:t>
            </a:r>
            <a:r>
              <a:rPr sz="11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comp</a:t>
            </a:r>
            <a:r>
              <a:rPr sz="11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1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omi</a:t>
            </a:r>
            <a:r>
              <a:rPr sz="1100" spc="75" dirty="0">
                <a:solidFill>
                  <a:srgbClr val="262625"/>
                </a:solidFill>
                <a:latin typeface="Microsoft Sans Serif"/>
                <a:cs typeface="Microsoft Sans Serif"/>
              </a:rPr>
              <a:t>-  </a:t>
            </a:r>
            <a:r>
              <a:rPr sz="11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so</a:t>
            </a:r>
            <a:r>
              <a:rPr sz="1100" spc="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por</a:t>
            </a:r>
            <a:r>
              <a:rPr sz="1100" spc="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parte</a:t>
            </a:r>
            <a:r>
              <a:rPr sz="1100" spc="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del</a:t>
            </a:r>
            <a:r>
              <a:rPr sz="1100" spc="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ecosistema</a:t>
            </a:r>
            <a:r>
              <a:rPr sz="1100" spc="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100" spc="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transmitir</a:t>
            </a:r>
            <a:r>
              <a:rPr sz="1100" spc="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los</a:t>
            </a:r>
            <a:r>
              <a:rPr sz="1100" spc="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conoci-</a:t>
            </a:r>
            <a:endParaRPr sz="11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14170" y="5296123"/>
            <a:ext cx="2913380" cy="205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3700"/>
              </a:lnSpc>
              <a:spcBef>
                <a:spcPts val="100"/>
              </a:spcBef>
            </a:pPr>
            <a:r>
              <a:rPr sz="11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mientos 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hacia los 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emprendedores </a:t>
            </a:r>
            <a:r>
              <a:rPr sz="11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la </a:t>
            </a:r>
            <a:r>
              <a:rPr sz="11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mejor 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manera, 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para </a:t>
            </a:r>
            <a:r>
              <a:rPr sz="11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lograr 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éxito 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en 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lo 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que </a:t>
            </a:r>
            <a:r>
              <a:rPr sz="110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nos 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proponemos. </a:t>
            </a:r>
            <a:r>
              <a:rPr sz="11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A </a:t>
            </a:r>
            <a:r>
              <a:rPr sz="11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su </a:t>
            </a:r>
            <a:r>
              <a:rPr sz="110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vez, </a:t>
            </a:r>
            <a:r>
              <a:rPr sz="11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pedimos 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al </a:t>
            </a:r>
            <a:r>
              <a:rPr sz="11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emprendedor 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que </a:t>
            </a:r>
            <a:r>
              <a:rPr sz="11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estudie </a:t>
            </a:r>
            <a:r>
              <a:rPr sz="11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con </a:t>
            </a:r>
            <a:r>
              <a:rPr sz="11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intensidad, </a:t>
            </a:r>
            <a:r>
              <a:rPr sz="11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decisión </a:t>
            </a:r>
            <a:r>
              <a:rPr sz="11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100" spc="-130" dirty="0">
                <a:solidFill>
                  <a:srgbClr val="262625"/>
                </a:solidFill>
                <a:latin typeface="Microsoft Sans Serif"/>
                <a:cs typeface="Microsoft Sans Serif"/>
              </a:rPr>
              <a:t>ganas</a:t>
            </a:r>
            <a:r>
              <a:rPr sz="1100" spc="-1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1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aprender </a:t>
            </a:r>
            <a:r>
              <a:rPr sz="11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1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1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formarse 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hacia </a:t>
            </a:r>
            <a:r>
              <a:rPr sz="11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1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futuro.</a:t>
            </a:r>
            <a:endParaRPr sz="11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13700"/>
              </a:lnSpc>
              <a:spcBef>
                <a:spcPts val="495"/>
              </a:spcBef>
            </a:pPr>
            <a:r>
              <a:rPr sz="11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Los </a:t>
            </a:r>
            <a:r>
              <a:rPr sz="11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invitamos </a:t>
            </a:r>
            <a:r>
              <a:rPr sz="1100" spc="-15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100" spc="-1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conocer 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en </a:t>
            </a:r>
            <a:r>
              <a:rPr sz="11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profundidad 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estos </a:t>
            </a:r>
            <a:r>
              <a:rPr sz="11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conte- </a:t>
            </a:r>
            <a:r>
              <a:rPr sz="11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nidos</a:t>
            </a:r>
            <a:r>
              <a:rPr sz="1100" spc="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e</a:t>
            </a:r>
            <a:r>
              <a:rPr sz="1100" spc="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involucrarse</a:t>
            </a:r>
            <a:r>
              <a:rPr sz="1100" spc="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100" spc="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forma</a:t>
            </a:r>
            <a:r>
              <a:rPr sz="1100" spc="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optimista</a:t>
            </a:r>
            <a:r>
              <a:rPr sz="1100" spc="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en</a:t>
            </a:r>
            <a:r>
              <a:rPr sz="1100" spc="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las</a:t>
            </a:r>
            <a:r>
              <a:rPr sz="1100" spc="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tar</a:t>
            </a:r>
            <a:r>
              <a:rPr sz="1100" spc="-114" dirty="0">
                <a:solidFill>
                  <a:srgbClr val="262625"/>
                </a:solidFill>
                <a:latin typeface="Microsoft Sans Serif"/>
                <a:cs typeface="Microsoft Sans Serif"/>
              </a:rPr>
              <a:t>eas  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propuestas.</a:t>
            </a:r>
            <a:endParaRPr sz="11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13700"/>
              </a:lnSpc>
              <a:spcBef>
                <a:spcPts val="500"/>
              </a:spcBef>
            </a:pPr>
            <a:r>
              <a:rPr sz="11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C</a:t>
            </a:r>
            <a:r>
              <a:rPr sz="11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on</a:t>
            </a:r>
            <a:r>
              <a:rPr sz="11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el</a:t>
            </a:r>
            <a:r>
              <a:rPr sz="11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apoyo</a:t>
            </a:r>
            <a:r>
              <a:rPr sz="11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1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ustedes,</a:t>
            </a:r>
            <a:r>
              <a:rPr sz="11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estamos</a:t>
            </a:r>
            <a:r>
              <a:rPr sz="11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segu</a:t>
            </a:r>
            <a:r>
              <a:rPr sz="11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1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os</a:t>
            </a:r>
            <a:r>
              <a:rPr sz="11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1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poten</a:t>
            </a:r>
            <a:r>
              <a:rPr sz="1100" spc="75" dirty="0">
                <a:solidFill>
                  <a:srgbClr val="262625"/>
                </a:solidFill>
                <a:latin typeface="Microsoft Sans Serif"/>
                <a:cs typeface="Microsoft Sans Serif"/>
              </a:rPr>
              <a:t>-  </a:t>
            </a:r>
            <a:r>
              <a:rPr sz="11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ciar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e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impulsar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5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las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startups.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34463" y="317498"/>
            <a:ext cx="32111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320" dirty="0">
                <a:solidFill>
                  <a:srgbClr val="262625"/>
                </a:solidFill>
              </a:rPr>
              <a:t>INTRODUCCIÓN</a:t>
            </a:r>
            <a:endParaRPr sz="3000"/>
          </a:p>
        </p:txBody>
      </p:sp>
      <p:sp>
        <p:nvSpPr>
          <p:cNvPr id="9" name="object 9"/>
          <p:cNvSpPr/>
          <p:nvPr/>
        </p:nvSpPr>
        <p:spPr>
          <a:xfrm>
            <a:off x="444500" y="990600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900" y="0"/>
                </a:lnTo>
              </a:path>
            </a:pathLst>
          </a:custGeom>
          <a:ln w="12700">
            <a:solidFill>
              <a:srgbClr val="2626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17361" y="1479550"/>
            <a:ext cx="919670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100" i="1" spc="-75" dirty="0">
                <a:latin typeface="Arial"/>
                <a:cs typeface="Arial"/>
              </a:rPr>
              <a:t>A </a:t>
            </a:r>
            <a:r>
              <a:rPr sz="1100" i="1" spc="-70" dirty="0">
                <a:latin typeface="Arial"/>
                <a:cs typeface="Arial"/>
              </a:rPr>
              <a:t>lo </a:t>
            </a:r>
            <a:r>
              <a:rPr sz="1100" i="1" spc="-85" dirty="0">
                <a:latin typeface="Arial"/>
                <a:cs typeface="Arial"/>
              </a:rPr>
              <a:t>largo </a:t>
            </a:r>
            <a:r>
              <a:rPr sz="1100" i="1" spc="-140" dirty="0">
                <a:latin typeface="Arial"/>
                <a:cs typeface="Arial"/>
              </a:rPr>
              <a:t>de </a:t>
            </a:r>
            <a:r>
              <a:rPr sz="1100" i="1" spc="-114" dirty="0">
                <a:latin typeface="Arial"/>
                <a:cs typeface="Arial"/>
              </a:rPr>
              <a:t>estos años, </a:t>
            </a:r>
            <a:r>
              <a:rPr sz="1100" i="1" spc="-65" dirty="0">
                <a:latin typeface="Arial"/>
                <a:cs typeface="Arial"/>
              </a:rPr>
              <a:t>Corfo </a:t>
            </a:r>
            <a:r>
              <a:rPr sz="1100" i="1" spc="-114" dirty="0">
                <a:latin typeface="Arial"/>
                <a:cs typeface="Arial"/>
              </a:rPr>
              <a:t>ha </a:t>
            </a:r>
            <a:r>
              <a:rPr sz="1100" i="1" spc="-100" dirty="0">
                <a:latin typeface="Arial"/>
                <a:cs typeface="Arial"/>
              </a:rPr>
              <a:t>entregado </a:t>
            </a:r>
            <a:r>
              <a:rPr sz="1100" i="1" spc="-90" dirty="0">
                <a:latin typeface="Arial"/>
                <a:cs typeface="Arial"/>
              </a:rPr>
              <a:t>diferentes instrumentos </a:t>
            </a:r>
            <a:r>
              <a:rPr sz="1100" i="1" spc="-105" dirty="0">
                <a:latin typeface="Arial"/>
                <a:cs typeface="Arial"/>
              </a:rPr>
              <a:t>y </a:t>
            </a:r>
            <a:r>
              <a:rPr sz="1100" i="1" spc="-90" dirty="0">
                <a:latin typeface="Arial"/>
                <a:cs typeface="Arial"/>
              </a:rPr>
              <a:t>capitales </a:t>
            </a:r>
            <a:r>
              <a:rPr sz="1100" i="1" spc="-120" dirty="0">
                <a:latin typeface="Arial"/>
                <a:cs typeface="Arial"/>
              </a:rPr>
              <a:t>a </a:t>
            </a:r>
            <a:r>
              <a:rPr sz="1100" i="1" spc="-85" dirty="0">
                <a:latin typeface="Arial"/>
                <a:cs typeface="Arial"/>
              </a:rPr>
              <a:t>startups </a:t>
            </a:r>
            <a:r>
              <a:rPr sz="1100" i="1" spc="-110" dirty="0">
                <a:latin typeface="Arial"/>
                <a:cs typeface="Arial"/>
              </a:rPr>
              <a:t>enfocadas </a:t>
            </a:r>
            <a:r>
              <a:rPr sz="1100" i="1" spc="-135" dirty="0">
                <a:latin typeface="Arial"/>
                <a:cs typeface="Arial"/>
              </a:rPr>
              <a:t>en </a:t>
            </a:r>
            <a:r>
              <a:rPr sz="1100" i="1" spc="-105" dirty="0">
                <a:latin typeface="Arial"/>
                <a:cs typeface="Arial"/>
              </a:rPr>
              <a:t>innovaciones </a:t>
            </a:r>
            <a:r>
              <a:rPr sz="1100" i="1" spc="-90" dirty="0">
                <a:latin typeface="Arial"/>
                <a:cs typeface="Arial"/>
              </a:rPr>
              <a:t>disruptivas, </a:t>
            </a:r>
            <a:r>
              <a:rPr sz="1100" i="1" spc="-140" dirty="0">
                <a:latin typeface="Arial"/>
                <a:cs typeface="Arial"/>
              </a:rPr>
              <a:t>de </a:t>
            </a:r>
            <a:r>
              <a:rPr sz="1100" i="1" spc="-110" dirty="0">
                <a:latin typeface="Arial"/>
                <a:cs typeface="Arial"/>
              </a:rPr>
              <a:t>las </a:t>
            </a:r>
            <a:r>
              <a:rPr sz="1100" i="1" spc="-114" dirty="0">
                <a:latin typeface="Arial"/>
                <a:cs typeface="Arial"/>
              </a:rPr>
              <a:t>cuales </a:t>
            </a:r>
            <a:r>
              <a:rPr sz="1100" i="1" spc="-125" dirty="0">
                <a:latin typeface="Arial"/>
                <a:cs typeface="Arial"/>
              </a:rPr>
              <a:t>muchas </a:t>
            </a:r>
            <a:r>
              <a:rPr sz="1100" i="1" spc="-110" dirty="0">
                <a:latin typeface="Arial"/>
                <a:cs typeface="Arial"/>
              </a:rPr>
              <a:t>no </a:t>
            </a:r>
            <a:r>
              <a:rPr sz="1100" i="1" spc="-85" dirty="0">
                <a:latin typeface="Arial"/>
                <a:cs typeface="Arial"/>
              </a:rPr>
              <a:t>logran llegar </a:t>
            </a:r>
            <a:r>
              <a:rPr sz="1100" i="1" spc="-75" dirty="0">
                <a:latin typeface="Arial"/>
                <a:cs typeface="Arial"/>
              </a:rPr>
              <a:t>al éxito, </a:t>
            </a:r>
            <a:r>
              <a:rPr sz="1100" i="1" spc="-165" dirty="0">
                <a:latin typeface="Arial"/>
                <a:cs typeface="Arial"/>
              </a:rPr>
              <a:t>se </a:t>
            </a:r>
            <a:r>
              <a:rPr sz="1100" i="1" spc="-160" dirty="0">
                <a:latin typeface="Arial"/>
                <a:cs typeface="Arial"/>
              </a:rPr>
              <a:t> </a:t>
            </a:r>
            <a:r>
              <a:rPr sz="1100" i="1" spc="-125" dirty="0">
                <a:latin typeface="Arial"/>
                <a:cs typeface="Arial"/>
              </a:rPr>
              <a:t>quedan</a:t>
            </a:r>
            <a:r>
              <a:rPr sz="1100" i="1" spc="55" dirty="0">
                <a:latin typeface="Arial"/>
                <a:cs typeface="Arial"/>
              </a:rPr>
              <a:t> </a:t>
            </a:r>
            <a:r>
              <a:rPr sz="1100" i="1" spc="-114" dirty="0">
                <a:latin typeface="Arial"/>
                <a:cs typeface="Arial"/>
              </a:rPr>
              <a:t>estancadas </a:t>
            </a:r>
            <a:r>
              <a:rPr sz="1100" i="1" spc="-135" dirty="0">
                <a:latin typeface="Arial"/>
                <a:cs typeface="Arial"/>
              </a:rPr>
              <a:t>en</a:t>
            </a:r>
            <a:r>
              <a:rPr sz="1100" i="1" spc="35" dirty="0">
                <a:latin typeface="Arial"/>
                <a:cs typeface="Arial"/>
              </a:rPr>
              <a:t> </a:t>
            </a:r>
            <a:r>
              <a:rPr sz="1100" i="1" spc="-105" dirty="0">
                <a:latin typeface="Arial"/>
                <a:cs typeface="Arial"/>
              </a:rPr>
              <a:t>los </a:t>
            </a:r>
            <a:r>
              <a:rPr sz="1100" i="1" spc="-120" dirty="0">
                <a:latin typeface="Arial"/>
                <a:cs typeface="Arial"/>
              </a:rPr>
              <a:t>procesos </a:t>
            </a:r>
            <a:r>
              <a:rPr sz="1100" i="1" spc="-140" dirty="0">
                <a:latin typeface="Arial"/>
                <a:cs typeface="Arial"/>
              </a:rPr>
              <a:t>de</a:t>
            </a:r>
            <a:r>
              <a:rPr sz="1100" i="1" spc="25" dirty="0">
                <a:latin typeface="Arial"/>
                <a:cs typeface="Arial"/>
              </a:rPr>
              <a:t> </a:t>
            </a:r>
            <a:r>
              <a:rPr sz="1100" i="1" spc="-85" dirty="0">
                <a:latin typeface="Arial"/>
                <a:cs typeface="Arial"/>
              </a:rPr>
              <a:t>postulación, </a:t>
            </a:r>
            <a:r>
              <a:rPr sz="1100" i="1" spc="-110" dirty="0">
                <a:latin typeface="Arial"/>
                <a:cs typeface="Arial"/>
              </a:rPr>
              <a:t>o simplemente no </a:t>
            </a:r>
            <a:r>
              <a:rPr sz="1100" i="1" spc="-95" dirty="0">
                <a:latin typeface="Arial"/>
                <a:cs typeface="Arial"/>
              </a:rPr>
              <a:t>postulan </a:t>
            </a:r>
            <a:r>
              <a:rPr sz="1100" i="1" spc="-85" dirty="0">
                <a:latin typeface="Arial"/>
                <a:cs typeface="Arial"/>
              </a:rPr>
              <a:t>por incertidumbre </a:t>
            </a:r>
            <a:r>
              <a:rPr sz="1100" i="1" spc="-105" dirty="0">
                <a:latin typeface="Arial"/>
                <a:cs typeface="Arial"/>
              </a:rPr>
              <a:t>y </a:t>
            </a:r>
            <a:r>
              <a:rPr sz="1100" i="1" spc="-100" dirty="0">
                <a:latin typeface="Arial"/>
                <a:cs typeface="Arial"/>
              </a:rPr>
              <a:t>desconocimiento </a:t>
            </a:r>
            <a:r>
              <a:rPr sz="1100" i="1" spc="-140" dirty="0">
                <a:latin typeface="Arial"/>
                <a:cs typeface="Arial"/>
              </a:rPr>
              <a:t>de</a:t>
            </a:r>
            <a:r>
              <a:rPr sz="1100" i="1" spc="25" dirty="0">
                <a:latin typeface="Arial"/>
                <a:cs typeface="Arial"/>
              </a:rPr>
              <a:t> </a:t>
            </a:r>
            <a:r>
              <a:rPr sz="1100" i="1" spc="-110" dirty="0">
                <a:latin typeface="Arial"/>
                <a:cs typeface="Arial"/>
              </a:rPr>
              <a:t>las </a:t>
            </a:r>
            <a:r>
              <a:rPr sz="1100" i="1" spc="-150" dirty="0">
                <a:latin typeface="Arial"/>
                <a:cs typeface="Arial"/>
              </a:rPr>
              <a:t>bases</a:t>
            </a:r>
            <a:r>
              <a:rPr sz="1100" i="1" spc="5" dirty="0">
                <a:latin typeface="Arial"/>
                <a:cs typeface="Arial"/>
              </a:rPr>
              <a:t> </a:t>
            </a:r>
            <a:r>
              <a:rPr sz="1100" i="1" spc="-110" dirty="0">
                <a:latin typeface="Arial"/>
                <a:cs typeface="Arial"/>
              </a:rPr>
              <a:t>o </a:t>
            </a:r>
            <a:r>
              <a:rPr sz="1100" i="1" spc="-105" dirty="0">
                <a:latin typeface="Arial"/>
                <a:cs typeface="Arial"/>
              </a:rPr>
              <a:t>los </a:t>
            </a:r>
            <a:r>
              <a:rPr sz="1100" i="1" spc="-110" dirty="0">
                <a:latin typeface="Arial"/>
                <a:cs typeface="Arial"/>
              </a:rPr>
              <a:t>sistemas, </a:t>
            </a:r>
            <a:r>
              <a:rPr sz="1100" i="1" spc="-95" dirty="0">
                <a:latin typeface="Arial"/>
                <a:cs typeface="Arial"/>
              </a:rPr>
              <a:t>perjudicando </a:t>
            </a:r>
            <a:r>
              <a:rPr sz="1100" i="1" spc="-145" dirty="0">
                <a:latin typeface="Arial"/>
                <a:cs typeface="Arial"/>
              </a:rPr>
              <a:t>su</a:t>
            </a:r>
            <a:r>
              <a:rPr sz="1100" i="1" spc="15" dirty="0">
                <a:latin typeface="Arial"/>
                <a:cs typeface="Arial"/>
              </a:rPr>
              <a:t> </a:t>
            </a:r>
            <a:r>
              <a:rPr sz="1100" i="1" spc="-85" dirty="0">
                <a:latin typeface="Arial"/>
                <a:cs typeface="Arial"/>
              </a:rPr>
              <a:t>motivación </a:t>
            </a:r>
            <a:r>
              <a:rPr sz="1100" i="1" spc="-105" dirty="0">
                <a:latin typeface="Arial"/>
                <a:cs typeface="Arial"/>
              </a:rPr>
              <a:t>y </a:t>
            </a:r>
            <a:r>
              <a:rPr sz="1100" i="1" spc="-125" dirty="0">
                <a:latin typeface="Arial"/>
                <a:cs typeface="Arial"/>
              </a:rPr>
              <a:t>ganas </a:t>
            </a:r>
            <a:r>
              <a:rPr sz="1100" i="1" spc="-120" dirty="0">
                <a:latin typeface="Arial"/>
                <a:cs typeface="Arial"/>
              </a:rPr>
              <a:t> </a:t>
            </a:r>
            <a:r>
              <a:rPr sz="1100" i="1" spc="-140" dirty="0">
                <a:latin typeface="Arial"/>
                <a:cs typeface="Arial"/>
              </a:rPr>
              <a:t>de</a:t>
            </a:r>
            <a:r>
              <a:rPr sz="1100" i="1" spc="-70" dirty="0">
                <a:latin typeface="Arial"/>
                <a:cs typeface="Arial"/>
              </a:rPr>
              <a:t> </a:t>
            </a:r>
            <a:r>
              <a:rPr sz="1100" i="1" spc="-105" dirty="0">
                <a:latin typeface="Arial"/>
                <a:cs typeface="Arial"/>
              </a:rPr>
              <a:t>seguir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110" dirty="0">
                <a:latin typeface="Arial"/>
                <a:cs typeface="Arial"/>
              </a:rPr>
              <a:t>o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110" dirty="0">
                <a:latin typeface="Arial"/>
                <a:cs typeface="Arial"/>
              </a:rPr>
              <a:t>emprender.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4826" y="4971813"/>
            <a:ext cx="9159240" cy="0"/>
          </a:xfrm>
          <a:custGeom>
            <a:avLst/>
            <a:gdLst/>
            <a:ahLst/>
            <a:cxnLst/>
            <a:rect l="l" t="t" r="r" b="b"/>
            <a:pathLst>
              <a:path w="9159240">
                <a:moveTo>
                  <a:pt x="0" y="0"/>
                </a:moveTo>
                <a:lnTo>
                  <a:pt x="9159074" y="0"/>
                </a:lnTo>
              </a:path>
            </a:pathLst>
          </a:custGeom>
          <a:ln w="63500">
            <a:solidFill>
              <a:srgbClr val="44AC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31788" y="2223333"/>
            <a:ext cx="2913380" cy="2107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 algn="just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4AC34"/>
                </a:solidFill>
                <a:latin typeface="Trebuchet MS"/>
                <a:cs typeface="Trebuchet MS"/>
              </a:rPr>
              <a:t>¿</a:t>
            </a:r>
            <a:r>
              <a:rPr sz="1100" b="1" spc="90" dirty="0">
                <a:solidFill>
                  <a:srgbClr val="44AC34"/>
                </a:solidFill>
                <a:latin typeface="Trebuchet MS"/>
                <a:cs typeface="Trebuchet MS"/>
              </a:rPr>
              <a:t>C</a:t>
            </a:r>
            <a:r>
              <a:rPr sz="1100" b="1" spc="135" dirty="0">
                <a:solidFill>
                  <a:srgbClr val="44AC34"/>
                </a:solidFill>
                <a:latin typeface="Trebuchet MS"/>
                <a:cs typeface="Trebuchet MS"/>
              </a:rPr>
              <a:t>ÓM</a:t>
            </a:r>
            <a:r>
              <a:rPr sz="1100" b="1" spc="114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100" b="1" spc="-8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100" b="1" spc="45" dirty="0">
                <a:solidFill>
                  <a:srgbClr val="44AC34"/>
                </a:solidFill>
                <a:latin typeface="Trebuchet MS"/>
                <a:cs typeface="Trebuchet MS"/>
              </a:rPr>
              <a:t>S</a:t>
            </a:r>
            <a:r>
              <a:rPr sz="1100" b="1" spc="25" dirty="0">
                <a:solidFill>
                  <a:srgbClr val="44AC34"/>
                </a:solidFill>
                <a:latin typeface="Trebuchet MS"/>
                <a:cs typeface="Trebuchet MS"/>
              </a:rPr>
              <a:t>E</a:t>
            </a:r>
            <a:r>
              <a:rPr sz="1100" b="1" spc="-8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100" b="1" spc="35" dirty="0">
                <a:solidFill>
                  <a:srgbClr val="44AC34"/>
                </a:solidFill>
                <a:latin typeface="Trebuchet MS"/>
                <a:cs typeface="Trebuchet MS"/>
              </a:rPr>
              <a:t>ENTR</a:t>
            </a:r>
            <a:r>
              <a:rPr sz="1100" b="1" spc="30" dirty="0">
                <a:solidFill>
                  <a:srgbClr val="44AC34"/>
                </a:solidFill>
                <a:latin typeface="Trebuchet MS"/>
                <a:cs typeface="Trebuchet MS"/>
              </a:rPr>
              <a:t>E</a:t>
            </a:r>
            <a:r>
              <a:rPr sz="1100" b="1" spc="55" dirty="0">
                <a:solidFill>
                  <a:srgbClr val="44AC34"/>
                </a:solidFill>
                <a:latin typeface="Trebuchet MS"/>
                <a:cs typeface="Trebuchet MS"/>
              </a:rPr>
              <a:t>G</a:t>
            </a:r>
            <a:r>
              <a:rPr sz="1100" b="1" spc="35" dirty="0">
                <a:solidFill>
                  <a:srgbClr val="44AC34"/>
                </a:solidFill>
                <a:latin typeface="Trebuchet MS"/>
                <a:cs typeface="Trebuchet MS"/>
              </a:rPr>
              <a:t>A</a:t>
            </a:r>
            <a:r>
              <a:rPr sz="1100" b="1" spc="-8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100" b="1" spc="-5" dirty="0">
                <a:solidFill>
                  <a:srgbClr val="44AC34"/>
                </a:solidFill>
                <a:latin typeface="Trebuchet MS"/>
                <a:cs typeface="Trebuchet MS"/>
              </a:rPr>
              <a:t>ES</a:t>
            </a:r>
            <a:r>
              <a:rPr sz="1100" b="1" spc="-45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100" b="1" spc="30" dirty="0">
                <a:solidFill>
                  <a:srgbClr val="44AC34"/>
                </a:solidFill>
                <a:latin typeface="Trebuchet MS"/>
                <a:cs typeface="Trebuchet MS"/>
              </a:rPr>
              <a:t>A</a:t>
            </a:r>
            <a:r>
              <a:rPr sz="1100" b="1" spc="-8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100" b="1" spc="30" dirty="0">
                <a:solidFill>
                  <a:srgbClr val="44AC34"/>
                </a:solidFill>
                <a:latin typeface="Trebuchet MS"/>
                <a:cs typeface="Trebuchet MS"/>
              </a:rPr>
              <a:t>ME</a:t>
            </a:r>
            <a:r>
              <a:rPr sz="1100" b="1" spc="20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100" b="1" spc="85" dirty="0">
                <a:solidFill>
                  <a:srgbClr val="44AC34"/>
                </a:solidFill>
                <a:latin typeface="Trebuchet MS"/>
                <a:cs typeface="Trebuchet MS"/>
              </a:rPr>
              <a:t>ODO</a:t>
            </a:r>
            <a:r>
              <a:rPr sz="1100" b="1" spc="65" dirty="0">
                <a:solidFill>
                  <a:srgbClr val="44AC34"/>
                </a:solidFill>
                <a:latin typeface="Trebuchet MS"/>
                <a:cs typeface="Trebuchet MS"/>
              </a:rPr>
              <a:t>L</a:t>
            </a:r>
            <a:r>
              <a:rPr sz="1100" b="1" spc="70" dirty="0">
                <a:solidFill>
                  <a:srgbClr val="44AC34"/>
                </a:solidFill>
                <a:latin typeface="Trebuchet MS"/>
                <a:cs typeface="Trebuchet MS"/>
              </a:rPr>
              <a:t>OGÍ</a:t>
            </a:r>
            <a:r>
              <a:rPr sz="1100" b="1" spc="60" dirty="0">
                <a:solidFill>
                  <a:srgbClr val="44AC34"/>
                </a:solidFill>
                <a:latin typeface="Trebuchet MS"/>
                <a:cs typeface="Trebuchet MS"/>
              </a:rPr>
              <a:t>A</a:t>
            </a:r>
            <a:r>
              <a:rPr sz="1100" b="1" spc="10" dirty="0">
                <a:solidFill>
                  <a:srgbClr val="44AC34"/>
                </a:solidFill>
                <a:latin typeface="Trebuchet MS"/>
                <a:cs typeface="Trebuchet MS"/>
              </a:rPr>
              <a:t>?</a:t>
            </a:r>
            <a:endParaRPr sz="11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 dirty="0">
              <a:latin typeface="Trebuchet MS"/>
              <a:cs typeface="Trebuchet MS"/>
            </a:endParaRPr>
          </a:p>
          <a:p>
            <a:pPr marL="12700" marR="5080" algn="just">
              <a:lnSpc>
                <a:spcPts val="1300"/>
              </a:lnSpc>
            </a:pPr>
            <a:r>
              <a:rPr sz="11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A </a:t>
            </a:r>
            <a:r>
              <a:rPr sz="11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través </a:t>
            </a:r>
            <a:r>
              <a:rPr sz="11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1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entidades</a:t>
            </a:r>
            <a:r>
              <a:rPr sz="11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1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apoyo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al</a:t>
            </a:r>
            <a:r>
              <a:rPr sz="11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emprendimiento </a:t>
            </a:r>
            <a:r>
              <a:rPr sz="11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que</a:t>
            </a:r>
            <a:r>
              <a:rPr sz="11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llamamos</a:t>
            </a:r>
            <a:r>
              <a:rPr sz="11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partners</a:t>
            </a:r>
            <a:r>
              <a:rPr sz="11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1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que</a:t>
            </a:r>
            <a:r>
              <a:rPr sz="11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conforman</a:t>
            </a:r>
            <a:r>
              <a:rPr sz="11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el</a:t>
            </a:r>
            <a:r>
              <a:rPr sz="11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ecosistema </a:t>
            </a:r>
            <a:r>
              <a:rPr sz="1100" spc="-2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apoyo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en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14" dirty="0">
                <a:solidFill>
                  <a:srgbClr val="262625"/>
                </a:solidFill>
                <a:latin typeface="Microsoft Sans Serif"/>
                <a:cs typeface="Microsoft Sans Serif"/>
              </a:rPr>
              <a:t>cada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1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egión.</a:t>
            </a:r>
            <a:endParaRPr sz="1100" dirty="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ts val="1300"/>
              </a:lnSpc>
              <a:spcBef>
                <a:spcPts val="500"/>
              </a:spcBef>
            </a:pP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 </a:t>
            </a:r>
            <a:r>
              <a:rPr sz="11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este </a:t>
            </a:r>
            <a:r>
              <a:rPr sz="1100" spc="-114" dirty="0">
                <a:solidFill>
                  <a:srgbClr val="262625"/>
                </a:solidFill>
                <a:latin typeface="Microsoft Sans Serif"/>
                <a:cs typeface="Microsoft Sans Serif"/>
              </a:rPr>
              <a:t>caso </a:t>
            </a:r>
            <a:r>
              <a:rPr sz="11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serán </a:t>
            </a:r>
            <a:r>
              <a:rPr sz="11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entidades </a:t>
            </a:r>
            <a:r>
              <a:rPr sz="11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del 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ecosistema </a:t>
            </a:r>
            <a:r>
              <a:rPr sz="11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empren- 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dedor</a:t>
            </a:r>
            <a:r>
              <a:rPr sz="11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las</a:t>
            </a:r>
            <a:r>
              <a:rPr sz="11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incubadoras</a:t>
            </a:r>
            <a:r>
              <a:rPr sz="11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1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aceleradoras</a:t>
            </a:r>
            <a:r>
              <a:rPr sz="11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1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negocios,</a:t>
            </a:r>
            <a:r>
              <a:rPr sz="11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1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e</a:t>
            </a:r>
            <a:r>
              <a:rPr sz="1100" spc="75" dirty="0">
                <a:solidFill>
                  <a:srgbClr val="262625"/>
                </a:solidFill>
                <a:latin typeface="Microsoft Sans Serif"/>
                <a:cs typeface="Microsoft Sans Serif"/>
              </a:rPr>
              <a:t>-  </a:t>
            </a:r>
            <a:r>
              <a:rPr sz="11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des </a:t>
            </a:r>
            <a:r>
              <a:rPr sz="11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1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mentores, </a:t>
            </a:r>
            <a:r>
              <a:rPr sz="110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espacios </a:t>
            </a:r>
            <a:r>
              <a:rPr sz="11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1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cowork, consultores </a:t>
            </a:r>
            <a:r>
              <a:rPr sz="11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1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capacitación, </a:t>
            </a:r>
            <a:r>
              <a:rPr sz="11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redes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1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ángeles,</a:t>
            </a:r>
            <a:r>
              <a:rPr sz="11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fondos </a:t>
            </a:r>
            <a:r>
              <a:rPr sz="11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1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inversión, </a:t>
            </a:r>
            <a:r>
              <a:rPr sz="11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cent</a:t>
            </a:r>
            <a:r>
              <a:rPr sz="11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1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os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emp</a:t>
            </a:r>
            <a:r>
              <a:rPr sz="11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1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endimientos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otras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instituciones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que  </a:t>
            </a:r>
            <a:r>
              <a:rPr sz="1100" spc="-135" dirty="0">
                <a:solidFill>
                  <a:srgbClr val="262625"/>
                </a:solidFill>
                <a:latin typeface="Microsoft Sans Serif"/>
                <a:cs typeface="Microsoft Sans Serif"/>
              </a:rPr>
              <a:t>se 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dedican al 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apoyo en 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la </a:t>
            </a:r>
            <a:r>
              <a:rPr sz="11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formación </a:t>
            </a:r>
            <a:r>
              <a:rPr sz="11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1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capacitación 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en 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á</a:t>
            </a:r>
            <a:r>
              <a:rPr sz="11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100" spc="-140" dirty="0">
                <a:solidFill>
                  <a:srgbClr val="262625"/>
                </a:solidFill>
                <a:latin typeface="Microsoft Sans Serif"/>
                <a:cs typeface="Microsoft Sans Serif"/>
              </a:rPr>
              <a:t>eas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innovación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emp</a:t>
            </a:r>
            <a:r>
              <a:rPr sz="11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1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endimiento.</a:t>
            </a:r>
            <a:endParaRPr sz="11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6687" y="2963835"/>
            <a:ext cx="8661400" cy="0"/>
          </a:xfrm>
          <a:custGeom>
            <a:avLst/>
            <a:gdLst/>
            <a:ahLst/>
            <a:cxnLst/>
            <a:rect l="l" t="t" r="r" b="b"/>
            <a:pathLst>
              <a:path w="8661400">
                <a:moveTo>
                  <a:pt x="0" y="0"/>
                </a:moveTo>
                <a:lnTo>
                  <a:pt x="8661400" y="0"/>
                </a:lnTo>
              </a:path>
            </a:pathLst>
          </a:custGeom>
          <a:ln w="6350">
            <a:solidFill>
              <a:srgbClr val="44AC34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3400" y="1793922"/>
            <a:ext cx="1668780" cy="64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solidFill>
                  <a:srgbClr val="262625"/>
                </a:solidFill>
                <a:latin typeface="Trebuchet MS"/>
                <a:cs typeface="Trebuchet MS"/>
              </a:rPr>
              <a:t>ÁRE</a:t>
            </a:r>
            <a:r>
              <a:rPr sz="1000" b="1" i="1" spc="-1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b="1" i="1" spc="-200" dirty="0">
                <a:solidFill>
                  <a:srgbClr val="262625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i="1" spc="30" dirty="0">
                <a:solidFill>
                  <a:srgbClr val="262625"/>
                </a:solidFill>
                <a:latin typeface="Trebuchet MS"/>
                <a:cs typeface="Trebuchet MS"/>
              </a:rPr>
              <a:t>FINANZAS</a:t>
            </a:r>
            <a:endParaRPr sz="1000" dirty="0">
              <a:latin typeface="Trebuchet MS"/>
              <a:cs typeface="Trebuchet MS"/>
            </a:endParaRPr>
          </a:p>
          <a:p>
            <a:pPr marL="12700" marR="5080">
              <a:lnSpc>
                <a:spcPct val="133300"/>
              </a:lnSpc>
              <a:spcBef>
                <a:spcPts val="500"/>
              </a:spcBef>
            </a:pPr>
            <a:r>
              <a:rPr sz="1000" b="1" i="1" spc="30" dirty="0">
                <a:solidFill>
                  <a:srgbClr val="44AC34"/>
                </a:solidFill>
                <a:latin typeface="Trebuchet MS"/>
                <a:cs typeface="Trebuchet MS"/>
              </a:rPr>
              <a:t>CURS</a:t>
            </a:r>
            <a:r>
              <a:rPr sz="1000" b="1" i="1" spc="20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b="1" i="1" spc="-55" dirty="0">
                <a:solidFill>
                  <a:srgbClr val="44AC34"/>
                </a:solidFill>
                <a:latin typeface="Trebuchet MS"/>
                <a:cs typeface="Trebuchet MS"/>
              </a:rPr>
              <a:t>/</a:t>
            </a:r>
            <a:r>
              <a:rPr sz="1000" b="1" i="1" spc="-229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b="1" i="1" spc="-20" dirty="0">
                <a:solidFill>
                  <a:srgbClr val="44AC34"/>
                </a:solidFill>
                <a:latin typeface="Trebuchet MS"/>
                <a:cs typeface="Trebuchet MS"/>
              </a:rPr>
              <a:t>ALLE</a:t>
            </a:r>
            <a:r>
              <a:rPr sz="1000" b="1" i="1" spc="-35" dirty="0">
                <a:solidFill>
                  <a:srgbClr val="44AC34"/>
                </a:solidFill>
                <a:latin typeface="Trebuchet MS"/>
                <a:cs typeface="Trebuchet MS"/>
              </a:rPr>
              <a:t>R</a:t>
            </a:r>
            <a:r>
              <a:rPr sz="1000" b="1" i="1" spc="-200" dirty="0">
                <a:solidFill>
                  <a:srgbClr val="44AC34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45" dirty="0">
                <a:solidFill>
                  <a:srgbClr val="44AC34"/>
                </a:solidFill>
                <a:latin typeface="Trebuchet MS"/>
                <a:cs typeface="Trebuchet MS"/>
              </a:rPr>
              <a:t>PROPIEDAD  </a:t>
            </a:r>
            <a:r>
              <a:rPr sz="1000" i="1" spc="-5" dirty="0">
                <a:solidFill>
                  <a:srgbClr val="44AC34"/>
                </a:solidFill>
                <a:latin typeface="Trebuchet MS"/>
                <a:cs typeface="Trebuchet MS"/>
              </a:rPr>
              <a:t>INTELECTUAL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18888" y="1524000"/>
            <a:ext cx="2887345" cy="558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sz="1000" b="1" i="1" spc="-5" dirty="0">
                <a:solidFill>
                  <a:srgbClr val="262625"/>
                </a:solidFill>
                <a:latin typeface="Trebuchet MS"/>
                <a:cs typeface="Trebuchet MS"/>
              </a:rPr>
              <a:t>C</a:t>
            </a:r>
            <a:r>
              <a:rPr sz="1000" b="1" i="1" spc="-110" dirty="0">
                <a:solidFill>
                  <a:srgbClr val="262625"/>
                </a:solidFill>
                <a:latin typeface="Trebuchet MS"/>
                <a:cs typeface="Trebuchet MS"/>
              </a:rPr>
              <a:t>on</a:t>
            </a:r>
            <a:r>
              <a:rPr sz="1000" b="1" i="1" spc="-114" dirty="0">
                <a:solidFill>
                  <a:srgbClr val="262625"/>
                </a:solidFill>
                <a:latin typeface="Trebuchet MS"/>
                <a:cs typeface="Trebuchet MS"/>
              </a:rPr>
              <a:t>tenido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35" dirty="0">
                <a:solidFill>
                  <a:srgbClr val="262625"/>
                </a:solidFill>
                <a:latin typeface="Trebuchet MS"/>
                <a:cs typeface="Trebuchet MS"/>
              </a:rPr>
              <a:t>requerido_</a:t>
            </a:r>
            <a:endParaRPr sz="1000" dirty="0">
              <a:latin typeface="Trebuchet MS"/>
              <a:cs typeface="Trebuchet MS"/>
            </a:endParaRPr>
          </a:p>
          <a:p>
            <a:pPr marL="227965" indent="-227965">
              <a:lnSpc>
                <a:spcPct val="116700"/>
              </a:lnSpc>
              <a:buChar char="•"/>
              <a:tabLst>
                <a:tab pos="227965" algn="l"/>
                <a:tab pos="228600" algn="l"/>
              </a:tabLst>
            </a:pP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Conceptos</a:t>
            </a:r>
            <a:r>
              <a:rPr sz="1000" spc="7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básicos 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Propiedad</a:t>
            </a:r>
            <a:r>
              <a:rPr sz="1000" spc="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Intelectual</a:t>
            </a:r>
            <a:r>
              <a:rPr sz="1000" spc="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e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indus- </a:t>
            </a:r>
            <a:r>
              <a:rPr sz="1000" spc="-25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trial.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91404" y="2298700"/>
            <a:ext cx="2912745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167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Marcas</a:t>
            </a:r>
            <a:r>
              <a:rPr sz="1000" spc="-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comerciales.</a:t>
            </a:r>
            <a:r>
              <a:rPr sz="1000" spc="-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Tipología,</a:t>
            </a:r>
            <a:r>
              <a:rPr sz="1000" spc="-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clasificación</a:t>
            </a:r>
            <a:r>
              <a:rPr sz="1000" spc="-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procedi- </a:t>
            </a:r>
            <a:r>
              <a:rPr sz="1000" spc="-25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miento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egist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o.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89522" y="1651000"/>
            <a:ext cx="2912745" cy="558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120" dirty="0">
                <a:solidFill>
                  <a:srgbClr val="262625"/>
                </a:solidFill>
                <a:latin typeface="Trebuchet MS"/>
                <a:cs typeface="Trebuchet MS"/>
              </a:rPr>
              <a:t>Aprendizaje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40" dirty="0">
                <a:solidFill>
                  <a:srgbClr val="262625"/>
                </a:solidFill>
                <a:latin typeface="Trebuchet MS"/>
                <a:cs typeface="Trebuchet MS"/>
              </a:rPr>
              <a:t>esperado_</a:t>
            </a:r>
            <a:endParaRPr sz="1000" dirty="0">
              <a:latin typeface="Trebuchet MS"/>
              <a:cs typeface="Trebuchet MS"/>
            </a:endParaRPr>
          </a:p>
          <a:p>
            <a:pPr marL="240665" marR="5080" indent="-228600">
              <a:lnSpc>
                <a:spcPct val="116700"/>
              </a:lnSpc>
              <a:buChar char="•"/>
              <a:tabLst>
                <a:tab pos="240665" algn="l"/>
                <a:tab pos="241300" algn="l"/>
              </a:tabLst>
            </a:pP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Conocer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legislación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nacional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e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internacional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Pro- </a:t>
            </a:r>
            <a:r>
              <a:rPr sz="1000" spc="-2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piedad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I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ntelectual.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35342" y="2209800"/>
            <a:ext cx="2912745" cy="558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300"/>
              </a:spcBef>
            </a:pP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tual.</a:t>
            </a:r>
            <a:endParaRPr sz="1000" dirty="0">
              <a:latin typeface="Microsoft Sans Serif"/>
              <a:cs typeface="Microsoft Sans Serif"/>
            </a:endParaRPr>
          </a:p>
          <a:p>
            <a:pPr marL="241300" marR="5080" indent="-228600">
              <a:lnSpc>
                <a:spcPct val="116700"/>
              </a:lnSpc>
              <a:buChar char="•"/>
              <a:tabLst>
                <a:tab pos="240665" algn="l"/>
                <a:tab pos="241300" algn="l"/>
              </a:tabLst>
            </a:pP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Conocer</a:t>
            </a:r>
            <a:r>
              <a:rPr sz="10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las</a:t>
            </a:r>
            <a:r>
              <a:rPr sz="10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formas</a:t>
            </a:r>
            <a:r>
              <a:rPr sz="10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protección</a:t>
            </a:r>
            <a:r>
              <a:rPr sz="10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las</a:t>
            </a:r>
            <a:r>
              <a:rPr sz="10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innovaciones </a:t>
            </a:r>
            <a:r>
              <a:rPr sz="1000" spc="-2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explotación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activos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intangibles.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11325" y="4191000"/>
            <a:ext cx="8661400" cy="0"/>
          </a:xfrm>
          <a:custGeom>
            <a:avLst/>
            <a:gdLst/>
            <a:ahLst/>
            <a:cxnLst/>
            <a:rect l="l" t="t" r="r" b="b"/>
            <a:pathLst>
              <a:path w="8661400">
                <a:moveTo>
                  <a:pt x="0" y="0"/>
                </a:moveTo>
                <a:lnTo>
                  <a:pt x="8661400" y="0"/>
                </a:lnTo>
              </a:path>
            </a:pathLst>
          </a:custGeom>
          <a:ln w="6350">
            <a:solidFill>
              <a:srgbClr val="44AC34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86687" y="3258990"/>
            <a:ext cx="1663064" cy="64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solidFill>
                  <a:srgbClr val="262625"/>
                </a:solidFill>
                <a:latin typeface="Trebuchet MS"/>
                <a:cs typeface="Trebuchet MS"/>
              </a:rPr>
              <a:t>ÁRE</a:t>
            </a:r>
            <a:r>
              <a:rPr sz="1000" b="1" i="1" spc="-1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b="1" i="1" spc="-200" dirty="0">
                <a:solidFill>
                  <a:srgbClr val="262625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i="1" spc="40" dirty="0">
                <a:solidFill>
                  <a:srgbClr val="262625"/>
                </a:solidFill>
                <a:latin typeface="Trebuchet MS"/>
                <a:cs typeface="Trebuchet MS"/>
              </a:rPr>
              <a:t>PERSONAL</a:t>
            </a:r>
            <a:endParaRPr sz="1000" dirty="0">
              <a:latin typeface="Trebuchet MS"/>
              <a:cs typeface="Trebuchet MS"/>
            </a:endParaRPr>
          </a:p>
          <a:p>
            <a:pPr marL="12700" marR="5080">
              <a:lnSpc>
                <a:spcPct val="133300"/>
              </a:lnSpc>
              <a:spcBef>
                <a:spcPts val="500"/>
              </a:spcBef>
            </a:pPr>
            <a:r>
              <a:rPr sz="1000" b="1" i="1" spc="30" dirty="0">
                <a:solidFill>
                  <a:srgbClr val="44AC34"/>
                </a:solidFill>
                <a:latin typeface="Trebuchet MS"/>
                <a:cs typeface="Trebuchet MS"/>
              </a:rPr>
              <a:t>CURS</a:t>
            </a:r>
            <a:r>
              <a:rPr sz="1000" b="1" i="1" spc="20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b="1" i="1" spc="-55" dirty="0">
                <a:solidFill>
                  <a:srgbClr val="44AC34"/>
                </a:solidFill>
                <a:latin typeface="Trebuchet MS"/>
                <a:cs typeface="Trebuchet MS"/>
              </a:rPr>
              <a:t>/</a:t>
            </a:r>
            <a:r>
              <a:rPr sz="1000" b="1" i="1" spc="-229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b="1" i="1" spc="-20" dirty="0">
                <a:solidFill>
                  <a:srgbClr val="44AC34"/>
                </a:solidFill>
                <a:latin typeface="Trebuchet MS"/>
                <a:cs typeface="Trebuchet MS"/>
              </a:rPr>
              <a:t>ALLE</a:t>
            </a:r>
            <a:r>
              <a:rPr sz="1000" b="1" i="1" spc="-35" dirty="0">
                <a:solidFill>
                  <a:srgbClr val="44AC34"/>
                </a:solidFill>
                <a:latin typeface="Trebuchet MS"/>
                <a:cs typeface="Trebuchet MS"/>
              </a:rPr>
              <a:t>R</a:t>
            </a:r>
            <a:r>
              <a:rPr sz="1000" b="1" i="1" spc="-200" dirty="0">
                <a:solidFill>
                  <a:srgbClr val="44AC34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10" dirty="0">
                <a:solidFill>
                  <a:srgbClr val="44AC34"/>
                </a:solidFill>
                <a:latin typeface="Trebuchet MS"/>
                <a:cs typeface="Trebuchet MS"/>
              </a:rPr>
              <a:t>MEN</a:t>
            </a:r>
            <a:r>
              <a:rPr sz="1000" i="1" spc="5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i="1" spc="45" dirty="0">
                <a:solidFill>
                  <a:srgbClr val="44AC34"/>
                </a:solidFill>
                <a:latin typeface="Trebuchet MS"/>
                <a:cs typeface="Trebuchet MS"/>
              </a:rPr>
              <a:t>ORÍ</a:t>
            </a:r>
            <a:r>
              <a:rPr sz="1000" i="1" spc="30" dirty="0">
                <a:solidFill>
                  <a:srgbClr val="44AC34"/>
                </a:solidFill>
                <a:latin typeface="Trebuchet MS"/>
                <a:cs typeface="Trebuchet MS"/>
              </a:rPr>
              <a:t>A</a:t>
            </a:r>
            <a:r>
              <a:rPr sz="1000" i="1" spc="-7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-155" dirty="0">
                <a:solidFill>
                  <a:srgbClr val="44AC34"/>
                </a:solidFill>
                <a:latin typeface="Trebuchet MS"/>
                <a:cs typeface="Trebuchet MS"/>
              </a:rPr>
              <a:t>/  </a:t>
            </a:r>
            <a:r>
              <a:rPr sz="1000" i="1" spc="55" dirty="0">
                <a:solidFill>
                  <a:srgbClr val="44AC34"/>
                </a:solidFill>
                <a:latin typeface="Trebuchet MS"/>
                <a:cs typeface="Trebuchet MS"/>
              </a:rPr>
              <a:t>COACHING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20" dirty="0"/>
              <a:t>20</a:t>
            </a:fld>
            <a:endParaRPr spc="20" dirty="0"/>
          </a:p>
        </p:txBody>
      </p:sp>
      <p:sp>
        <p:nvSpPr>
          <p:cNvPr id="11" name="object 11"/>
          <p:cNvSpPr txBox="1"/>
          <p:nvPr/>
        </p:nvSpPr>
        <p:spPr>
          <a:xfrm>
            <a:off x="3306189" y="3352800"/>
            <a:ext cx="2912745" cy="558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5" dirty="0">
                <a:solidFill>
                  <a:srgbClr val="262625"/>
                </a:solidFill>
                <a:latin typeface="Trebuchet MS"/>
                <a:cs typeface="Trebuchet MS"/>
              </a:rPr>
              <a:t>C</a:t>
            </a:r>
            <a:r>
              <a:rPr sz="1000" b="1" i="1" spc="-110" dirty="0">
                <a:solidFill>
                  <a:srgbClr val="262625"/>
                </a:solidFill>
                <a:latin typeface="Trebuchet MS"/>
                <a:cs typeface="Trebuchet MS"/>
              </a:rPr>
              <a:t>on</a:t>
            </a:r>
            <a:r>
              <a:rPr sz="1000" b="1" i="1" spc="-114" dirty="0">
                <a:solidFill>
                  <a:srgbClr val="262625"/>
                </a:solidFill>
                <a:latin typeface="Trebuchet MS"/>
                <a:cs typeface="Trebuchet MS"/>
              </a:rPr>
              <a:t>tenido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35" dirty="0">
                <a:solidFill>
                  <a:srgbClr val="262625"/>
                </a:solidFill>
                <a:latin typeface="Trebuchet MS"/>
                <a:cs typeface="Trebuchet MS"/>
              </a:rPr>
              <a:t>requerido_</a:t>
            </a:r>
            <a:endParaRPr sz="1000">
              <a:latin typeface="Trebuchet MS"/>
              <a:cs typeface="Trebuchet MS"/>
            </a:endParaRPr>
          </a:p>
          <a:p>
            <a:pPr marL="241300" marR="5080" indent="-228600">
              <a:lnSpc>
                <a:spcPct val="116700"/>
              </a:lnSpc>
              <a:buChar char="•"/>
              <a:tabLst>
                <a:tab pos="240665" algn="l"/>
                <a:tab pos="241300" algn="l"/>
              </a:tabLst>
            </a:pP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Coaching</a:t>
            </a:r>
            <a:r>
              <a:rPr sz="1000" spc="-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mentoring:</a:t>
            </a:r>
            <a:r>
              <a:rPr sz="10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relaciones</a:t>
            </a:r>
            <a:r>
              <a:rPr sz="10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apoyo</a:t>
            </a:r>
            <a:r>
              <a:rPr sz="10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orienta- </a:t>
            </a:r>
            <a:r>
              <a:rPr sz="1000" spc="-2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ción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contexto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laboral.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47155" y="2971800"/>
            <a:ext cx="2912745" cy="10922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120" dirty="0">
                <a:solidFill>
                  <a:srgbClr val="262625"/>
                </a:solidFill>
                <a:latin typeface="Trebuchet MS"/>
                <a:cs typeface="Trebuchet MS"/>
              </a:rPr>
              <a:t>Aprendizaje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40" dirty="0">
                <a:solidFill>
                  <a:srgbClr val="262625"/>
                </a:solidFill>
                <a:latin typeface="Trebuchet MS"/>
                <a:cs typeface="Trebuchet MS"/>
              </a:rPr>
              <a:t>esperado_</a:t>
            </a:r>
            <a:endParaRPr sz="1000" dirty="0">
              <a:latin typeface="Trebuchet MS"/>
              <a:cs typeface="Trebuchet MS"/>
            </a:endParaRPr>
          </a:p>
          <a:p>
            <a:pPr marL="240665" marR="5080" indent="-228600" algn="just">
              <a:lnSpc>
                <a:spcPct val="116700"/>
              </a:lnSpc>
              <a:buChar char="•"/>
              <a:tabLst>
                <a:tab pos="241300" algn="l"/>
              </a:tabLst>
            </a:pP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Identificar y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poner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práctica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habilidades</a:t>
            </a:r>
            <a:r>
              <a:rPr sz="1000" spc="10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claves</a:t>
            </a:r>
            <a:r>
              <a:rPr sz="1000" spc="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del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rol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del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líder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como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coach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facilitador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del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aprendizaje.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Diseñar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estrategias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planes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seguimiento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coaching </a:t>
            </a:r>
            <a:r>
              <a:rPr sz="1000" spc="-25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(efectividad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aseguramiento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implementación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e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impacto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planes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mejor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).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5796" y="5664200"/>
            <a:ext cx="1661795" cy="64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solidFill>
                  <a:srgbClr val="262625"/>
                </a:solidFill>
                <a:latin typeface="Trebuchet MS"/>
                <a:cs typeface="Trebuchet MS"/>
              </a:rPr>
              <a:t>ÁRE</a:t>
            </a:r>
            <a:r>
              <a:rPr sz="1000" b="1" i="1" spc="-1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b="1" i="1" spc="-200" dirty="0">
                <a:solidFill>
                  <a:srgbClr val="262625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i="1" spc="15" dirty="0">
                <a:solidFill>
                  <a:srgbClr val="262625"/>
                </a:solidFill>
                <a:latin typeface="Trebuchet MS"/>
                <a:cs typeface="Trebuchet MS"/>
              </a:rPr>
              <a:t>MARKETING</a:t>
            </a:r>
            <a:endParaRPr sz="1000" dirty="0">
              <a:latin typeface="Trebuchet MS"/>
              <a:cs typeface="Trebuchet MS"/>
            </a:endParaRPr>
          </a:p>
          <a:p>
            <a:pPr marL="12700" marR="5080">
              <a:lnSpc>
                <a:spcPct val="133300"/>
              </a:lnSpc>
              <a:spcBef>
                <a:spcPts val="500"/>
              </a:spcBef>
            </a:pPr>
            <a:r>
              <a:rPr sz="1000" b="1" i="1" spc="30" dirty="0">
                <a:solidFill>
                  <a:srgbClr val="44AC34"/>
                </a:solidFill>
                <a:latin typeface="Trebuchet MS"/>
                <a:cs typeface="Trebuchet MS"/>
              </a:rPr>
              <a:t>CURS</a:t>
            </a:r>
            <a:r>
              <a:rPr sz="1000" b="1" i="1" spc="20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b="1" i="1" spc="-55" dirty="0">
                <a:solidFill>
                  <a:srgbClr val="44AC34"/>
                </a:solidFill>
                <a:latin typeface="Trebuchet MS"/>
                <a:cs typeface="Trebuchet MS"/>
              </a:rPr>
              <a:t>/</a:t>
            </a:r>
            <a:r>
              <a:rPr sz="1000" b="1" i="1" spc="-229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b="1" i="1" spc="-20" dirty="0">
                <a:solidFill>
                  <a:srgbClr val="44AC34"/>
                </a:solidFill>
                <a:latin typeface="Trebuchet MS"/>
                <a:cs typeface="Trebuchet MS"/>
              </a:rPr>
              <a:t>ALLE</a:t>
            </a:r>
            <a:r>
              <a:rPr sz="1000" b="1" i="1" spc="-35" dirty="0">
                <a:solidFill>
                  <a:srgbClr val="44AC34"/>
                </a:solidFill>
                <a:latin typeface="Trebuchet MS"/>
                <a:cs typeface="Trebuchet MS"/>
              </a:rPr>
              <a:t>R</a:t>
            </a:r>
            <a:r>
              <a:rPr sz="1000" b="1" i="1" spc="-200" dirty="0">
                <a:solidFill>
                  <a:srgbClr val="44AC34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15" dirty="0">
                <a:solidFill>
                  <a:srgbClr val="44AC34"/>
                </a:solidFill>
                <a:latin typeface="Trebuchet MS"/>
                <a:cs typeface="Trebuchet MS"/>
              </a:rPr>
              <a:t>MARKETING  </a:t>
            </a:r>
            <a:r>
              <a:rPr sz="1000" i="1" spc="10" dirty="0">
                <a:solidFill>
                  <a:srgbClr val="44AC34"/>
                </a:solidFill>
                <a:latin typeface="Trebuchet MS"/>
                <a:cs typeface="Trebuchet MS"/>
              </a:rPr>
              <a:t>P</a:t>
            </a:r>
            <a:r>
              <a:rPr sz="1000" i="1" spc="25" dirty="0">
                <a:solidFill>
                  <a:srgbClr val="44AC34"/>
                </a:solidFill>
                <a:latin typeface="Trebuchet MS"/>
                <a:cs typeface="Trebuchet MS"/>
              </a:rPr>
              <a:t>AR</a:t>
            </a:r>
            <a:r>
              <a:rPr sz="1000" i="1" spc="5" dirty="0">
                <a:solidFill>
                  <a:srgbClr val="44AC34"/>
                </a:solidFill>
                <a:latin typeface="Trebuchet MS"/>
                <a:cs typeface="Trebuchet MS"/>
              </a:rPr>
              <a:t>A</a:t>
            </a:r>
            <a:r>
              <a:rPr sz="1000" i="1" spc="-6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-40" dirty="0">
                <a:solidFill>
                  <a:srgbClr val="44AC34"/>
                </a:solidFill>
                <a:latin typeface="Trebuchet MS"/>
                <a:cs typeface="Trebuchet MS"/>
              </a:rPr>
              <a:t>S</a:t>
            </a:r>
            <a:r>
              <a:rPr sz="1000" i="1" spc="-75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i="1" spc="30" dirty="0">
                <a:solidFill>
                  <a:srgbClr val="44AC34"/>
                </a:solidFill>
                <a:latin typeface="Trebuchet MS"/>
                <a:cs typeface="Trebuchet MS"/>
              </a:rPr>
              <a:t>A</a:t>
            </a:r>
            <a:r>
              <a:rPr sz="1000" i="1" spc="25" dirty="0">
                <a:solidFill>
                  <a:srgbClr val="44AC34"/>
                </a:solidFill>
                <a:latin typeface="Trebuchet MS"/>
                <a:cs typeface="Trebuchet MS"/>
              </a:rPr>
              <a:t>R</a:t>
            </a:r>
            <a:r>
              <a:rPr sz="1000" i="1" spc="-25" dirty="0">
                <a:solidFill>
                  <a:srgbClr val="44AC34"/>
                </a:solidFill>
                <a:latin typeface="Trebuchet MS"/>
                <a:cs typeface="Trebuchet MS"/>
              </a:rPr>
              <a:t>TU</a:t>
            </a:r>
            <a:r>
              <a:rPr sz="1000" i="1" spc="-40" dirty="0">
                <a:solidFill>
                  <a:srgbClr val="44AC34"/>
                </a:solidFill>
                <a:latin typeface="Trebuchet MS"/>
                <a:cs typeface="Trebuchet MS"/>
              </a:rPr>
              <a:t>P</a:t>
            </a:r>
            <a:r>
              <a:rPr sz="1000" i="1" spc="-6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15" dirty="0">
                <a:solidFill>
                  <a:srgbClr val="44AC34"/>
                </a:solidFill>
                <a:latin typeface="Trebuchet MS"/>
                <a:cs typeface="Trebuchet MS"/>
              </a:rPr>
              <a:t>II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56049" y="5664200"/>
            <a:ext cx="2762885" cy="10922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5" dirty="0">
                <a:solidFill>
                  <a:srgbClr val="262625"/>
                </a:solidFill>
                <a:latin typeface="Trebuchet MS"/>
                <a:cs typeface="Trebuchet MS"/>
              </a:rPr>
              <a:t>C</a:t>
            </a:r>
            <a:r>
              <a:rPr sz="1000" b="1" i="1" spc="-110" dirty="0">
                <a:solidFill>
                  <a:srgbClr val="262625"/>
                </a:solidFill>
                <a:latin typeface="Trebuchet MS"/>
                <a:cs typeface="Trebuchet MS"/>
              </a:rPr>
              <a:t>on</a:t>
            </a:r>
            <a:r>
              <a:rPr sz="1000" b="1" i="1" spc="-114" dirty="0">
                <a:solidFill>
                  <a:srgbClr val="262625"/>
                </a:solidFill>
                <a:latin typeface="Trebuchet MS"/>
                <a:cs typeface="Trebuchet MS"/>
              </a:rPr>
              <a:t>tenido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35" dirty="0">
                <a:solidFill>
                  <a:srgbClr val="262625"/>
                </a:solidFill>
                <a:latin typeface="Trebuchet MS"/>
                <a:cs typeface="Trebuchet MS"/>
              </a:rPr>
              <a:t>requerido_</a:t>
            </a:r>
            <a:endParaRPr sz="1000" dirty="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strategias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segmentación.</a:t>
            </a:r>
            <a:endParaRPr sz="1000" dirty="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P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lan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mark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eting digital.</a:t>
            </a:r>
            <a:endParaRPr sz="1000" dirty="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C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omportamiento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del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consumido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.</a:t>
            </a:r>
            <a:endParaRPr sz="1000" dirty="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Planificación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desarrollo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sitios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web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contenido.</a:t>
            </a:r>
            <a:endParaRPr sz="1000" dirty="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15" dirty="0">
                <a:solidFill>
                  <a:srgbClr val="262625"/>
                </a:solidFill>
                <a:latin typeface="Microsoft Sans Serif"/>
                <a:cs typeface="Microsoft Sans Serif"/>
              </a:rPr>
              <a:t>M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ar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k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eting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15" dirty="0">
                <a:solidFill>
                  <a:srgbClr val="262625"/>
                </a:solidFill>
                <a:latin typeface="Microsoft Sans Serif"/>
                <a:cs typeface="Microsoft Sans Serif"/>
              </a:rPr>
              <a:t>M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edios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Sociales.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57578" y="4191000"/>
            <a:ext cx="10902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spc="-120" dirty="0">
                <a:solidFill>
                  <a:srgbClr val="262625"/>
                </a:solidFill>
                <a:latin typeface="Trebuchet MS"/>
                <a:cs typeface="Trebuchet MS"/>
              </a:rPr>
              <a:t>Aprendizaje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40" dirty="0">
                <a:solidFill>
                  <a:srgbClr val="262625"/>
                </a:solidFill>
                <a:latin typeface="Trebuchet MS"/>
                <a:cs typeface="Trebuchet MS"/>
              </a:rPr>
              <a:t>esperado_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59980" y="4495800"/>
            <a:ext cx="2912745" cy="2336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 algn="just">
              <a:lnSpc>
                <a:spcPct val="1167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Se</a:t>
            </a:r>
            <a:r>
              <a:rPr sz="1000" spc="-11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espera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emprendedor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conozca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114" dirty="0">
                <a:solidFill>
                  <a:srgbClr val="262625"/>
                </a:solidFill>
                <a:latin typeface="Microsoft Sans Serif"/>
                <a:cs typeface="Microsoft Sans Serif"/>
              </a:rPr>
              <a:t>sepa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utilizar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herramientas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básicas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e-mar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k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etin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g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.</a:t>
            </a:r>
            <a:endParaRPr sz="1000" dirty="0">
              <a:latin typeface="Microsoft Sans Serif"/>
              <a:cs typeface="Microsoft Sans Serif"/>
            </a:endParaRPr>
          </a:p>
          <a:p>
            <a:pPr marL="241300" marR="5080" indent="-228600" algn="just">
              <a:lnSpc>
                <a:spcPct val="116700"/>
              </a:lnSpc>
              <a:buChar char="•"/>
              <a:tabLst>
                <a:tab pos="241300" algn="l"/>
              </a:tabLst>
            </a:pP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Aplicar</a:t>
            </a:r>
            <a:r>
              <a:rPr sz="1000" spc="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estrategias</a:t>
            </a:r>
            <a:r>
              <a:rPr sz="1000" spc="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mark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eting</a:t>
            </a:r>
            <a:r>
              <a:rPr sz="1000" spc="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como</a:t>
            </a:r>
            <a:r>
              <a:rPr sz="1000" spc="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segmentación, 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orientación,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posicionamiento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diferenciación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000" spc="-1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un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contexto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línea.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Evaluar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papel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los medios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comunicación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social.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Utilizar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analíticas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digitales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para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evaluar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optimizar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eficacia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las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estrategias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mar- </a:t>
            </a:r>
            <a:r>
              <a:rPr sz="1000" spc="-25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k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eting digital.</a:t>
            </a:r>
            <a:endParaRPr sz="1000" dirty="0">
              <a:latin typeface="Microsoft Sans Serif"/>
              <a:cs typeface="Microsoft Sans Serif"/>
            </a:endParaRPr>
          </a:p>
          <a:p>
            <a:pPr marL="241300" marR="5080" indent="-228600" algn="just">
              <a:lnSpc>
                <a:spcPct val="116700"/>
              </a:lnSpc>
              <a:buChar char="•"/>
              <a:tabLst>
                <a:tab pos="241300" algn="l"/>
              </a:tabLst>
            </a:pP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Conocer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cómo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marketing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línea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difiere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un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en- 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torno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marketing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tradicional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e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identifica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las 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oportu- </a:t>
            </a:r>
            <a:r>
              <a:rPr sz="1000" spc="-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nidades de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marketing </a:t>
            </a:r>
            <a:r>
              <a:rPr sz="1000" spc="-125" dirty="0">
                <a:solidFill>
                  <a:srgbClr val="262625"/>
                </a:solidFill>
                <a:latin typeface="Microsoft Sans Serif"/>
                <a:cs typeface="Microsoft Sans Serif"/>
              </a:rPr>
              <a:t>basadas</a:t>
            </a:r>
            <a:r>
              <a:rPr sz="1000" spc="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 Web,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como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uso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F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acebook,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62625"/>
                </a:solidFill>
                <a:latin typeface="Microsoft Sans Serif"/>
                <a:cs typeface="Microsoft Sans Serif"/>
              </a:rPr>
              <a:t>T</a:t>
            </a:r>
            <a:r>
              <a:rPr sz="1000" spc="-20" dirty="0">
                <a:solidFill>
                  <a:srgbClr val="262625"/>
                </a:solidFill>
                <a:latin typeface="Microsoft Sans Serif"/>
                <a:cs typeface="Microsoft Sans Serif"/>
              </a:rPr>
              <a:t>witter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 y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G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oogle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mundo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los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ne</a:t>
            </a:r>
            <a:r>
              <a:rPr sz="1000" spc="65" dirty="0">
                <a:solidFill>
                  <a:srgbClr val="262625"/>
                </a:solidFill>
                <a:latin typeface="Microsoft Sans Serif"/>
                <a:cs typeface="Microsoft Sans Serif"/>
              </a:rPr>
              <a:t>- 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gocios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ho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.</a:t>
            </a:r>
            <a:endParaRPr sz="10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172301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7830" y="5410200"/>
            <a:ext cx="8661400" cy="0"/>
          </a:xfrm>
          <a:custGeom>
            <a:avLst/>
            <a:gdLst/>
            <a:ahLst/>
            <a:cxnLst/>
            <a:rect l="l" t="t" r="r" b="b"/>
            <a:pathLst>
              <a:path w="8661400">
                <a:moveTo>
                  <a:pt x="0" y="0"/>
                </a:moveTo>
                <a:lnTo>
                  <a:pt x="8661400" y="0"/>
                </a:lnTo>
              </a:path>
            </a:pathLst>
          </a:custGeom>
          <a:ln w="6350">
            <a:solidFill>
              <a:srgbClr val="44AC34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1935" y="5567907"/>
            <a:ext cx="1699895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solidFill>
                  <a:srgbClr val="262625"/>
                </a:solidFill>
                <a:latin typeface="Trebuchet MS"/>
                <a:cs typeface="Trebuchet MS"/>
              </a:rPr>
              <a:t>ÁRE</a:t>
            </a:r>
            <a:r>
              <a:rPr sz="1000" b="1" i="1" spc="-1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b="1" i="1" spc="-200" dirty="0">
                <a:solidFill>
                  <a:srgbClr val="262625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i="1" spc="5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i="1" spc="30" dirty="0">
                <a:solidFill>
                  <a:srgbClr val="262625"/>
                </a:solidFill>
                <a:latin typeface="Trebuchet MS"/>
                <a:cs typeface="Trebuchet MS"/>
              </a:rPr>
              <a:t>CTIVIDADES</a:t>
            </a:r>
            <a:endParaRPr sz="1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000" b="1" i="1" spc="30" dirty="0">
                <a:solidFill>
                  <a:srgbClr val="44AC34"/>
                </a:solidFill>
                <a:latin typeface="Trebuchet MS"/>
                <a:cs typeface="Trebuchet MS"/>
              </a:rPr>
              <a:t>CURS</a:t>
            </a:r>
            <a:r>
              <a:rPr sz="1000" b="1" i="1" spc="20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b="1" i="1" spc="-55" dirty="0">
                <a:solidFill>
                  <a:srgbClr val="44AC34"/>
                </a:solidFill>
                <a:latin typeface="Trebuchet MS"/>
                <a:cs typeface="Trebuchet MS"/>
              </a:rPr>
              <a:t>/</a:t>
            </a:r>
            <a:r>
              <a:rPr sz="1000" b="1" i="1" spc="-229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b="1" i="1" spc="-20" dirty="0">
                <a:solidFill>
                  <a:srgbClr val="44AC34"/>
                </a:solidFill>
                <a:latin typeface="Trebuchet MS"/>
                <a:cs typeface="Trebuchet MS"/>
              </a:rPr>
              <a:t>ALLE</a:t>
            </a:r>
            <a:r>
              <a:rPr sz="1000" b="1" i="1" spc="-35" dirty="0">
                <a:solidFill>
                  <a:srgbClr val="44AC34"/>
                </a:solidFill>
                <a:latin typeface="Trebuchet MS"/>
                <a:cs typeface="Trebuchet MS"/>
              </a:rPr>
              <a:t>R</a:t>
            </a:r>
            <a:r>
              <a:rPr sz="1000" b="1" i="1" spc="-200" dirty="0">
                <a:solidFill>
                  <a:srgbClr val="44AC34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10" dirty="0">
                <a:solidFill>
                  <a:srgbClr val="44AC34"/>
                </a:solidFill>
                <a:latin typeface="Trebuchet MS"/>
                <a:cs typeface="Trebuchet MS"/>
              </a:rPr>
              <a:t>MEN</a:t>
            </a:r>
            <a:r>
              <a:rPr sz="1000" i="1" spc="5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i="1" spc="45" dirty="0">
                <a:solidFill>
                  <a:srgbClr val="44AC34"/>
                </a:solidFill>
                <a:latin typeface="Trebuchet MS"/>
                <a:cs typeface="Trebuchet MS"/>
              </a:rPr>
              <a:t>ORÍ</a:t>
            </a:r>
            <a:r>
              <a:rPr sz="1000" i="1" spc="30" dirty="0">
                <a:solidFill>
                  <a:srgbClr val="44AC34"/>
                </a:solidFill>
                <a:latin typeface="Trebuchet MS"/>
                <a:cs typeface="Trebuchet MS"/>
              </a:rPr>
              <a:t>A</a:t>
            </a:r>
            <a:r>
              <a:rPr sz="1000" i="1" spc="-6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15" dirty="0">
                <a:solidFill>
                  <a:srgbClr val="44AC34"/>
                </a:solidFill>
                <a:latin typeface="Trebuchet MS"/>
                <a:cs typeface="Trebuchet MS"/>
              </a:rPr>
              <a:t>II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00399" y="5938180"/>
            <a:ext cx="2912745" cy="12700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5" dirty="0">
                <a:solidFill>
                  <a:srgbClr val="262625"/>
                </a:solidFill>
                <a:latin typeface="Trebuchet MS"/>
                <a:cs typeface="Trebuchet MS"/>
              </a:rPr>
              <a:t>C</a:t>
            </a:r>
            <a:r>
              <a:rPr sz="1000" b="1" i="1" spc="-110" dirty="0">
                <a:solidFill>
                  <a:srgbClr val="262625"/>
                </a:solidFill>
                <a:latin typeface="Trebuchet MS"/>
                <a:cs typeface="Trebuchet MS"/>
              </a:rPr>
              <a:t>on</a:t>
            </a:r>
            <a:r>
              <a:rPr sz="1000" b="1" i="1" spc="-114" dirty="0">
                <a:solidFill>
                  <a:srgbClr val="262625"/>
                </a:solidFill>
                <a:latin typeface="Trebuchet MS"/>
                <a:cs typeface="Trebuchet MS"/>
              </a:rPr>
              <a:t>tenido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35" dirty="0">
                <a:solidFill>
                  <a:srgbClr val="262625"/>
                </a:solidFill>
                <a:latin typeface="Trebuchet MS"/>
                <a:cs typeface="Trebuchet MS"/>
              </a:rPr>
              <a:t>requerido_</a:t>
            </a:r>
            <a:endParaRPr sz="1000" dirty="0">
              <a:latin typeface="Trebuchet MS"/>
              <a:cs typeface="Trebuchet MS"/>
            </a:endParaRPr>
          </a:p>
          <a:p>
            <a:pPr marL="241300" marR="5080" indent="-228600" algn="just">
              <a:lnSpc>
                <a:spcPct val="116700"/>
              </a:lnSpc>
              <a:buChar char="•"/>
              <a:tabLst>
                <a:tab pos="241300" algn="l"/>
              </a:tabLst>
            </a:pP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Primera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reunión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con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mentor: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conocer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la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importancia </a:t>
            </a:r>
            <a:r>
              <a:rPr sz="1000" spc="-25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del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mentor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mentoría.</a:t>
            </a:r>
            <a:endParaRPr sz="1000" dirty="0">
              <a:latin typeface="Microsoft Sans Serif"/>
              <a:cs typeface="Microsoft Sans Serif"/>
            </a:endParaRPr>
          </a:p>
          <a:p>
            <a:pPr marL="241300" marR="5080" indent="-228600" algn="just">
              <a:lnSpc>
                <a:spcPct val="116700"/>
              </a:lnSpc>
              <a:buChar char="•"/>
              <a:tabLst>
                <a:tab pos="241300" algn="l"/>
              </a:tabLst>
            </a:pP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Actividades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reuniones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informales,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confidenciales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25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personalizadas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enfocadas en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las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necesidades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em-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presa.</a:t>
            </a:r>
            <a:endParaRPr sz="1000" dirty="0">
              <a:latin typeface="Microsoft Sans Serif"/>
              <a:cs typeface="Microsoft Sans Serif"/>
            </a:endParaRPr>
          </a:p>
          <a:p>
            <a:pPr marL="241300" indent="-228600" algn="just">
              <a:lnSpc>
                <a:spcPct val="100000"/>
              </a:lnSpc>
              <a:spcBef>
                <a:spcPts val="200"/>
              </a:spcBef>
              <a:buChar char="•"/>
              <a:tabLst>
                <a:tab pos="241300" algn="l"/>
              </a:tabLst>
            </a:pP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menos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cumplir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con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seis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mentorias.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35850" y="5563245"/>
            <a:ext cx="2913380" cy="16256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120" dirty="0">
                <a:solidFill>
                  <a:srgbClr val="262625"/>
                </a:solidFill>
                <a:latin typeface="Trebuchet MS"/>
                <a:cs typeface="Trebuchet MS"/>
              </a:rPr>
              <a:t>Aprendizaje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40" dirty="0">
                <a:solidFill>
                  <a:srgbClr val="262625"/>
                </a:solidFill>
                <a:latin typeface="Trebuchet MS"/>
                <a:cs typeface="Trebuchet MS"/>
              </a:rPr>
              <a:t>esperado_</a:t>
            </a:r>
            <a:endParaRPr sz="1000" dirty="0">
              <a:latin typeface="Trebuchet MS"/>
              <a:cs typeface="Trebuchet MS"/>
            </a:endParaRPr>
          </a:p>
          <a:p>
            <a:pPr marL="241300" marR="5080" indent="-228600" algn="just">
              <a:lnSpc>
                <a:spcPct val="116700"/>
              </a:lnSpc>
              <a:buChar char="•"/>
              <a:tabLst>
                <a:tab pos="241300" algn="l"/>
              </a:tabLst>
            </a:pPr>
            <a:r>
              <a:rPr sz="10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D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efinir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los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aspectos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del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endimiento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necesiten 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ser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potenciados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(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necesidades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mentorin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g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).</a:t>
            </a:r>
            <a:endParaRPr sz="1000" dirty="0">
              <a:latin typeface="Microsoft Sans Serif"/>
              <a:cs typeface="Microsoft Sans Serif"/>
            </a:endParaRPr>
          </a:p>
          <a:p>
            <a:pPr marL="241300" marR="5080" indent="-228600" algn="just">
              <a:lnSpc>
                <a:spcPct val="116700"/>
              </a:lnSpc>
              <a:buChar char="•"/>
              <a:tabLst>
                <a:tab pos="241300" algn="l"/>
              </a:tabLst>
            </a:pP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Establecer un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plan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trabajo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acordado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entre </a:t>
            </a:r>
            <a:r>
              <a:rPr sz="1000" spc="-114" dirty="0">
                <a:solidFill>
                  <a:srgbClr val="262625"/>
                </a:solidFill>
                <a:latin typeface="Microsoft Sans Serif"/>
                <a:cs typeface="Microsoft Sans Serif"/>
              </a:rPr>
              <a:t>ambas 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partes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(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mentor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mento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ead</a:t>
            </a:r>
            <a:r>
              <a:rPr sz="1000" spc="-125" dirty="0">
                <a:solidFill>
                  <a:srgbClr val="262625"/>
                </a:solidFill>
                <a:latin typeface="Microsoft Sans Serif"/>
                <a:cs typeface="Microsoft Sans Serif"/>
              </a:rPr>
              <a:t>o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).</a:t>
            </a:r>
            <a:endParaRPr sz="1000" dirty="0">
              <a:latin typeface="Microsoft Sans Serif"/>
              <a:cs typeface="Microsoft Sans Serif"/>
            </a:endParaRPr>
          </a:p>
          <a:p>
            <a:pPr marL="241300" marR="5080" indent="-228600" algn="just">
              <a:lnSpc>
                <a:spcPct val="116700"/>
              </a:lnSpc>
              <a:buChar char="•"/>
              <a:tabLst>
                <a:tab pos="241300" algn="l"/>
              </a:tabLst>
            </a:pP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Se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espera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emprendedor obtenga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una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visión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ex-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terna,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cual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le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ayude </a:t>
            </a:r>
            <a:r>
              <a:rPr sz="1000" spc="-140" dirty="0">
                <a:solidFill>
                  <a:srgbClr val="262625"/>
                </a:solidFill>
                <a:latin typeface="Microsoft Sans Serif"/>
                <a:cs typeface="Microsoft Sans Serif"/>
              </a:rPr>
              <a:t>a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identificar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mejoras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oportuni- </a:t>
            </a:r>
            <a:r>
              <a:rPr sz="1000" spc="-25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dades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p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oyecto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permitiéndole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avanzar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más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rápido 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cometer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menos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er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o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es.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3535" y="4190824"/>
            <a:ext cx="1598295" cy="64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solidFill>
                  <a:srgbClr val="262625"/>
                </a:solidFill>
                <a:latin typeface="Trebuchet MS"/>
                <a:cs typeface="Trebuchet MS"/>
              </a:rPr>
              <a:t>ÁRE</a:t>
            </a:r>
            <a:r>
              <a:rPr sz="1000" b="1" i="1" spc="-1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b="1" i="1" spc="-200" dirty="0">
                <a:solidFill>
                  <a:srgbClr val="262625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i="1" spc="15" dirty="0">
                <a:solidFill>
                  <a:srgbClr val="262625"/>
                </a:solidFill>
                <a:latin typeface="Trebuchet MS"/>
                <a:cs typeface="Trebuchet MS"/>
              </a:rPr>
              <a:t>MARKETING</a:t>
            </a:r>
            <a:endParaRPr sz="1000">
              <a:latin typeface="Trebuchet MS"/>
              <a:cs typeface="Trebuchet MS"/>
            </a:endParaRPr>
          </a:p>
          <a:p>
            <a:pPr marL="12700" marR="5080">
              <a:lnSpc>
                <a:spcPct val="133300"/>
              </a:lnSpc>
              <a:spcBef>
                <a:spcPts val="500"/>
              </a:spcBef>
            </a:pPr>
            <a:r>
              <a:rPr sz="1000" b="1" i="1" spc="30" dirty="0">
                <a:solidFill>
                  <a:srgbClr val="44AC34"/>
                </a:solidFill>
                <a:latin typeface="Trebuchet MS"/>
                <a:cs typeface="Trebuchet MS"/>
              </a:rPr>
              <a:t>CURS</a:t>
            </a:r>
            <a:r>
              <a:rPr sz="1000" b="1" i="1" spc="20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b="1" i="1" spc="-55" dirty="0">
                <a:solidFill>
                  <a:srgbClr val="44AC34"/>
                </a:solidFill>
                <a:latin typeface="Trebuchet MS"/>
                <a:cs typeface="Trebuchet MS"/>
              </a:rPr>
              <a:t>/</a:t>
            </a:r>
            <a:r>
              <a:rPr sz="1000" b="1" i="1" spc="-229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b="1" i="1" spc="-20" dirty="0">
                <a:solidFill>
                  <a:srgbClr val="44AC34"/>
                </a:solidFill>
                <a:latin typeface="Trebuchet MS"/>
                <a:cs typeface="Trebuchet MS"/>
              </a:rPr>
              <a:t>ALLE</a:t>
            </a:r>
            <a:r>
              <a:rPr sz="1000" b="1" i="1" spc="-35" dirty="0">
                <a:solidFill>
                  <a:srgbClr val="44AC34"/>
                </a:solidFill>
                <a:latin typeface="Trebuchet MS"/>
                <a:cs typeface="Trebuchet MS"/>
              </a:rPr>
              <a:t>R</a:t>
            </a:r>
            <a:r>
              <a:rPr sz="1000" b="1" i="1" spc="-200" dirty="0">
                <a:solidFill>
                  <a:srgbClr val="44AC34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70" dirty="0">
                <a:solidFill>
                  <a:srgbClr val="44AC34"/>
                </a:solidFill>
                <a:latin typeface="Trebuchet MS"/>
                <a:cs typeface="Trebuchet MS"/>
              </a:rPr>
              <a:t>DEM</a:t>
            </a:r>
            <a:r>
              <a:rPr sz="1000" i="1" spc="50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i="1" spc="-6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55" dirty="0">
                <a:solidFill>
                  <a:srgbClr val="44AC34"/>
                </a:solidFill>
                <a:latin typeface="Trebuchet MS"/>
                <a:cs typeface="Trebuchet MS"/>
              </a:rPr>
              <a:t>D</a:t>
            </a:r>
            <a:r>
              <a:rPr sz="1000" i="1" spc="20" dirty="0">
                <a:solidFill>
                  <a:srgbClr val="44AC34"/>
                </a:solidFill>
                <a:latin typeface="Trebuchet MS"/>
                <a:cs typeface="Trebuchet MS"/>
              </a:rPr>
              <a:t>A</a:t>
            </a:r>
            <a:r>
              <a:rPr sz="1000" i="1" spc="-40" dirty="0">
                <a:solidFill>
                  <a:srgbClr val="44AC34"/>
                </a:solidFill>
                <a:latin typeface="Trebuchet MS"/>
                <a:cs typeface="Trebuchet MS"/>
              </a:rPr>
              <a:t>Y  </a:t>
            </a:r>
            <a:r>
              <a:rPr sz="1000" i="1" spc="30" dirty="0">
                <a:solidFill>
                  <a:srgbClr val="44AC34"/>
                </a:solidFill>
                <a:latin typeface="Trebuchet MS"/>
                <a:cs typeface="Trebuchet MS"/>
              </a:rPr>
              <a:t>INVERSIONISTAS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03811" y="3879674"/>
            <a:ext cx="2324100" cy="12700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5" dirty="0">
                <a:solidFill>
                  <a:srgbClr val="262625"/>
                </a:solidFill>
                <a:latin typeface="Trebuchet MS"/>
                <a:cs typeface="Trebuchet MS"/>
              </a:rPr>
              <a:t>C</a:t>
            </a:r>
            <a:r>
              <a:rPr sz="1000" b="1" i="1" spc="-110" dirty="0">
                <a:solidFill>
                  <a:srgbClr val="262625"/>
                </a:solidFill>
                <a:latin typeface="Trebuchet MS"/>
                <a:cs typeface="Trebuchet MS"/>
              </a:rPr>
              <a:t>on</a:t>
            </a:r>
            <a:r>
              <a:rPr sz="1000" b="1" i="1" spc="-114" dirty="0">
                <a:solidFill>
                  <a:srgbClr val="262625"/>
                </a:solidFill>
                <a:latin typeface="Trebuchet MS"/>
                <a:cs typeface="Trebuchet MS"/>
              </a:rPr>
              <a:t>tenido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35" dirty="0">
                <a:solidFill>
                  <a:srgbClr val="262625"/>
                </a:solidFill>
                <a:latin typeface="Trebuchet MS"/>
                <a:cs typeface="Trebuchet MS"/>
              </a:rPr>
              <a:t>requerido_</a:t>
            </a:r>
            <a:endParaRPr sz="1000" dirty="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C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ómo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hacer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un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buen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P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itch.</a:t>
            </a:r>
            <a:endParaRPr sz="1000" dirty="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25" dirty="0">
                <a:solidFill>
                  <a:srgbClr val="262625"/>
                </a:solidFill>
                <a:latin typeface="Microsoft Sans Serif"/>
                <a:cs typeface="Microsoft Sans Serif"/>
              </a:rPr>
              <a:t>Q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ué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buscan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inversionistas.</a:t>
            </a:r>
            <a:endParaRPr sz="1000" dirty="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strategias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negociación.</a:t>
            </a:r>
            <a:endParaRPr sz="1000" dirty="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Estimación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inversión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25" dirty="0">
                <a:solidFill>
                  <a:srgbClr val="262625"/>
                </a:solidFill>
                <a:latin typeface="Microsoft Sans Serif"/>
                <a:cs typeface="Microsoft Sans Serif"/>
              </a:rPr>
              <a:t>se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necesita.</a:t>
            </a:r>
            <a:endParaRPr sz="1000" dirty="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I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nstrumentos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inversión.</a:t>
            </a:r>
            <a:endParaRPr sz="1000" dirty="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V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alorización: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45" dirty="0">
                <a:solidFill>
                  <a:srgbClr val="262625"/>
                </a:solidFill>
                <a:latin typeface="Microsoft Sans Serif"/>
                <a:cs typeface="Microsoft Sans Serif"/>
              </a:rPr>
              <a:t>¿</a:t>
            </a:r>
            <a:r>
              <a:rPr sz="1000" spc="-204" dirty="0">
                <a:solidFill>
                  <a:srgbClr val="262625"/>
                </a:solidFill>
                <a:latin typeface="Microsoft Sans Serif"/>
                <a:cs typeface="Microsoft Sans Serif"/>
              </a:rPr>
              <a:t>C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uánto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vale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mi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125" dirty="0">
                <a:solidFill>
                  <a:srgbClr val="262625"/>
                </a:solidFill>
                <a:latin typeface="Microsoft Sans Serif"/>
                <a:cs typeface="Microsoft Sans Serif"/>
              </a:rPr>
              <a:t>es</a:t>
            </a:r>
            <a:r>
              <a:rPr sz="1000" spc="-16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?.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24600" y="3790774"/>
            <a:ext cx="2913380" cy="1447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120" dirty="0">
                <a:solidFill>
                  <a:srgbClr val="262625"/>
                </a:solidFill>
                <a:latin typeface="Trebuchet MS"/>
                <a:cs typeface="Trebuchet MS"/>
              </a:rPr>
              <a:t>Aprendizaje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40" dirty="0">
                <a:solidFill>
                  <a:srgbClr val="262625"/>
                </a:solidFill>
                <a:latin typeface="Trebuchet MS"/>
                <a:cs typeface="Trebuchet MS"/>
              </a:rPr>
              <a:t>esperado_</a:t>
            </a:r>
            <a:endParaRPr sz="1000" dirty="0">
              <a:latin typeface="Trebuchet MS"/>
              <a:cs typeface="Trebuchet MS"/>
            </a:endParaRPr>
          </a:p>
          <a:p>
            <a:pPr marL="241300" marR="5080" indent="-228600" algn="just">
              <a:lnSpc>
                <a:spcPct val="116700"/>
              </a:lnSpc>
              <a:buChar char="•"/>
              <a:tabLst>
                <a:tab pos="241300" algn="l"/>
              </a:tabLst>
            </a:pP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Se</a:t>
            </a:r>
            <a:r>
              <a:rPr sz="1000" spc="-11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espera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emprendedor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desarrolle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su</a:t>
            </a:r>
            <a:r>
              <a:rPr sz="100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propio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pitch,</a:t>
            </a:r>
            <a:r>
              <a:rPr sz="1000" spc="19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conozca</a:t>
            </a:r>
            <a:r>
              <a:rPr sz="1000" spc="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cuáles</a:t>
            </a:r>
            <a:r>
              <a:rPr sz="1000" spc="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son</a:t>
            </a:r>
            <a:r>
              <a:rPr sz="1000" spc="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los</a:t>
            </a:r>
            <a:r>
              <a:rPr sz="1000" spc="10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puntos</a:t>
            </a:r>
            <a:r>
              <a:rPr sz="1000" spc="1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más</a:t>
            </a:r>
            <a:r>
              <a:rPr sz="1000" spc="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relevantes </a:t>
            </a:r>
            <a:r>
              <a:rPr sz="1000" spc="-25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000" spc="-1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evaluar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por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inversionista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como negociar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con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él.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Además, </a:t>
            </a:r>
            <a:r>
              <a:rPr sz="1000" spc="-125" dirty="0">
                <a:solidFill>
                  <a:srgbClr val="262625"/>
                </a:solidFill>
                <a:latin typeface="Microsoft Sans Serif"/>
                <a:cs typeface="Microsoft Sans Serif"/>
              </a:rPr>
              <a:t>se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espera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 aprenda </a:t>
            </a:r>
            <a:r>
              <a:rPr sz="1000" spc="-140" dirty="0">
                <a:solidFill>
                  <a:srgbClr val="262625"/>
                </a:solidFill>
                <a:latin typeface="Microsoft Sans Serif"/>
                <a:cs typeface="Microsoft Sans Serif"/>
              </a:rPr>
              <a:t>a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definir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monto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tipo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inversión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</a:t>
            </a:r>
            <a:r>
              <a:rPr sz="1000" spc="9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necesita,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evaluando</a:t>
            </a:r>
            <a:r>
              <a:rPr sz="1000" spc="9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las</a:t>
            </a:r>
            <a:r>
              <a:rPr sz="1000" spc="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ventajas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desventajas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cada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instrumento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tipo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inversio-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nista.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3175" y="2559050"/>
            <a:ext cx="1524000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solidFill>
                  <a:srgbClr val="262625"/>
                </a:solidFill>
                <a:latin typeface="Trebuchet MS"/>
                <a:cs typeface="Trebuchet MS"/>
              </a:rPr>
              <a:t>ÁRE</a:t>
            </a:r>
            <a:r>
              <a:rPr sz="1000" b="1" i="1" spc="-1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b="1" i="1" spc="-200" dirty="0">
                <a:solidFill>
                  <a:srgbClr val="262625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i="1" spc="15" dirty="0">
                <a:solidFill>
                  <a:srgbClr val="262625"/>
                </a:solidFill>
                <a:latin typeface="Trebuchet MS"/>
                <a:cs typeface="Trebuchet MS"/>
              </a:rPr>
              <a:t>MARKETING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000" b="1" i="1" spc="30" dirty="0">
                <a:solidFill>
                  <a:srgbClr val="44AC34"/>
                </a:solidFill>
                <a:latin typeface="Trebuchet MS"/>
                <a:cs typeface="Trebuchet MS"/>
              </a:rPr>
              <a:t>CURS</a:t>
            </a:r>
            <a:r>
              <a:rPr sz="1000" b="1" i="1" spc="20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b="1" i="1" spc="-55" dirty="0">
                <a:solidFill>
                  <a:srgbClr val="44AC34"/>
                </a:solidFill>
                <a:latin typeface="Trebuchet MS"/>
                <a:cs typeface="Trebuchet MS"/>
              </a:rPr>
              <a:t>/</a:t>
            </a:r>
            <a:r>
              <a:rPr sz="1000" b="1" i="1" spc="-229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b="1" i="1" spc="-20" dirty="0">
                <a:solidFill>
                  <a:srgbClr val="44AC34"/>
                </a:solidFill>
                <a:latin typeface="Trebuchet MS"/>
                <a:cs typeface="Trebuchet MS"/>
              </a:rPr>
              <a:t>ALLE</a:t>
            </a:r>
            <a:r>
              <a:rPr sz="1000" b="1" i="1" spc="-35" dirty="0">
                <a:solidFill>
                  <a:srgbClr val="44AC34"/>
                </a:solidFill>
                <a:latin typeface="Trebuchet MS"/>
                <a:cs typeface="Trebuchet MS"/>
              </a:rPr>
              <a:t>R</a:t>
            </a:r>
            <a:r>
              <a:rPr sz="1000" b="1" i="1" spc="-200" dirty="0">
                <a:solidFill>
                  <a:srgbClr val="44AC34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10" dirty="0">
                <a:solidFill>
                  <a:srgbClr val="44AC34"/>
                </a:solidFill>
                <a:latin typeface="Trebuchet MS"/>
                <a:cs typeface="Trebuchet MS"/>
              </a:rPr>
              <a:t>VEN</a:t>
            </a:r>
            <a:r>
              <a:rPr sz="1000" i="1" spc="-15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i="1" spc="25" dirty="0">
                <a:solidFill>
                  <a:srgbClr val="44AC34"/>
                </a:solidFill>
                <a:latin typeface="Trebuchet MS"/>
                <a:cs typeface="Trebuchet MS"/>
              </a:rPr>
              <a:t>A</a:t>
            </a:r>
            <a:r>
              <a:rPr sz="1000" i="1" spc="5" dirty="0">
                <a:solidFill>
                  <a:srgbClr val="44AC34"/>
                </a:solidFill>
                <a:latin typeface="Trebuchet MS"/>
                <a:cs typeface="Trebuchet MS"/>
              </a:rPr>
              <a:t>S</a:t>
            </a:r>
            <a:r>
              <a:rPr sz="1000" i="1" spc="-6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15" dirty="0">
                <a:solidFill>
                  <a:srgbClr val="44AC34"/>
                </a:solidFill>
                <a:latin typeface="Trebuchet MS"/>
                <a:cs typeface="Trebuchet MS"/>
              </a:rPr>
              <a:t>II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03811" y="1730715"/>
            <a:ext cx="2913380" cy="18034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5" dirty="0">
                <a:solidFill>
                  <a:srgbClr val="262625"/>
                </a:solidFill>
                <a:latin typeface="Trebuchet MS"/>
                <a:cs typeface="Trebuchet MS"/>
              </a:rPr>
              <a:t>C</a:t>
            </a:r>
            <a:r>
              <a:rPr sz="1000" b="1" i="1" spc="-110" dirty="0">
                <a:solidFill>
                  <a:srgbClr val="262625"/>
                </a:solidFill>
                <a:latin typeface="Trebuchet MS"/>
                <a:cs typeface="Trebuchet MS"/>
              </a:rPr>
              <a:t>on</a:t>
            </a:r>
            <a:r>
              <a:rPr sz="1000" b="1" i="1" spc="-114" dirty="0">
                <a:solidFill>
                  <a:srgbClr val="262625"/>
                </a:solidFill>
                <a:latin typeface="Trebuchet MS"/>
                <a:cs typeface="Trebuchet MS"/>
              </a:rPr>
              <a:t>tenido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35" dirty="0">
                <a:solidFill>
                  <a:srgbClr val="262625"/>
                </a:solidFill>
                <a:latin typeface="Trebuchet MS"/>
                <a:cs typeface="Trebuchet MS"/>
              </a:rPr>
              <a:t>requerido_</a:t>
            </a:r>
            <a:endParaRPr sz="10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dir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ección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ventas.</a:t>
            </a:r>
            <a:endParaRPr sz="10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Las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p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evisiones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venta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gestión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objetivos.</a:t>
            </a:r>
            <a:endParaRPr sz="10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P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lanificación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14" dirty="0">
                <a:solidFill>
                  <a:srgbClr val="262625"/>
                </a:solidFill>
                <a:latin typeface="Microsoft Sans Serif"/>
                <a:cs typeface="Microsoft Sans Serif"/>
              </a:rPr>
              <a:t>zonas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rutas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venta.</a:t>
            </a:r>
            <a:endParaRPr sz="1000">
              <a:latin typeface="Microsoft Sans Serif"/>
              <a:cs typeface="Microsoft Sans Serif"/>
            </a:endParaRPr>
          </a:p>
          <a:p>
            <a:pPr marL="241300" marR="5080" indent="-228600">
              <a:lnSpc>
                <a:spcPct val="116700"/>
              </a:lnSpc>
              <a:buChar char="•"/>
              <a:tabLst>
                <a:tab pos="240665" algn="l"/>
                <a:tab pos="241300" algn="l"/>
              </a:tabLst>
            </a:pP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Selección,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formación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etribución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equipos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ven</a:t>
            </a:r>
            <a:r>
              <a:rPr sz="1000" spc="65" dirty="0">
                <a:solidFill>
                  <a:srgbClr val="262625"/>
                </a:solidFill>
                <a:latin typeface="Microsoft Sans Serif"/>
                <a:cs typeface="Microsoft Sans Serif"/>
              </a:rPr>
              <a:t>- 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ta.</a:t>
            </a:r>
            <a:endParaRPr sz="10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Gestión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clientes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CRM.</a:t>
            </a:r>
            <a:endParaRPr sz="10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Programas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relacionales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fidelización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clientes.</a:t>
            </a:r>
            <a:endParaRPr sz="10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</a:t>
            </a:r>
            <a:r>
              <a:rPr sz="10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l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cont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ol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come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cial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plan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ventas.</a:t>
            </a:r>
            <a:endParaRPr sz="10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L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p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esupuestos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come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ciales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su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cont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ol.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35850" y="2057400"/>
            <a:ext cx="2913380" cy="1447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120" dirty="0">
                <a:solidFill>
                  <a:srgbClr val="262625"/>
                </a:solidFill>
                <a:latin typeface="Trebuchet MS"/>
                <a:cs typeface="Trebuchet MS"/>
              </a:rPr>
              <a:t>Aprendizaje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40" dirty="0">
                <a:solidFill>
                  <a:srgbClr val="262625"/>
                </a:solidFill>
                <a:latin typeface="Trebuchet MS"/>
                <a:cs typeface="Trebuchet MS"/>
              </a:rPr>
              <a:t>esperado_</a:t>
            </a:r>
            <a:endParaRPr sz="1000" dirty="0">
              <a:latin typeface="Trebuchet MS"/>
              <a:cs typeface="Trebuchet MS"/>
            </a:endParaRPr>
          </a:p>
          <a:p>
            <a:pPr marL="240665" marR="5080" indent="-228600" algn="just">
              <a:lnSpc>
                <a:spcPct val="116700"/>
              </a:lnSpc>
              <a:buChar char="•"/>
              <a:tabLst>
                <a:tab pos="241300" algn="l"/>
              </a:tabLst>
            </a:pP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Se</a:t>
            </a:r>
            <a:r>
              <a:rPr sz="1000" spc="-11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espera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emprendedor obtenga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conocimien-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tos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aplicación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venta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sus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técnicas.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Desarrollar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un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plan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ventas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su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respectiva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organización,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sobre la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14" dirty="0">
                <a:solidFill>
                  <a:srgbClr val="262625"/>
                </a:solidFill>
                <a:latin typeface="Microsoft Sans Serif"/>
                <a:cs typeface="Microsoft Sans Serif"/>
              </a:rPr>
              <a:t>base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una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red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ventas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una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zonificación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apro-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piada.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Manejo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elaboración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un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presupuesto.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Cua-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 lificarlo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para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llevar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adelante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control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gestión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14" dirty="0">
                <a:solidFill>
                  <a:srgbClr val="262625"/>
                </a:solidFill>
                <a:latin typeface="Microsoft Sans Serif"/>
                <a:cs typeface="Microsoft Sans Serif"/>
              </a:rPr>
              <a:t>ese </a:t>
            </a:r>
            <a:r>
              <a:rPr sz="1000" spc="-2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presupuesto.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3535" y="3790774"/>
            <a:ext cx="8661400" cy="0"/>
          </a:xfrm>
          <a:custGeom>
            <a:avLst/>
            <a:gdLst/>
            <a:ahLst/>
            <a:cxnLst/>
            <a:rect l="l" t="t" r="r" b="b"/>
            <a:pathLst>
              <a:path w="8661400">
                <a:moveTo>
                  <a:pt x="0" y="0"/>
                </a:moveTo>
                <a:lnTo>
                  <a:pt x="8661400" y="0"/>
                </a:lnTo>
              </a:path>
            </a:pathLst>
          </a:custGeom>
          <a:ln w="6350">
            <a:solidFill>
              <a:srgbClr val="44AC34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20" dirty="0"/>
              <a:t>21</a:t>
            </a:fld>
            <a:endParaRPr spc="20" dirty="0"/>
          </a:p>
        </p:txBody>
      </p:sp>
    </p:spTree>
    <p:extLst>
      <p:ext uri="{BB962C8B-B14F-4D97-AF65-F5344CB8AC3E}">
        <p14:creationId xmlns:p14="http://schemas.microsoft.com/office/powerpoint/2010/main" val="4072757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2616200"/>
            <a:chOff x="0" y="0"/>
            <a:chExt cx="10058400" cy="2616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399" cy="26162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0058400" cy="2616200"/>
            </a:xfrm>
            <a:custGeom>
              <a:avLst/>
              <a:gdLst/>
              <a:ahLst/>
              <a:cxnLst/>
              <a:rect l="l" t="t" r="r" b="b"/>
              <a:pathLst>
                <a:path w="10058400" h="2616200">
                  <a:moveTo>
                    <a:pt x="10058400" y="0"/>
                  </a:moveTo>
                  <a:lnTo>
                    <a:pt x="0" y="0"/>
                  </a:lnTo>
                  <a:lnTo>
                    <a:pt x="0" y="2616200"/>
                  </a:lnTo>
                  <a:lnTo>
                    <a:pt x="10058400" y="2616200"/>
                  </a:lnTo>
                  <a:lnTo>
                    <a:pt x="10058400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4463" y="317498"/>
            <a:ext cx="6791959" cy="92773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300"/>
              </a:spcBef>
            </a:pPr>
            <a:r>
              <a:rPr sz="3000" spc="295" dirty="0">
                <a:solidFill>
                  <a:srgbClr val="FFFFFF"/>
                </a:solidFill>
              </a:rPr>
              <a:t>CONTENIDOS</a:t>
            </a:r>
            <a:r>
              <a:rPr sz="3000" spc="-20" dirty="0">
                <a:solidFill>
                  <a:srgbClr val="FFFFFF"/>
                </a:solidFill>
              </a:rPr>
              <a:t> </a:t>
            </a:r>
            <a:r>
              <a:rPr sz="3000" spc="55" dirty="0">
                <a:solidFill>
                  <a:srgbClr val="9ED959"/>
                </a:solidFill>
              </a:rPr>
              <a:t>ETAPA</a:t>
            </a:r>
            <a:r>
              <a:rPr sz="3000" spc="-35" dirty="0">
                <a:solidFill>
                  <a:srgbClr val="9ED959"/>
                </a:solidFill>
              </a:rPr>
              <a:t> </a:t>
            </a:r>
            <a:r>
              <a:rPr sz="3000" spc="40" dirty="0">
                <a:solidFill>
                  <a:srgbClr val="9ED959"/>
                </a:solidFill>
              </a:rPr>
              <a:t>4</a:t>
            </a:r>
            <a:r>
              <a:rPr sz="3000" spc="-75" dirty="0">
                <a:solidFill>
                  <a:srgbClr val="9ED959"/>
                </a:solidFill>
              </a:rPr>
              <a:t> </a:t>
            </a:r>
            <a:r>
              <a:rPr sz="3000" spc="-25" dirty="0">
                <a:solidFill>
                  <a:srgbClr val="FFFFFF"/>
                </a:solidFill>
              </a:rPr>
              <a:t>-</a:t>
            </a:r>
            <a:r>
              <a:rPr sz="3000" spc="-55" dirty="0">
                <a:solidFill>
                  <a:srgbClr val="FFFFFF"/>
                </a:solidFill>
              </a:rPr>
              <a:t> </a:t>
            </a:r>
            <a:r>
              <a:rPr sz="3000" spc="240" dirty="0">
                <a:solidFill>
                  <a:srgbClr val="FFFFFF"/>
                </a:solidFill>
              </a:rPr>
              <a:t>ALCANZAR </a:t>
            </a:r>
            <a:r>
              <a:rPr sz="3000" spc="-885" dirty="0">
                <a:solidFill>
                  <a:srgbClr val="FFFFFF"/>
                </a:solidFill>
              </a:rPr>
              <a:t> </a:t>
            </a:r>
            <a:r>
              <a:rPr sz="3000" spc="225" dirty="0">
                <a:solidFill>
                  <a:srgbClr val="FFFFFF"/>
                </a:solidFill>
              </a:rPr>
              <a:t>BREAK</a:t>
            </a:r>
            <a:r>
              <a:rPr sz="3000" spc="-10" dirty="0">
                <a:solidFill>
                  <a:srgbClr val="FFFFFF"/>
                </a:solidFill>
              </a:rPr>
              <a:t> </a:t>
            </a:r>
            <a:r>
              <a:rPr sz="3000" spc="285" dirty="0">
                <a:solidFill>
                  <a:srgbClr val="FFFFFF"/>
                </a:solidFill>
              </a:rPr>
              <a:t>EVEN</a:t>
            </a:r>
            <a:endParaRPr sz="3000"/>
          </a:p>
        </p:txBody>
      </p:sp>
      <p:sp>
        <p:nvSpPr>
          <p:cNvPr id="6" name="object 6"/>
          <p:cNvSpPr txBox="1"/>
          <p:nvPr/>
        </p:nvSpPr>
        <p:spPr>
          <a:xfrm>
            <a:off x="1485900" y="1582750"/>
            <a:ext cx="605472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300" b="1" spc="-140" dirty="0">
                <a:solidFill>
                  <a:srgbClr val="FFFFFF"/>
                </a:solidFill>
                <a:latin typeface="Trebuchet MS"/>
                <a:cs typeface="Trebuchet MS"/>
              </a:rPr>
              <a:t>Ya </a:t>
            </a:r>
            <a:r>
              <a:rPr sz="1300" b="1" spc="-130" dirty="0">
                <a:solidFill>
                  <a:srgbClr val="FFFFFF"/>
                </a:solidFill>
                <a:latin typeface="Trebuchet MS"/>
                <a:cs typeface="Trebuchet MS"/>
              </a:rPr>
              <a:t>se </a:t>
            </a:r>
            <a:r>
              <a:rPr sz="1300" b="1" spc="-114" dirty="0">
                <a:solidFill>
                  <a:srgbClr val="FFFFFF"/>
                </a:solidFill>
                <a:latin typeface="Trebuchet MS"/>
                <a:cs typeface="Trebuchet MS"/>
              </a:rPr>
              <a:t>encontró </a:t>
            </a:r>
            <a:r>
              <a:rPr sz="1300" b="1" spc="-95" dirty="0">
                <a:solidFill>
                  <a:srgbClr val="FFFFFF"/>
                </a:solidFill>
                <a:latin typeface="Trebuchet MS"/>
                <a:cs typeface="Trebuchet MS"/>
              </a:rPr>
              <a:t>un </a:t>
            </a:r>
            <a:r>
              <a:rPr sz="1300" b="1" spc="-114" dirty="0">
                <a:solidFill>
                  <a:srgbClr val="FFFFFF"/>
                </a:solidFill>
                <a:latin typeface="Trebuchet MS"/>
                <a:cs typeface="Trebuchet MS"/>
              </a:rPr>
              <a:t>modelo </a:t>
            </a:r>
            <a:r>
              <a:rPr sz="1300" b="1" spc="-120" dirty="0">
                <a:solidFill>
                  <a:srgbClr val="FFFFFF"/>
                </a:solidFill>
                <a:latin typeface="Trebuchet MS"/>
                <a:cs typeface="Trebuchet MS"/>
              </a:rPr>
              <a:t>escalable. </a:t>
            </a:r>
            <a:r>
              <a:rPr sz="1300" b="1" spc="-25" dirty="0">
                <a:solidFill>
                  <a:srgbClr val="FFFFFF"/>
                </a:solidFill>
                <a:latin typeface="Trebuchet MS"/>
                <a:cs typeface="Trebuchet MS"/>
              </a:rPr>
              <a:t>El </a:t>
            </a:r>
            <a:r>
              <a:rPr sz="1300" b="1" spc="-110" dirty="0">
                <a:solidFill>
                  <a:srgbClr val="FFFFFF"/>
                </a:solidFill>
                <a:latin typeface="Trebuchet MS"/>
                <a:cs typeface="Trebuchet MS"/>
              </a:rPr>
              <a:t>foco: Sobrevivencia. </a:t>
            </a:r>
            <a:r>
              <a:rPr sz="1300" b="1" spc="-90" dirty="0">
                <a:solidFill>
                  <a:srgbClr val="FFFFFF"/>
                </a:solidFill>
                <a:latin typeface="Trebuchet MS"/>
                <a:cs typeface="Trebuchet MS"/>
              </a:rPr>
              <a:t>Ahora </a:t>
            </a:r>
            <a:r>
              <a:rPr sz="1300" b="1" spc="-130" dirty="0">
                <a:solidFill>
                  <a:srgbClr val="FFFFFF"/>
                </a:solidFill>
                <a:latin typeface="Trebuchet MS"/>
                <a:cs typeface="Trebuchet MS"/>
              </a:rPr>
              <a:t>se espera que </a:t>
            </a:r>
            <a:r>
              <a:rPr sz="1300" b="1" spc="-114" dirty="0">
                <a:solidFill>
                  <a:srgbClr val="FFFFFF"/>
                </a:solidFill>
                <a:latin typeface="Trebuchet MS"/>
                <a:cs typeface="Trebuchet MS"/>
              </a:rPr>
              <a:t>el </a:t>
            </a:r>
            <a:r>
              <a:rPr sz="1300" b="1" spc="-120" dirty="0">
                <a:solidFill>
                  <a:srgbClr val="FFFFFF"/>
                </a:solidFill>
                <a:latin typeface="Trebuchet MS"/>
                <a:cs typeface="Trebuchet MS"/>
              </a:rPr>
              <a:t>proyecto </a:t>
            </a:r>
            <a:r>
              <a:rPr sz="1300" b="1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10" dirty="0">
                <a:solidFill>
                  <a:srgbClr val="FFFFFF"/>
                </a:solidFill>
                <a:latin typeface="Trebuchet MS"/>
                <a:cs typeface="Trebuchet MS"/>
              </a:rPr>
              <a:t>logre </a:t>
            </a:r>
            <a:r>
              <a:rPr sz="1300" b="1" spc="-95" dirty="0">
                <a:solidFill>
                  <a:srgbClr val="FFFFFF"/>
                </a:solidFill>
                <a:latin typeface="Trebuchet MS"/>
                <a:cs typeface="Trebuchet MS"/>
              </a:rPr>
              <a:t>llegar </a:t>
            </a:r>
            <a:r>
              <a:rPr sz="1300" b="1" spc="-135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1300" b="1" spc="-114" dirty="0">
                <a:solidFill>
                  <a:srgbClr val="FFFFFF"/>
                </a:solidFill>
                <a:latin typeface="Trebuchet MS"/>
                <a:cs typeface="Trebuchet MS"/>
              </a:rPr>
              <a:t>break </a:t>
            </a:r>
            <a:r>
              <a:rPr sz="1300" b="1" spc="-145" dirty="0">
                <a:solidFill>
                  <a:srgbClr val="FFFFFF"/>
                </a:solidFill>
                <a:latin typeface="Trebuchet MS"/>
                <a:cs typeface="Trebuchet MS"/>
              </a:rPr>
              <a:t>even </a:t>
            </a:r>
            <a:r>
              <a:rPr sz="1300" b="1" spc="-120" dirty="0">
                <a:solidFill>
                  <a:srgbClr val="FFFFFF"/>
                </a:solidFill>
                <a:latin typeface="Trebuchet MS"/>
                <a:cs typeface="Trebuchet MS"/>
              </a:rPr>
              <a:t>, 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fase </a:t>
            </a:r>
            <a:r>
              <a:rPr sz="1300" b="1" spc="-130" dirty="0">
                <a:solidFill>
                  <a:srgbClr val="FFFFFF"/>
                </a:solidFill>
                <a:latin typeface="Trebuchet MS"/>
                <a:cs typeface="Trebuchet MS"/>
              </a:rPr>
              <a:t>en que </a:t>
            </a:r>
            <a:r>
              <a:rPr sz="1300" b="1" spc="-90" dirty="0">
                <a:solidFill>
                  <a:srgbClr val="FFFFFF"/>
                </a:solidFill>
                <a:latin typeface="Trebuchet MS"/>
                <a:cs typeface="Trebuchet MS"/>
              </a:rPr>
              <a:t>sus </a:t>
            </a:r>
            <a:r>
              <a:rPr sz="1300" b="1" spc="-100" dirty="0">
                <a:solidFill>
                  <a:srgbClr val="FFFFFF"/>
                </a:solidFill>
                <a:latin typeface="Trebuchet MS"/>
                <a:cs typeface="Trebuchet MS"/>
              </a:rPr>
              <a:t>ingresos </a:t>
            </a:r>
            <a:r>
              <a:rPr sz="1300" b="1" spc="-95" dirty="0">
                <a:solidFill>
                  <a:srgbClr val="FFFFFF"/>
                </a:solidFill>
                <a:latin typeface="Trebuchet MS"/>
                <a:cs typeface="Trebuchet MS"/>
              </a:rPr>
              <a:t>igualen </a:t>
            </a:r>
            <a:r>
              <a:rPr sz="1300" b="1" spc="-90" dirty="0">
                <a:solidFill>
                  <a:srgbClr val="FFFFFF"/>
                </a:solidFill>
                <a:latin typeface="Trebuchet MS"/>
                <a:cs typeface="Trebuchet MS"/>
              </a:rPr>
              <a:t>sus 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costos </a:t>
            </a:r>
            <a:r>
              <a:rPr sz="1300" b="1" spc="-100" dirty="0">
                <a:solidFill>
                  <a:srgbClr val="FFFFFF"/>
                </a:solidFill>
                <a:latin typeface="Trebuchet MS"/>
                <a:cs typeface="Trebuchet MS"/>
              </a:rPr>
              <a:t>(antes </a:t>
            </a:r>
            <a:r>
              <a:rPr sz="1300" b="1" spc="-135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sz="1300" b="1" spc="-90" dirty="0">
                <a:solidFill>
                  <a:srgbClr val="FFFFFF"/>
                </a:solidFill>
                <a:latin typeface="Trebuchet MS"/>
                <a:cs typeface="Trebuchet MS"/>
              </a:rPr>
              <a:t>las </a:t>
            </a:r>
            <a:r>
              <a:rPr sz="1300" b="1" spc="-110" dirty="0">
                <a:solidFill>
                  <a:srgbClr val="FFFFFF"/>
                </a:solidFill>
                <a:latin typeface="Trebuchet MS"/>
                <a:cs typeface="Trebuchet MS"/>
              </a:rPr>
              <a:t>inversiones </a:t>
            </a:r>
            <a:r>
              <a:rPr sz="1300" b="1" spc="-3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3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10" dirty="0">
                <a:solidFill>
                  <a:srgbClr val="FFFFFF"/>
                </a:solidFill>
                <a:latin typeface="Trebuchet MS"/>
                <a:cs typeface="Trebuchet MS"/>
              </a:rPr>
              <a:t>escalamiento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9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14" dirty="0">
                <a:solidFill>
                  <a:srgbClr val="FFFFFF"/>
                </a:solidFill>
                <a:latin typeface="Trebuchet MS"/>
                <a:cs typeface="Trebuchet MS"/>
              </a:rPr>
              <a:t>con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 sueldos </a:t>
            </a:r>
            <a:r>
              <a:rPr sz="1300" b="1" spc="-130" dirty="0">
                <a:solidFill>
                  <a:srgbClr val="FFFFFF"/>
                </a:solidFill>
                <a:latin typeface="Trebuchet MS"/>
                <a:cs typeface="Trebuchet MS"/>
              </a:rPr>
              <a:t>que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 les permitan</a:t>
            </a:r>
            <a:r>
              <a:rPr sz="1300" b="1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90" dirty="0">
                <a:solidFill>
                  <a:srgbClr val="FFFFFF"/>
                </a:solidFill>
                <a:latin typeface="Trebuchet MS"/>
                <a:cs typeface="Trebuchet MS"/>
              </a:rPr>
              <a:t>subsistir).</a:t>
            </a:r>
            <a:endParaRPr sz="13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1462101"/>
            <a:ext cx="10058400" cy="6310630"/>
            <a:chOff x="0" y="1462101"/>
            <a:chExt cx="10058400" cy="631063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8319" y="1462101"/>
              <a:ext cx="860388" cy="87756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2616200"/>
              <a:ext cx="10058400" cy="5156200"/>
            </a:xfrm>
            <a:custGeom>
              <a:avLst/>
              <a:gdLst/>
              <a:ahLst/>
              <a:cxnLst/>
              <a:rect l="l" t="t" r="r" b="b"/>
              <a:pathLst>
                <a:path w="10058400" h="5156200">
                  <a:moveTo>
                    <a:pt x="0" y="5156200"/>
                  </a:moveTo>
                  <a:lnTo>
                    <a:pt x="10058400" y="5156200"/>
                  </a:lnTo>
                  <a:lnTo>
                    <a:pt x="10058400" y="0"/>
                  </a:lnTo>
                  <a:lnTo>
                    <a:pt x="0" y="0"/>
                  </a:lnTo>
                  <a:lnTo>
                    <a:pt x="0" y="5156200"/>
                  </a:lnTo>
                  <a:close/>
                </a:path>
              </a:pathLst>
            </a:custGeom>
            <a:solidFill>
              <a:srgbClr val="44AC34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86687" y="2819400"/>
            <a:ext cx="1474470" cy="64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solidFill>
                  <a:srgbClr val="262625"/>
                </a:solidFill>
                <a:latin typeface="Trebuchet MS"/>
                <a:cs typeface="Trebuchet MS"/>
              </a:rPr>
              <a:t>ÁRE</a:t>
            </a:r>
            <a:r>
              <a:rPr sz="1000" b="1" i="1" spc="-1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b="1" i="1" spc="-200" dirty="0">
                <a:solidFill>
                  <a:srgbClr val="262625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i="1" spc="25" dirty="0">
                <a:solidFill>
                  <a:srgbClr val="262625"/>
                </a:solidFill>
                <a:latin typeface="Trebuchet MS"/>
                <a:cs typeface="Trebuchet MS"/>
              </a:rPr>
              <a:t>ADMINISTR</a:t>
            </a:r>
            <a:r>
              <a:rPr sz="1000" i="1" spc="2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i="1" spc="70" dirty="0">
                <a:solidFill>
                  <a:srgbClr val="262625"/>
                </a:solidFill>
                <a:latin typeface="Trebuchet MS"/>
                <a:cs typeface="Trebuchet MS"/>
              </a:rPr>
              <a:t>CIÓN</a:t>
            </a:r>
            <a:endParaRPr sz="1000">
              <a:latin typeface="Trebuchet MS"/>
              <a:cs typeface="Trebuchet MS"/>
            </a:endParaRPr>
          </a:p>
          <a:p>
            <a:pPr marL="12700" marR="5080">
              <a:lnSpc>
                <a:spcPct val="133300"/>
              </a:lnSpc>
              <a:spcBef>
                <a:spcPts val="500"/>
              </a:spcBef>
            </a:pPr>
            <a:r>
              <a:rPr sz="1000" b="1" i="1" spc="30" dirty="0">
                <a:solidFill>
                  <a:srgbClr val="44AC34"/>
                </a:solidFill>
                <a:latin typeface="Trebuchet MS"/>
                <a:cs typeface="Trebuchet MS"/>
              </a:rPr>
              <a:t>CURS</a:t>
            </a:r>
            <a:r>
              <a:rPr sz="1000" b="1" i="1" spc="20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b="1" i="1" spc="-55" dirty="0">
                <a:solidFill>
                  <a:srgbClr val="44AC34"/>
                </a:solidFill>
                <a:latin typeface="Trebuchet MS"/>
                <a:cs typeface="Trebuchet MS"/>
              </a:rPr>
              <a:t>/</a:t>
            </a:r>
            <a:r>
              <a:rPr sz="1000" b="1" i="1" spc="-229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b="1" i="1" spc="-20" dirty="0">
                <a:solidFill>
                  <a:srgbClr val="44AC34"/>
                </a:solidFill>
                <a:latin typeface="Trebuchet MS"/>
                <a:cs typeface="Trebuchet MS"/>
              </a:rPr>
              <a:t>ALLE</a:t>
            </a:r>
            <a:r>
              <a:rPr sz="1000" b="1" i="1" spc="-35" dirty="0">
                <a:solidFill>
                  <a:srgbClr val="44AC34"/>
                </a:solidFill>
                <a:latin typeface="Trebuchet MS"/>
                <a:cs typeface="Trebuchet MS"/>
              </a:rPr>
              <a:t>R</a:t>
            </a:r>
            <a:r>
              <a:rPr sz="1000" b="1" i="1" spc="-200" dirty="0">
                <a:solidFill>
                  <a:srgbClr val="44AC34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-5" dirty="0">
                <a:solidFill>
                  <a:srgbClr val="44AC34"/>
                </a:solidFill>
                <a:latin typeface="Trebuchet MS"/>
                <a:cs typeface="Trebuchet MS"/>
              </a:rPr>
              <a:t>P</a:t>
            </a:r>
            <a:r>
              <a:rPr sz="1000" i="1" spc="25" dirty="0">
                <a:solidFill>
                  <a:srgbClr val="44AC34"/>
                </a:solidFill>
                <a:latin typeface="Trebuchet MS"/>
                <a:cs typeface="Trebuchet MS"/>
              </a:rPr>
              <a:t>L</a:t>
            </a:r>
            <a:r>
              <a:rPr sz="1000" i="1" spc="55" dirty="0">
                <a:solidFill>
                  <a:srgbClr val="44AC34"/>
                </a:solidFill>
                <a:latin typeface="Trebuchet MS"/>
                <a:cs typeface="Trebuchet MS"/>
              </a:rPr>
              <a:t>A</a:t>
            </a:r>
            <a:r>
              <a:rPr sz="1000" i="1" spc="35" dirty="0">
                <a:solidFill>
                  <a:srgbClr val="44AC34"/>
                </a:solidFill>
                <a:latin typeface="Trebuchet MS"/>
                <a:cs typeface="Trebuchet MS"/>
              </a:rPr>
              <a:t>N</a:t>
            </a:r>
            <a:r>
              <a:rPr sz="1000" i="1" spc="-6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50" dirty="0">
                <a:solidFill>
                  <a:srgbClr val="44AC34"/>
                </a:solidFill>
                <a:latin typeface="Trebuchet MS"/>
                <a:cs typeface="Trebuchet MS"/>
              </a:rPr>
              <a:t>DE  </a:t>
            </a:r>
            <a:r>
              <a:rPr sz="1000" i="1" spc="55" dirty="0">
                <a:solidFill>
                  <a:srgbClr val="44AC34"/>
                </a:solidFill>
                <a:latin typeface="Trebuchet MS"/>
                <a:cs typeface="Trebuchet MS"/>
              </a:rPr>
              <a:t>NEGOCIOS</a:t>
            </a:r>
            <a:r>
              <a:rPr sz="1000" i="1" spc="-6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15" dirty="0">
                <a:solidFill>
                  <a:srgbClr val="44AC34"/>
                </a:solidFill>
                <a:latin typeface="Trebuchet MS"/>
                <a:cs typeface="Trebuchet MS"/>
              </a:rPr>
              <a:t>II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98500" y="4402137"/>
            <a:ext cx="8661400" cy="1562100"/>
            <a:chOff x="698500" y="4402137"/>
            <a:chExt cx="8661400" cy="1562100"/>
          </a:xfrm>
        </p:grpSpPr>
        <p:sp>
          <p:nvSpPr>
            <p:cNvPr id="12" name="object 12"/>
            <p:cNvSpPr/>
            <p:nvPr/>
          </p:nvSpPr>
          <p:spPr>
            <a:xfrm>
              <a:off x="698500" y="4405312"/>
              <a:ext cx="8661400" cy="0"/>
            </a:xfrm>
            <a:custGeom>
              <a:avLst/>
              <a:gdLst/>
              <a:ahLst/>
              <a:cxnLst/>
              <a:rect l="l" t="t" r="r" b="b"/>
              <a:pathLst>
                <a:path w="8661400">
                  <a:moveTo>
                    <a:pt x="0" y="0"/>
                  </a:moveTo>
                  <a:lnTo>
                    <a:pt x="8661400" y="0"/>
                  </a:lnTo>
                </a:path>
              </a:pathLst>
            </a:custGeom>
            <a:ln w="6350">
              <a:solidFill>
                <a:srgbClr val="44AC3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98500" y="5960591"/>
              <a:ext cx="8661400" cy="0"/>
            </a:xfrm>
            <a:custGeom>
              <a:avLst/>
              <a:gdLst/>
              <a:ahLst/>
              <a:cxnLst/>
              <a:rect l="l" t="t" r="r" b="b"/>
              <a:pathLst>
                <a:path w="8661400">
                  <a:moveTo>
                    <a:pt x="0" y="0"/>
                  </a:moveTo>
                  <a:lnTo>
                    <a:pt x="8661400" y="0"/>
                  </a:lnTo>
                </a:path>
              </a:pathLst>
            </a:custGeom>
            <a:ln w="6350">
              <a:solidFill>
                <a:srgbClr val="44AC3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318933" y="2794000"/>
            <a:ext cx="1713230" cy="10922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5" dirty="0">
                <a:solidFill>
                  <a:srgbClr val="262625"/>
                </a:solidFill>
                <a:latin typeface="Trebuchet MS"/>
                <a:cs typeface="Trebuchet MS"/>
              </a:rPr>
              <a:t>C</a:t>
            </a:r>
            <a:r>
              <a:rPr sz="1000" b="1" i="1" spc="-110" dirty="0">
                <a:solidFill>
                  <a:srgbClr val="262625"/>
                </a:solidFill>
                <a:latin typeface="Trebuchet MS"/>
                <a:cs typeface="Trebuchet MS"/>
              </a:rPr>
              <a:t>on</a:t>
            </a:r>
            <a:r>
              <a:rPr sz="1000" b="1" i="1" spc="-114" dirty="0">
                <a:solidFill>
                  <a:srgbClr val="262625"/>
                </a:solidFill>
                <a:latin typeface="Trebuchet MS"/>
                <a:cs typeface="Trebuchet MS"/>
              </a:rPr>
              <a:t>tenido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35" dirty="0">
                <a:solidFill>
                  <a:srgbClr val="262625"/>
                </a:solidFill>
                <a:latin typeface="Trebuchet MS"/>
                <a:cs typeface="Trebuchet MS"/>
              </a:rPr>
              <a:t>requerido_</a:t>
            </a:r>
            <a:endParaRPr sz="1000" dirty="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15" dirty="0">
                <a:solidFill>
                  <a:srgbClr val="262625"/>
                </a:solidFill>
                <a:latin typeface="Microsoft Sans Serif"/>
                <a:cs typeface="Microsoft Sans Serif"/>
              </a:rPr>
              <a:t>M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odelo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escalamiento.</a:t>
            </a:r>
            <a:endParaRPr sz="1000" dirty="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P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lan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expansión.</a:t>
            </a:r>
            <a:endParaRPr sz="1000" dirty="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structuración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esa.</a:t>
            </a:r>
            <a:endParaRPr sz="1000" dirty="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C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ecimiento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operaciones.</a:t>
            </a:r>
            <a:endParaRPr sz="1000" dirty="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structura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financiamiento.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20" dirty="0"/>
              <a:t>22</a:t>
            </a:fld>
            <a:endParaRPr spc="20" dirty="0"/>
          </a:p>
        </p:txBody>
      </p:sp>
      <p:sp>
        <p:nvSpPr>
          <p:cNvPr id="15" name="object 15"/>
          <p:cNvSpPr txBox="1"/>
          <p:nvPr/>
        </p:nvSpPr>
        <p:spPr>
          <a:xfrm>
            <a:off x="6460023" y="2794000"/>
            <a:ext cx="2912745" cy="1447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120" dirty="0">
                <a:solidFill>
                  <a:srgbClr val="262625"/>
                </a:solidFill>
                <a:latin typeface="Trebuchet MS"/>
                <a:cs typeface="Trebuchet MS"/>
              </a:rPr>
              <a:t>Aprendizaje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40" dirty="0">
                <a:solidFill>
                  <a:srgbClr val="262625"/>
                </a:solidFill>
                <a:latin typeface="Trebuchet MS"/>
                <a:cs typeface="Trebuchet MS"/>
              </a:rPr>
              <a:t>esperado_</a:t>
            </a:r>
            <a:endParaRPr sz="1000">
              <a:latin typeface="Trebuchet MS"/>
              <a:cs typeface="Trebuchet MS"/>
            </a:endParaRPr>
          </a:p>
          <a:p>
            <a:pPr marL="240665" marR="5080" indent="-228600" algn="just">
              <a:lnSpc>
                <a:spcPct val="116700"/>
              </a:lnSpc>
              <a:buChar char="•"/>
              <a:tabLst>
                <a:tab pos="241300" algn="l"/>
              </a:tabLst>
            </a:pP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Se</a:t>
            </a:r>
            <a:r>
              <a:rPr sz="1000" spc="-11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espera</a:t>
            </a:r>
            <a:r>
              <a:rPr sz="1000" spc="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</a:t>
            </a:r>
            <a:r>
              <a:rPr sz="1000" spc="9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</a:t>
            </a:r>
            <a:r>
              <a:rPr sz="1000" spc="1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emprendedor</a:t>
            </a:r>
            <a:r>
              <a:rPr sz="1000" spc="1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entienda</a:t>
            </a:r>
            <a:r>
              <a:rPr sz="1000" spc="1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cómo</a:t>
            </a:r>
            <a:r>
              <a:rPr sz="1000" spc="1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pa-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sar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 de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una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estrategia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búsqueda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 de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un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producto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o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servicio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vendible </a:t>
            </a:r>
            <a:r>
              <a:rPr sz="1000" spc="-14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000" spc="-1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estructurar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una empresa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plan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crecimiento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le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otorgue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una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velocidad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rápida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expansión.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Sobre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todo,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 </a:t>
            </a:r>
            <a:r>
              <a:rPr sz="1000" spc="-130" dirty="0">
                <a:solidFill>
                  <a:srgbClr val="262625"/>
                </a:solidFill>
                <a:latin typeface="Microsoft Sans Serif"/>
                <a:cs typeface="Microsoft Sans Serif"/>
              </a:rPr>
              <a:t>sea</a:t>
            </a:r>
            <a:r>
              <a:rPr sz="1000" spc="-1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capaz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explicar </a:t>
            </a:r>
            <a:r>
              <a:rPr sz="1000" spc="-14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000" spc="-1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un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inversionista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o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jurado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qué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tipo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resultado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esperar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su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startup,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sob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todo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gumentando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como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lograrlo.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6603" y="4548251"/>
            <a:ext cx="1474470" cy="64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solidFill>
                  <a:srgbClr val="262625"/>
                </a:solidFill>
                <a:latin typeface="Trebuchet MS"/>
                <a:cs typeface="Trebuchet MS"/>
              </a:rPr>
              <a:t>ÁRE</a:t>
            </a:r>
            <a:r>
              <a:rPr sz="1000" b="1" i="1" spc="-1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b="1" i="1" spc="-200" dirty="0">
                <a:solidFill>
                  <a:srgbClr val="262625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i="1" spc="25" dirty="0">
                <a:solidFill>
                  <a:srgbClr val="262625"/>
                </a:solidFill>
                <a:latin typeface="Trebuchet MS"/>
                <a:cs typeface="Trebuchet MS"/>
              </a:rPr>
              <a:t>ADMINISTR</a:t>
            </a:r>
            <a:r>
              <a:rPr sz="1000" i="1" spc="2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i="1" spc="70" dirty="0">
                <a:solidFill>
                  <a:srgbClr val="262625"/>
                </a:solidFill>
                <a:latin typeface="Trebuchet MS"/>
                <a:cs typeface="Trebuchet MS"/>
              </a:rPr>
              <a:t>CIÓN</a:t>
            </a:r>
            <a:endParaRPr sz="1000">
              <a:latin typeface="Trebuchet MS"/>
              <a:cs typeface="Trebuchet MS"/>
            </a:endParaRPr>
          </a:p>
          <a:p>
            <a:pPr marL="12700" marR="5080">
              <a:lnSpc>
                <a:spcPct val="133300"/>
              </a:lnSpc>
              <a:spcBef>
                <a:spcPts val="500"/>
              </a:spcBef>
            </a:pPr>
            <a:r>
              <a:rPr sz="1000" b="1" i="1" spc="30" dirty="0">
                <a:solidFill>
                  <a:srgbClr val="44AC34"/>
                </a:solidFill>
                <a:latin typeface="Trebuchet MS"/>
                <a:cs typeface="Trebuchet MS"/>
              </a:rPr>
              <a:t>CURS</a:t>
            </a:r>
            <a:r>
              <a:rPr sz="1000" b="1" i="1" spc="20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b="1" i="1" spc="-55" dirty="0">
                <a:solidFill>
                  <a:srgbClr val="44AC34"/>
                </a:solidFill>
                <a:latin typeface="Trebuchet MS"/>
                <a:cs typeface="Trebuchet MS"/>
              </a:rPr>
              <a:t>/</a:t>
            </a:r>
            <a:r>
              <a:rPr sz="1000" b="1" i="1" spc="-229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b="1" i="1" spc="-20" dirty="0">
                <a:solidFill>
                  <a:srgbClr val="44AC34"/>
                </a:solidFill>
                <a:latin typeface="Trebuchet MS"/>
                <a:cs typeface="Trebuchet MS"/>
              </a:rPr>
              <a:t>ALLE</a:t>
            </a:r>
            <a:r>
              <a:rPr sz="1000" b="1" i="1" spc="-35" dirty="0">
                <a:solidFill>
                  <a:srgbClr val="44AC34"/>
                </a:solidFill>
                <a:latin typeface="Trebuchet MS"/>
                <a:cs typeface="Trebuchet MS"/>
              </a:rPr>
              <a:t>R</a:t>
            </a:r>
            <a:r>
              <a:rPr sz="1000" b="1" i="1" spc="-200" dirty="0">
                <a:solidFill>
                  <a:srgbClr val="44AC34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-5" dirty="0">
                <a:solidFill>
                  <a:srgbClr val="44AC34"/>
                </a:solidFill>
                <a:latin typeface="Trebuchet MS"/>
                <a:cs typeface="Trebuchet MS"/>
              </a:rPr>
              <a:t>P</a:t>
            </a:r>
            <a:r>
              <a:rPr sz="1000" i="1" spc="25" dirty="0">
                <a:solidFill>
                  <a:srgbClr val="44AC34"/>
                </a:solidFill>
                <a:latin typeface="Trebuchet MS"/>
                <a:cs typeface="Trebuchet MS"/>
              </a:rPr>
              <a:t>L</a:t>
            </a:r>
            <a:r>
              <a:rPr sz="1000" i="1" spc="55" dirty="0">
                <a:solidFill>
                  <a:srgbClr val="44AC34"/>
                </a:solidFill>
                <a:latin typeface="Trebuchet MS"/>
                <a:cs typeface="Trebuchet MS"/>
              </a:rPr>
              <a:t>A</a:t>
            </a:r>
            <a:r>
              <a:rPr sz="1000" i="1" spc="35" dirty="0">
                <a:solidFill>
                  <a:srgbClr val="44AC34"/>
                </a:solidFill>
                <a:latin typeface="Trebuchet MS"/>
                <a:cs typeface="Trebuchet MS"/>
              </a:rPr>
              <a:t>N</a:t>
            </a:r>
            <a:r>
              <a:rPr sz="1000" i="1" spc="-6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50" dirty="0">
                <a:solidFill>
                  <a:srgbClr val="44AC34"/>
                </a:solidFill>
                <a:latin typeface="Trebuchet MS"/>
                <a:cs typeface="Trebuchet MS"/>
              </a:rPr>
              <a:t>DE  </a:t>
            </a:r>
            <a:r>
              <a:rPr sz="1000" i="1" spc="45" dirty="0">
                <a:solidFill>
                  <a:srgbClr val="44AC34"/>
                </a:solidFill>
                <a:latin typeface="Trebuchet MS"/>
                <a:cs typeface="Trebuchet MS"/>
              </a:rPr>
              <a:t>EXPANSIÓN</a:t>
            </a:r>
            <a:r>
              <a:rPr sz="1000" i="1" spc="-6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15" dirty="0">
                <a:solidFill>
                  <a:srgbClr val="44AC34"/>
                </a:solidFill>
                <a:latin typeface="Trebuchet MS"/>
                <a:cs typeface="Trebuchet MS"/>
              </a:rPr>
              <a:t>II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31505" y="4522851"/>
            <a:ext cx="2887345" cy="558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sz="1000" b="1" i="1" spc="-5" dirty="0">
                <a:solidFill>
                  <a:srgbClr val="262625"/>
                </a:solidFill>
                <a:latin typeface="Trebuchet MS"/>
                <a:cs typeface="Trebuchet MS"/>
              </a:rPr>
              <a:t>C</a:t>
            </a:r>
            <a:r>
              <a:rPr sz="1000" b="1" i="1" spc="-110" dirty="0">
                <a:solidFill>
                  <a:srgbClr val="262625"/>
                </a:solidFill>
                <a:latin typeface="Trebuchet MS"/>
                <a:cs typeface="Trebuchet MS"/>
              </a:rPr>
              <a:t>on</a:t>
            </a:r>
            <a:r>
              <a:rPr sz="1000" b="1" i="1" spc="-114" dirty="0">
                <a:solidFill>
                  <a:srgbClr val="262625"/>
                </a:solidFill>
                <a:latin typeface="Trebuchet MS"/>
                <a:cs typeface="Trebuchet MS"/>
              </a:rPr>
              <a:t>tenido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35" dirty="0">
                <a:solidFill>
                  <a:srgbClr val="262625"/>
                </a:solidFill>
                <a:latin typeface="Trebuchet MS"/>
                <a:cs typeface="Trebuchet MS"/>
              </a:rPr>
              <a:t>requerido_</a:t>
            </a:r>
            <a:endParaRPr sz="1000">
              <a:latin typeface="Trebuchet MS"/>
              <a:cs typeface="Trebuchet MS"/>
            </a:endParaRPr>
          </a:p>
          <a:p>
            <a:pPr marL="227965" indent="-227965">
              <a:lnSpc>
                <a:spcPct val="116700"/>
              </a:lnSpc>
              <a:buChar char="•"/>
              <a:tabLst>
                <a:tab pos="227965" algn="l"/>
                <a:tab pos="228600" algn="l"/>
              </a:tabLst>
            </a:pP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Aspectos</a:t>
            </a:r>
            <a:r>
              <a:rPr sz="1000" spc="7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legales,</a:t>
            </a:r>
            <a:r>
              <a:rPr sz="1000" spc="7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contables</a:t>
            </a:r>
            <a:r>
              <a:rPr sz="1000" spc="7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7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tributarios</a:t>
            </a:r>
            <a:r>
              <a:rPr sz="1000" spc="7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considerar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para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expansión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internacional.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31505" y="5081651"/>
            <a:ext cx="450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62625"/>
                </a:solidFill>
                <a:latin typeface="Microsoft Sans Serif"/>
                <a:cs typeface="Microsoft Sans Serif"/>
              </a:rPr>
              <a:t>•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59896" y="4522851"/>
            <a:ext cx="2913380" cy="558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120" dirty="0">
                <a:solidFill>
                  <a:srgbClr val="262625"/>
                </a:solidFill>
                <a:latin typeface="Trebuchet MS"/>
                <a:cs typeface="Trebuchet MS"/>
              </a:rPr>
              <a:t>Aprendizaje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40" dirty="0">
                <a:solidFill>
                  <a:srgbClr val="262625"/>
                </a:solidFill>
                <a:latin typeface="Trebuchet MS"/>
                <a:cs typeface="Trebuchet MS"/>
              </a:rPr>
              <a:t>esperado_</a:t>
            </a:r>
            <a:endParaRPr sz="1000">
              <a:latin typeface="Trebuchet MS"/>
              <a:cs typeface="Trebuchet MS"/>
            </a:endParaRPr>
          </a:p>
          <a:p>
            <a:pPr marL="241300" marR="5080" indent="-228600">
              <a:lnSpc>
                <a:spcPct val="116700"/>
              </a:lnSpc>
              <a:buChar char="•"/>
              <a:tabLst>
                <a:tab pos="240665" algn="l"/>
                <a:tab pos="241300" algn="l"/>
              </a:tabLst>
            </a:pP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Se</a:t>
            </a:r>
            <a:r>
              <a:rPr sz="1000" spc="-11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espera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emprendedor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conozca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qué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temas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son </a:t>
            </a:r>
            <a:r>
              <a:rPr sz="1000" spc="-25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elevantes</a:t>
            </a:r>
            <a:r>
              <a:rPr sz="1000" spc="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evisar</a:t>
            </a:r>
            <a:r>
              <a:rPr sz="1000" spc="15" dirty="0">
                <a:solidFill>
                  <a:srgbClr val="262625"/>
                </a:solidFill>
                <a:latin typeface="Microsoft Sans Serif"/>
                <a:cs typeface="Microsoft Sans Serif"/>
              </a:rPr>
              <a:t> fr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ente</a:t>
            </a:r>
            <a:r>
              <a:rPr sz="1000" spc="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000" spc="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1000" spc="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expansión</a:t>
            </a:r>
            <a:r>
              <a:rPr sz="1000" spc="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internacio</a:t>
            </a:r>
            <a:r>
              <a:rPr sz="1000" spc="80" dirty="0">
                <a:solidFill>
                  <a:srgbClr val="262625"/>
                </a:solidFill>
                <a:latin typeface="Microsoft Sans Serif"/>
                <a:cs typeface="Microsoft Sans Serif"/>
              </a:rPr>
              <a:t>-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88497" y="5234051"/>
            <a:ext cx="268414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6700"/>
              </a:lnSpc>
              <a:spcBef>
                <a:spcPts val="100"/>
              </a:spcBef>
            </a:pP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liales, impuestos,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restricciones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legales. Además,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debe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conocer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estructuras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apoyo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facilitan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expan-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sión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hacia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extranje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o.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6476" y="6103492"/>
            <a:ext cx="1775460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solidFill>
                  <a:srgbClr val="262625"/>
                </a:solidFill>
                <a:latin typeface="Trebuchet MS"/>
                <a:cs typeface="Trebuchet MS"/>
              </a:rPr>
              <a:t>ÁRE</a:t>
            </a:r>
            <a:r>
              <a:rPr sz="1000" b="1" i="1" spc="-1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b="1" i="1" spc="-200" dirty="0">
                <a:solidFill>
                  <a:srgbClr val="262625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i="1" spc="25" dirty="0">
                <a:solidFill>
                  <a:srgbClr val="262625"/>
                </a:solidFill>
                <a:latin typeface="Trebuchet MS"/>
                <a:cs typeface="Trebuchet MS"/>
              </a:rPr>
              <a:t>ADMINISTR</a:t>
            </a:r>
            <a:r>
              <a:rPr sz="1000" i="1" spc="2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i="1" spc="70" dirty="0">
                <a:solidFill>
                  <a:srgbClr val="262625"/>
                </a:solidFill>
                <a:latin typeface="Trebuchet MS"/>
                <a:cs typeface="Trebuchet MS"/>
              </a:rPr>
              <a:t>CIÓN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000" b="1" i="1" spc="30" dirty="0">
                <a:solidFill>
                  <a:srgbClr val="44AC34"/>
                </a:solidFill>
                <a:latin typeface="Trebuchet MS"/>
                <a:cs typeface="Trebuchet MS"/>
              </a:rPr>
              <a:t>CURS</a:t>
            </a:r>
            <a:r>
              <a:rPr sz="1000" b="1" i="1" spc="20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b="1" i="1" spc="-55" dirty="0">
                <a:solidFill>
                  <a:srgbClr val="44AC34"/>
                </a:solidFill>
                <a:latin typeface="Trebuchet MS"/>
                <a:cs typeface="Trebuchet MS"/>
              </a:rPr>
              <a:t>/</a:t>
            </a:r>
            <a:r>
              <a:rPr sz="1000" b="1" i="1" spc="-229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b="1" i="1" spc="-20" dirty="0">
                <a:solidFill>
                  <a:srgbClr val="44AC34"/>
                </a:solidFill>
                <a:latin typeface="Trebuchet MS"/>
                <a:cs typeface="Trebuchet MS"/>
              </a:rPr>
              <a:t>ALLE</a:t>
            </a:r>
            <a:r>
              <a:rPr sz="1000" b="1" i="1" spc="-35" dirty="0">
                <a:solidFill>
                  <a:srgbClr val="44AC34"/>
                </a:solidFill>
                <a:latin typeface="Trebuchet MS"/>
                <a:cs typeface="Trebuchet MS"/>
              </a:rPr>
              <a:t>R</a:t>
            </a:r>
            <a:r>
              <a:rPr sz="1000" b="1" i="1" spc="-200" dirty="0">
                <a:solidFill>
                  <a:srgbClr val="44AC34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20" dirty="0">
                <a:solidFill>
                  <a:srgbClr val="44AC34"/>
                </a:solidFill>
                <a:latin typeface="Trebuchet MS"/>
                <a:cs typeface="Trebuchet MS"/>
              </a:rPr>
              <a:t>DIREC</a:t>
            </a:r>
            <a:r>
              <a:rPr sz="1000" i="1" spc="15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i="1" spc="65" dirty="0">
                <a:solidFill>
                  <a:srgbClr val="44AC34"/>
                </a:solidFill>
                <a:latin typeface="Trebuchet MS"/>
                <a:cs typeface="Trebuchet MS"/>
              </a:rPr>
              <a:t>ORI</a:t>
            </a:r>
            <a:r>
              <a:rPr sz="1000" i="1" spc="55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i="1" spc="-6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-5" dirty="0">
                <a:solidFill>
                  <a:srgbClr val="44AC34"/>
                </a:solidFill>
                <a:latin typeface="Trebuchet MS"/>
                <a:cs typeface="Trebuchet MS"/>
              </a:rPr>
              <a:t>I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18805" y="6078092"/>
            <a:ext cx="1795780" cy="7366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5" dirty="0">
                <a:solidFill>
                  <a:srgbClr val="262625"/>
                </a:solidFill>
                <a:latin typeface="Trebuchet MS"/>
                <a:cs typeface="Trebuchet MS"/>
              </a:rPr>
              <a:t>C</a:t>
            </a:r>
            <a:r>
              <a:rPr sz="1000" b="1" i="1" spc="-110" dirty="0">
                <a:solidFill>
                  <a:srgbClr val="262625"/>
                </a:solidFill>
                <a:latin typeface="Trebuchet MS"/>
                <a:cs typeface="Trebuchet MS"/>
              </a:rPr>
              <a:t>on</a:t>
            </a:r>
            <a:r>
              <a:rPr sz="1000" b="1" i="1" spc="-114" dirty="0">
                <a:solidFill>
                  <a:srgbClr val="262625"/>
                </a:solidFill>
                <a:latin typeface="Trebuchet MS"/>
                <a:cs typeface="Trebuchet MS"/>
              </a:rPr>
              <a:t>tenido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35" dirty="0">
                <a:solidFill>
                  <a:srgbClr val="262625"/>
                </a:solidFill>
                <a:latin typeface="Trebuchet MS"/>
                <a:cs typeface="Trebuchet MS"/>
              </a:rPr>
              <a:t>requerido_</a:t>
            </a:r>
            <a:endParaRPr sz="10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I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mportancia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un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dir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ectorio.</a:t>
            </a:r>
            <a:endParaRPr sz="10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C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ómo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conformar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un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dir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ectorio.</a:t>
            </a:r>
            <a:endParaRPr sz="10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F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unciones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un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dir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ectorio.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59896" y="6078092"/>
            <a:ext cx="2912745" cy="7366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120" dirty="0">
                <a:solidFill>
                  <a:srgbClr val="262625"/>
                </a:solidFill>
                <a:latin typeface="Trebuchet MS"/>
                <a:cs typeface="Trebuchet MS"/>
              </a:rPr>
              <a:t>Aprendizaje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40" dirty="0">
                <a:solidFill>
                  <a:srgbClr val="262625"/>
                </a:solidFill>
                <a:latin typeface="Trebuchet MS"/>
                <a:cs typeface="Trebuchet MS"/>
              </a:rPr>
              <a:t>esperado_</a:t>
            </a:r>
            <a:endParaRPr sz="1000">
              <a:latin typeface="Trebuchet MS"/>
              <a:cs typeface="Trebuchet MS"/>
            </a:endParaRPr>
          </a:p>
          <a:p>
            <a:pPr marL="240665" marR="5080" indent="-228600" algn="just">
              <a:lnSpc>
                <a:spcPct val="116700"/>
              </a:lnSpc>
              <a:buChar char="•"/>
              <a:tabLst>
                <a:tab pos="241300" algn="l"/>
              </a:tabLst>
            </a:pP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Se</a:t>
            </a:r>
            <a:r>
              <a:rPr sz="1000" spc="-11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espera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emprendedor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entienda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cuándo</a:t>
            </a:r>
            <a:r>
              <a:rPr sz="1000" spc="10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cómo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conformar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un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directorio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lo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apoye en 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su 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cre- </a:t>
            </a:r>
            <a:r>
              <a:rPr sz="1000" spc="-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cimiento.</a:t>
            </a:r>
            <a:endParaRPr sz="100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57853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sp>
          <p:nvSpPr>
            <p:cNvPr id="3" name="object 3"/>
            <p:cNvSpPr/>
            <p:nvPr/>
          </p:nvSpPr>
          <p:spPr>
            <a:xfrm>
              <a:off x="698500" y="4437075"/>
              <a:ext cx="8661400" cy="0"/>
            </a:xfrm>
            <a:custGeom>
              <a:avLst/>
              <a:gdLst/>
              <a:ahLst/>
              <a:cxnLst/>
              <a:rect l="l" t="t" r="r" b="b"/>
              <a:pathLst>
                <a:path w="8661400">
                  <a:moveTo>
                    <a:pt x="0" y="0"/>
                  </a:moveTo>
                  <a:lnTo>
                    <a:pt x="8661400" y="0"/>
                  </a:lnTo>
                </a:path>
              </a:pathLst>
            </a:custGeom>
            <a:ln w="6350">
              <a:solidFill>
                <a:srgbClr val="44AC3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8500" y="2519375"/>
              <a:ext cx="8661400" cy="0"/>
            </a:xfrm>
            <a:custGeom>
              <a:avLst/>
              <a:gdLst/>
              <a:ahLst/>
              <a:cxnLst/>
              <a:rect l="l" t="t" r="r" b="b"/>
              <a:pathLst>
                <a:path w="8661400">
                  <a:moveTo>
                    <a:pt x="0" y="0"/>
                  </a:moveTo>
                  <a:lnTo>
                    <a:pt x="8661400" y="0"/>
                  </a:lnTo>
                </a:path>
              </a:pathLst>
            </a:custGeom>
            <a:ln w="6350">
              <a:solidFill>
                <a:srgbClr val="44AC3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86687" y="2655898"/>
            <a:ext cx="1857375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solidFill>
                  <a:srgbClr val="262625"/>
                </a:solidFill>
                <a:latin typeface="Trebuchet MS"/>
                <a:cs typeface="Trebuchet MS"/>
              </a:rPr>
              <a:t>ÁRE</a:t>
            </a:r>
            <a:r>
              <a:rPr sz="1000" b="1" i="1" spc="-1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b="1" i="1" spc="-200" dirty="0">
                <a:solidFill>
                  <a:srgbClr val="262625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i="1" spc="30" dirty="0">
                <a:solidFill>
                  <a:srgbClr val="262625"/>
                </a:solidFill>
                <a:latin typeface="Trebuchet MS"/>
                <a:cs typeface="Trebuchet MS"/>
              </a:rPr>
              <a:t>FINANZAS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000" b="1" i="1" spc="30" dirty="0">
                <a:solidFill>
                  <a:srgbClr val="44AC34"/>
                </a:solidFill>
                <a:latin typeface="Trebuchet MS"/>
                <a:cs typeface="Trebuchet MS"/>
              </a:rPr>
              <a:t>CURS</a:t>
            </a:r>
            <a:r>
              <a:rPr sz="1000" b="1" i="1" spc="20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b="1" i="1" spc="-55" dirty="0">
                <a:solidFill>
                  <a:srgbClr val="44AC34"/>
                </a:solidFill>
                <a:latin typeface="Trebuchet MS"/>
                <a:cs typeface="Trebuchet MS"/>
              </a:rPr>
              <a:t>/</a:t>
            </a:r>
            <a:r>
              <a:rPr sz="1000" b="1" i="1" spc="-229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b="1" i="1" spc="-20" dirty="0">
                <a:solidFill>
                  <a:srgbClr val="44AC34"/>
                </a:solidFill>
                <a:latin typeface="Trebuchet MS"/>
                <a:cs typeface="Trebuchet MS"/>
              </a:rPr>
              <a:t>ALLE</a:t>
            </a:r>
            <a:r>
              <a:rPr sz="1000" b="1" i="1" spc="-35" dirty="0">
                <a:solidFill>
                  <a:srgbClr val="44AC34"/>
                </a:solidFill>
                <a:latin typeface="Trebuchet MS"/>
                <a:cs typeface="Trebuchet MS"/>
              </a:rPr>
              <a:t>R</a:t>
            </a:r>
            <a:r>
              <a:rPr sz="1000" b="1" i="1" spc="-200" dirty="0">
                <a:solidFill>
                  <a:srgbClr val="44AC34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35" dirty="0">
                <a:solidFill>
                  <a:srgbClr val="44AC34"/>
                </a:solidFill>
                <a:latin typeface="Trebuchet MS"/>
                <a:cs typeface="Trebuchet MS"/>
              </a:rPr>
              <a:t>CON</a:t>
            </a:r>
            <a:r>
              <a:rPr sz="1000" i="1" spc="10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i="1" spc="30" dirty="0">
                <a:solidFill>
                  <a:srgbClr val="44AC34"/>
                </a:solidFill>
                <a:latin typeface="Trebuchet MS"/>
                <a:cs typeface="Trebuchet MS"/>
              </a:rPr>
              <a:t>ABILIDAD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20" dirty="0"/>
              <a:t>23</a:t>
            </a:fld>
            <a:endParaRPr spc="20" dirty="0"/>
          </a:p>
        </p:txBody>
      </p:sp>
      <p:sp>
        <p:nvSpPr>
          <p:cNvPr id="6" name="object 6"/>
          <p:cNvSpPr txBox="1"/>
          <p:nvPr/>
        </p:nvSpPr>
        <p:spPr>
          <a:xfrm>
            <a:off x="686687" y="393648"/>
            <a:ext cx="1701800" cy="64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solidFill>
                  <a:srgbClr val="262625"/>
                </a:solidFill>
                <a:latin typeface="Trebuchet MS"/>
                <a:cs typeface="Trebuchet MS"/>
              </a:rPr>
              <a:t>ÁRE</a:t>
            </a:r>
            <a:r>
              <a:rPr sz="1000" b="1" i="1" spc="-1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b="1" i="1" spc="-200" dirty="0">
                <a:solidFill>
                  <a:srgbClr val="262625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i="1" spc="30" dirty="0">
                <a:solidFill>
                  <a:srgbClr val="262625"/>
                </a:solidFill>
                <a:latin typeface="Trebuchet MS"/>
                <a:cs typeface="Trebuchet MS"/>
              </a:rPr>
              <a:t>FINANZAS</a:t>
            </a:r>
            <a:endParaRPr sz="1000">
              <a:latin typeface="Trebuchet MS"/>
              <a:cs typeface="Trebuchet MS"/>
            </a:endParaRPr>
          </a:p>
          <a:p>
            <a:pPr marL="12700" marR="5080">
              <a:lnSpc>
                <a:spcPct val="133300"/>
              </a:lnSpc>
              <a:spcBef>
                <a:spcPts val="500"/>
              </a:spcBef>
            </a:pPr>
            <a:r>
              <a:rPr sz="1000" b="1" i="1" spc="30" dirty="0">
                <a:solidFill>
                  <a:srgbClr val="44AC34"/>
                </a:solidFill>
                <a:latin typeface="Trebuchet MS"/>
                <a:cs typeface="Trebuchet MS"/>
              </a:rPr>
              <a:t>CURS</a:t>
            </a:r>
            <a:r>
              <a:rPr sz="1000" b="1" i="1" spc="20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b="1" i="1" spc="-55" dirty="0">
                <a:solidFill>
                  <a:srgbClr val="44AC34"/>
                </a:solidFill>
                <a:latin typeface="Trebuchet MS"/>
                <a:cs typeface="Trebuchet MS"/>
              </a:rPr>
              <a:t>/</a:t>
            </a:r>
            <a:r>
              <a:rPr sz="1000" b="1" i="1" spc="-229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b="1" i="1" spc="-20" dirty="0">
                <a:solidFill>
                  <a:srgbClr val="44AC34"/>
                </a:solidFill>
                <a:latin typeface="Trebuchet MS"/>
                <a:cs typeface="Trebuchet MS"/>
              </a:rPr>
              <a:t>ALLE</a:t>
            </a:r>
            <a:r>
              <a:rPr sz="1000" b="1" i="1" spc="-35" dirty="0">
                <a:solidFill>
                  <a:srgbClr val="44AC34"/>
                </a:solidFill>
                <a:latin typeface="Trebuchet MS"/>
                <a:cs typeface="Trebuchet MS"/>
              </a:rPr>
              <a:t>R</a:t>
            </a:r>
            <a:r>
              <a:rPr sz="1000" b="1" i="1" spc="-200" dirty="0">
                <a:solidFill>
                  <a:srgbClr val="44AC34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50" dirty="0">
                <a:solidFill>
                  <a:srgbClr val="44AC34"/>
                </a:solidFill>
                <a:latin typeface="Trebuchet MS"/>
                <a:cs typeface="Trebuchet MS"/>
              </a:rPr>
              <a:t>INGRES</a:t>
            </a:r>
            <a:r>
              <a:rPr sz="1000" i="1" spc="35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i="1" spc="-6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50" dirty="0">
                <a:solidFill>
                  <a:srgbClr val="44AC34"/>
                </a:solidFill>
                <a:latin typeface="Trebuchet MS"/>
                <a:cs typeface="Trebuchet MS"/>
              </a:rPr>
              <a:t>DE  </a:t>
            </a:r>
            <a:r>
              <a:rPr sz="1000" i="1" spc="-10" dirty="0">
                <a:solidFill>
                  <a:srgbClr val="44AC34"/>
                </a:solidFill>
                <a:latin typeface="Trebuchet MS"/>
                <a:cs typeface="Trebuchet MS"/>
              </a:rPr>
              <a:t>CAPITAL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18889" y="2630498"/>
            <a:ext cx="2912745" cy="16256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5" dirty="0">
                <a:solidFill>
                  <a:srgbClr val="262625"/>
                </a:solidFill>
                <a:latin typeface="Trebuchet MS"/>
                <a:cs typeface="Trebuchet MS"/>
              </a:rPr>
              <a:t>C</a:t>
            </a:r>
            <a:r>
              <a:rPr sz="1000" b="1" i="1" spc="-110" dirty="0">
                <a:solidFill>
                  <a:srgbClr val="262625"/>
                </a:solidFill>
                <a:latin typeface="Trebuchet MS"/>
                <a:cs typeface="Trebuchet MS"/>
              </a:rPr>
              <a:t>on</a:t>
            </a:r>
            <a:r>
              <a:rPr sz="1000" b="1" i="1" spc="-114" dirty="0">
                <a:solidFill>
                  <a:srgbClr val="262625"/>
                </a:solidFill>
                <a:latin typeface="Trebuchet MS"/>
                <a:cs typeface="Trebuchet MS"/>
              </a:rPr>
              <a:t>tenido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35" dirty="0">
                <a:solidFill>
                  <a:srgbClr val="262625"/>
                </a:solidFill>
                <a:latin typeface="Trebuchet MS"/>
                <a:cs typeface="Trebuchet MS"/>
              </a:rPr>
              <a:t>requerido_</a:t>
            </a:r>
            <a:endParaRPr sz="1000">
              <a:latin typeface="Trebuchet MS"/>
              <a:cs typeface="Trebuchet MS"/>
            </a:endParaRPr>
          </a:p>
          <a:p>
            <a:pPr marL="241300" marR="5080" indent="-228600" algn="just">
              <a:lnSpc>
                <a:spcPct val="116700"/>
              </a:lnSpc>
              <a:buChar char="•"/>
              <a:tabLst>
                <a:tab pos="241300" algn="l"/>
              </a:tabLst>
            </a:pP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Aspectos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básicos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contabilidad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(concepto,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función,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objetivos,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principios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contable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s</a:t>
            </a:r>
            <a:r>
              <a:rPr sz="1000" spc="10" dirty="0">
                <a:solidFill>
                  <a:srgbClr val="262625"/>
                </a:solidFill>
                <a:latin typeface="Microsoft Sans Serif"/>
                <a:cs typeface="Microsoft Sans Serif"/>
              </a:rPr>
              <a:t>)</a:t>
            </a:r>
            <a:endParaRPr sz="1000">
              <a:latin typeface="Microsoft Sans Serif"/>
              <a:cs typeface="Microsoft Sans Serif"/>
            </a:endParaRPr>
          </a:p>
          <a:p>
            <a:pPr marL="241300" marR="5080" indent="-228600" algn="just">
              <a:lnSpc>
                <a:spcPct val="116700"/>
              </a:lnSpc>
              <a:buChar char="•"/>
              <a:tabLst>
                <a:tab pos="241300" algn="l"/>
              </a:tabLst>
            </a:pP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Proceso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contable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(Definición,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etapas,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registro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conta-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ble,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libros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contables,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cuentas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contables)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(Considerar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facturación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elect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ónic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000" spc="10" dirty="0">
                <a:solidFill>
                  <a:srgbClr val="262625"/>
                </a:solidFill>
                <a:latin typeface="Microsoft Sans Serif"/>
                <a:cs typeface="Microsoft Sans Serif"/>
              </a:rPr>
              <a:t>)</a:t>
            </a:r>
            <a:endParaRPr sz="1000">
              <a:latin typeface="Microsoft Sans Serif"/>
              <a:cs typeface="Microsoft Sans Serif"/>
            </a:endParaRPr>
          </a:p>
          <a:p>
            <a:pPr marL="241300" marR="5080" indent="-228600" algn="just">
              <a:lnSpc>
                <a:spcPct val="116700"/>
              </a:lnSpc>
              <a:buChar char="•"/>
              <a:tabLst>
                <a:tab pos="241300" algn="l"/>
              </a:tabLst>
            </a:pP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Confección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e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interpretación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Balances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Estados de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Resultado.</a:t>
            </a:r>
            <a:endParaRPr sz="1000">
              <a:latin typeface="Microsoft Sans Serif"/>
              <a:cs typeface="Microsoft Sans Serif"/>
            </a:endParaRPr>
          </a:p>
          <a:p>
            <a:pPr marL="241300" indent="-228600" algn="just">
              <a:lnSpc>
                <a:spcPct val="100000"/>
              </a:lnSpc>
              <a:spcBef>
                <a:spcPts val="195"/>
              </a:spcBef>
              <a:buChar char="•"/>
              <a:tabLst>
                <a:tab pos="241300" algn="l"/>
              </a:tabLst>
            </a:pPr>
            <a:r>
              <a:rPr sz="1000" spc="25" dirty="0">
                <a:solidFill>
                  <a:srgbClr val="262625"/>
                </a:solidFill>
                <a:latin typeface="Microsoft Sans Serif"/>
                <a:cs typeface="Microsoft Sans Serif"/>
              </a:rPr>
              <a:t>O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bligaciones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tributarias.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59980" y="2630498"/>
            <a:ext cx="2913380" cy="12700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120" dirty="0">
                <a:solidFill>
                  <a:srgbClr val="262625"/>
                </a:solidFill>
                <a:latin typeface="Trebuchet MS"/>
                <a:cs typeface="Trebuchet MS"/>
              </a:rPr>
              <a:t>Aprendizaje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40" dirty="0">
                <a:solidFill>
                  <a:srgbClr val="262625"/>
                </a:solidFill>
                <a:latin typeface="Trebuchet MS"/>
                <a:cs typeface="Trebuchet MS"/>
              </a:rPr>
              <a:t>esperado_</a:t>
            </a:r>
            <a:endParaRPr sz="1000">
              <a:latin typeface="Trebuchet MS"/>
              <a:cs typeface="Trebuchet MS"/>
            </a:endParaRPr>
          </a:p>
          <a:p>
            <a:pPr marL="240665" marR="5080" indent="-228600" algn="just">
              <a:lnSpc>
                <a:spcPct val="116700"/>
              </a:lnSpc>
              <a:buChar char="•"/>
              <a:tabLst>
                <a:tab pos="241300" algn="l"/>
              </a:tabLst>
            </a:pP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Se</a:t>
            </a:r>
            <a:r>
              <a:rPr sz="1000" spc="-11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espera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los emprendedores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tengan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los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conoci-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mientos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necesarios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para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comprender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supervisar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proceso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contable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su</a:t>
            </a:r>
            <a:r>
              <a:rPr sz="100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empresa,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determinar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hacer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seguimiento </a:t>
            </a:r>
            <a:r>
              <a:rPr sz="1000" spc="-14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000" spc="-1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las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obligaciones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tributarias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deberá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cumplir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e</a:t>
            </a:r>
            <a:r>
              <a:rPr sz="1000" spc="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interpretar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los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resultados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obtenidos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al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final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periodo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través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del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Balance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Estado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 de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Resultados.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31589" y="368248"/>
            <a:ext cx="2887345" cy="558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sz="1000" b="1" i="1" spc="-5" dirty="0">
                <a:solidFill>
                  <a:srgbClr val="262625"/>
                </a:solidFill>
                <a:latin typeface="Trebuchet MS"/>
                <a:cs typeface="Trebuchet MS"/>
              </a:rPr>
              <a:t>C</a:t>
            </a:r>
            <a:r>
              <a:rPr sz="1000" b="1" i="1" spc="-110" dirty="0">
                <a:solidFill>
                  <a:srgbClr val="262625"/>
                </a:solidFill>
                <a:latin typeface="Trebuchet MS"/>
                <a:cs typeface="Trebuchet MS"/>
              </a:rPr>
              <a:t>on</a:t>
            </a:r>
            <a:r>
              <a:rPr sz="1000" b="1" i="1" spc="-114" dirty="0">
                <a:solidFill>
                  <a:srgbClr val="262625"/>
                </a:solidFill>
                <a:latin typeface="Trebuchet MS"/>
                <a:cs typeface="Trebuchet MS"/>
              </a:rPr>
              <a:t>tenido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35" dirty="0">
                <a:solidFill>
                  <a:srgbClr val="262625"/>
                </a:solidFill>
                <a:latin typeface="Trebuchet MS"/>
                <a:cs typeface="Trebuchet MS"/>
              </a:rPr>
              <a:t>requerido_</a:t>
            </a:r>
            <a:endParaRPr sz="1000">
              <a:latin typeface="Trebuchet MS"/>
              <a:cs typeface="Trebuchet MS"/>
            </a:endParaRPr>
          </a:p>
          <a:p>
            <a:pPr marL="227965" indent="-227965">
              <a:lnSpc>
                <a:spcPct val="116700"/>
              </a:lnSpc>
              <a:buChar char="•"/>
              <a:tabLst>
                <a:tab pos="227965" algn="l"/>
                <a:tab pos="228600" algn="l"/>
              </a:tabLst>
            </a:pP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Fundamentos</a:t>
            </a:r>
            <a:r>
              <a:rPr sz="1000" spc="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del</a:t>
            </a:r>
            <a:r>
              <a:rPr sz="1000" spc="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levantamiento</a:t>
            </a:r>
            <a:r>
              <a:rPr sz="1000" spc="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capital</a:t>
            </a:r>
            <a:r>
              <a:rPr sz="1000" spc="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tipos</a:t>
            </a:r>
            <a:r>
              <a:rPr sz="1000" spc="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25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valorización.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31589" y="927048"/>
            <a:ext cx="450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62625"/>
                </a:solidFill>
                <a:latin typeface="Microsoft Sans Serif"/>
                <a:cs typeface="Microsoft Sans Serif"/>
              </a:rPr>
              <a:t>•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60189" y="1104848"/>
            <a:ext cx="4438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esa.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18889" y="1257248"/>
            <a:ext cx="2912745" cy="10922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Revisión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estructura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legal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anterior </a:t>
            </a:r>
            <a:r>
              <a:rPr sz="1000" spc="-14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inversión.</a:t>
            </a:r>
            <a:endParaRPr sz="10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Estrategias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modelos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ingreso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capital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(casos).</a:t>
            </a:r>
            <a:endParaRPr sz="10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Estrategias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para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modificación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estructura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societaria.</a:t>
            </a:r>
            <a:endParaRPr sz="10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F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unciones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estructura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un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D</a:t>
            </a:r>
            <a:r>
              <a:rPr sz="1000" spc="-10" dirty="0">
                <a:solidFill>
                  <a:srgbClr val="262625"/>
                </a:solidFill>
                <a:latin typeface="Microsoft Sans Serif"/>
                <a:cs typeface="Microsoft Sans Serif"/>
              </a:rPr>
              <a:t>i</a:t>
            </a:r>
            <a:r>
              <a:rPr sz="10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ectorio.</a:t>
            </a:r>
            <a:endParaRPr sz="1000">
              <a:latin typeface="Microsoft Sans Serif"/>
              <a:cs typeface="Microsoft Sans Serif"/>
            </a:endParaRPr>
          </a:p>
          <a:p>
            <a:pPr marL="241300" marR="5080" indent="-228600">
              <a:lnSpc>
                <a:spcPct val="116700"/>
              </a:lnSpc>
              <a:buChar char="•"/>
              <a:tabLst>
                <a:tab pos="240665" algn="l"/>
                <a:tab pos="241300" algn="l"/>
              </a:tabLst>
            </a:pP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Negociación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del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alcance</a:t>
            </a:r>
            <a:r>
              <a:rPr sz="1000" spc="-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del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proceso</a:t>
            </a:r>
            <a:r>
              <a:rPr sz="10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acompaña- </a:t>
            </a:r>
            <a:r>
              <a:rPr sz="1000" spc="-25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miento 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(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si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cor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espond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e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).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59980" y="368248"/>
            <a:ext cx="2912745" cy="558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120" dirty="0">
                <a:solidFill>
                  <a:srgbClr val="262625"/>
                </a:solidFill>
                <a:latin typeface="Trebuchet MS"/>
                <a:cs typeface="Trebuchet MS"/>
              </a:rPr>
              <a:t>Aprendizaje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40" dirty="0">
                <a:solidFill>
                  <a:srgbClr val="262625"/>
                </a:solidFill>
                <a:latin typeface="Trebuchet MS"/>
                <a:cs typeface="Trebuchet MS"/>
              </a:rPr>
              <a:t>esperado_</a:t>
            </a:r>
            <a:endParaRPr sz="1000">
              <a:latin typeface="Trebuchet MS"/>
              <a:cs typeface="Trebuchet MS"/>
            </a:endParaRPr>
          </a:p>
          <a:p>
            <a:pPr marL="241300" marR="5080" indent="-228600">
              <a:lnSpc>
                <a:spcPct val="116700"/>
              </a:lnSpc>
              <a:buChar char="•"/>
              <a:tabLst>
                <a:tab pos="240665" algn="l"/>
                <a:tab pos="241300" algn="l"/>
              </a:tabLst>
            </a:pP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Se</a:t>
            </a:r>
            <a:r>
              <a:rPr sz="1000" spc="-11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espera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emprendedor tenga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las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habilidades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25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conocimientos</a:t>
            </a:r>
            <a:r>
              <a:rPr sz="1000" spc="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necesarios</a:t>
            </a:r>
            <a:r>
              <a:rPr sz="1000" spc="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para</a:t>
            </a:r>
            <a:r>
              <a:rPr sz="1000" spc="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negociar</a:t>
            </a:r>
            <a:r>
              <a:rPr sz="1000" spc="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con</a:t>
            </a:r>
            <a:r>
              <a:rPr sz="1000" spc="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inversio-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88580" y="1104848"/>
            <a:ext cx="22390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ciera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para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incorporar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capital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sociedad.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6560" y="4573599"/>
            <a:ext cx="1841500" cy="64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solidFill>
                  <a:srgbClr val="262625"/>
                </a:solidFill>
                <a:latin typeface="Trebuchet MS"/>
                <a:cs typeface="Trebuchet MS"/>
              </a:rPr>
              <a:t>ÁRE</a:t>
            </a:r>
            <a:r>
              <a:rPr sz="1000" b="1" i="1" spc="-1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b="1" i="1" spc="-200" dirty="0">
                <a:solidFill>
                  <a:srgbClr val="262625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i="1" spc="30" dirty="0">
                <a:solidFill>
                  <a:srgbClr val="262625"/>
                </a:solidFill>
                <a:latin typeface="Trebuchet MS"/>
                <a:cs typeface="Trebuchet MS"/>
              </a:rPr>
              <a:t>FINANZAS</a:t>
            </a:r>
            <a:endParaRPr sz="1000">
              <a:latin typeface="Trebuchet MS"/>
              <a:cs typeface="Trebuchet MS"/>
            </a:endParaRPr>
          </a:p>
          <a:p>
            <a:pPr marL="12700" marR="5080">
              <a:lnSpc>
                <a:spcPct val="133300"/>
              </a:lnSpc>
              <a:spcBef>
                <a:spcPts val="500"/>
              </a:spcBef>
            </a:pPr>
            <a:r>
              <a:rPr sz="1000" b="1" i="1" spc="30" dirty="0">
                <a:solidFill>
                  <a:srgbClr val="44AC34"/>
                </a:solidFill>
                <a:latin typeface="Trebuchet MS"/>
                <a:cs typeface="Trebuchet MS"/>
              </a:rPr>
              <a:t>CURS</a:t>
            </a:r>
            <a:r>
              <a:rPr sz="1000" b="1" i="1" spc="20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b="1" i="1" spc="-55" dirty="0">
                <a:solidFill>
                  <a:srgbClr val="44AC34"/>
                </a:solidFill>
                <a:latin typeface="Trebuchet MS"/>
                <a:cs typeface="Trebuchet MS"/>
              </a:rPr>
              <a:t>/</a:t>
            </a:r>
            <a:r>
              <a:rPr sz="1000" b="1" i="1" spc="-229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b="1" i="1" spc="-20" dirty="0">
                <a:solidFill>
                  <a:srgbClr val="44AC34"/>
                </a:solidFill>
                <a:latin typeface="Trebuchet MS"/>
                <a:cs typeface="Trebuchet MS"/>
              </a:rPr>
              <a:t>ALLE</a:t>
            </a:r>
            <a:r>
              <a:rPr sz="1000" b="1" i="1" spc="-35" dirty="0">
                <a:solidFill>
                  <a:srgbClr val="44AC34"/>
                </a:solidFill>
                <a:latin typeface="Trebuchet MS"/>
                <a:cs typeface="Trebuchet MS"/>
              </a:rPr>
              <a:t>R</a:t>
            </a:r>
            <a:r>
              <a:rPr sz="1000" b="1" i="1" spc="-200" dirty="0">
                <a:solidFill>
                  <a:srgbClr val="44AC34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5" dirty="0">
                <a:solidFill>
                  <a:srgbClr val="44AC34"/>
                </a:solidFill>
                <a:latin typeface="Trebuchet MS"/>
                <a:cs typeface="Trebuchet MS"/>
              </a:rPr>
              <a:t>OPTIMIZ</a:t>
            </a:r>
            <a:r>
              <a:rPr sz="1000" i="1" dirty="0">
                <a:solidFill>
                  <a:srgbClr val="44AC34"/>
                </a:solidFill>
                <a:latin typeface="Trebuchet MS"/>
                <a:cs typeface="Trebuchet MS"/>
              </a:rPr>
              <a:t>A</a:t>
            </a:r>
            <a:r>
              <a:rPr sz="1000" i="1" spc="65" dirty="0">
                <a:solidFill>
                  <a:srgbClr val="44AC34"/>
                </a:solidFill>
                <a:latin typeface="Trebuchet MS"/>
                <a:cs typeface="Trebuchet MS"/>
              </a:rPr>
              <a:t>CIÓN  </a:t>
            </a:r>
            <a:r>
              <a:rPr sz="1000" i="1" spc="50" dirty="0">
                <a:solidFill>
                  <a:srgbClr val="44AC34"/>
                </a:solidFill>
                <a:latin typeface="Trebuchet MS"/>
                <a:cs typeface="Trebuchet MS"/>
              </a:rPr>
              <a:t>DE</a:t>
            </a:r>
            <a:r>
              <a:rPr sz="1000" i="1" spc="-6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35" dirty="0">
                <a:solidFill>
                  <a:srgbClr val="44AC34"/>
                </a:solidFill>
                <a:latin typeface="Trebuchet MS"/>
                <a:cs typeface="Trebuchet MS"/>
              </a:rPr>
              <a:t>COSTOS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18762" y="4548199"/>
            <a:ext cx="2429510" cy="9144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5" dirty="0">
                <a:solidFill>
                  <a:srgbClr val="262625"/>
                </a:solidFill>
                <a:latin typeface="Trebuchet MS"/>
                <a:cs typeface="Trebuchet MS"/>
              </a:rPr>
              <a:t>C</a:t>
            </a:r>
            <a:r>
              <a:rPr sz="1000" b="1" i="1" spc="-110" dirty="0">
                <a:solidFill>
                  <a:srgbClr val="262625"/>
                </a:solidFill>
                <a:latin typeface="Trebuchet MS"/>
                <a:cs typeface="Trebuchet MS"/>
              </a:rPr>
              <a:t>on</a:t>
            </a:r>
            <a:r>
              <a:rPr sz="1000" b="1" i="1" spc="-114" dirty="0">
                <a:solidFill>
                  <a:srgbClr val="262625"/>
                </a:solidFill>
                <a:latin typeface="Trebuchet MS"/>
                <a:cs typeface="Trebuchet MS"/>
              </a:rPr>
              <a:t>tenido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35" dirty="0">
                <a:solidFill>
                  <a:srgbClr val="262625"/>
                </a:solidFill>
                <a:latin typeface="Trebuchet MS"/>
                <a:cs typeface="Trebuchet MS"/>
              </a:rPr>
              <a:t>requerido_</a:t>
            </a:r>
            <a:endParaRPr sz="10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Conceptos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básicos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del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proceso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compra.</a:t>
            </a:r>
            <a:endParaRPr sz="10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C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onceptos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costos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gastos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esa.</a:t>
            </a:r>
            <a:endParaRPr sz="10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P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lanificación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p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esupuesto.</a:t>
            </a:r>
            <a:endParaRPr sz="10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25" dirty="0">
                <a:solidFill>
                  <a:srgbClr val="262625"/>
                </a:solidFill>
                <a:latin typeface="Microsoft Sans Serif"/>
                <a:cs typeface="Microsoft Sans Serif"/>
              </a:rPr>
              <a:t>O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ptimización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ecursos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esa.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59853" y="4573599"/>
            <a:ext cx="10902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spc="-120" dirty="0">
                <a:solidFill>
                  <a:srgbClr val="262625"/>
                </a:solidFill>
                <a:latin typeface="Trebuchet MS"/>
                <a:cs typeface="Trebuchet MS"/>
              </a:rPr>
              <a:t>Aprendizaje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40" dirty="0">
                <a:solidFill>
                  <a:srgbClr val="262625"/>
                </a:solidFill>
                <a:latin typeface="Trebuchet MS"/>
                <a:cs typeface="Trebuchet MS"/>
              </a:rPr>
              <a:t>esperado_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59853" y="4725999"/>
            <a:ext cx="2913380" cy="198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 algn="just">
              <a:lnSpc>
                <a:spcPct val="1167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C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apacidad</a:t>
            </a:r>
            <a:r>
              <a:rPr sz="1000" spc="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econocer</a:t>
            </a:r>
            <a:r>
              <a:rPr sz="1000" spc="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sus</a:t>
            </a:r>
            <a:r>
              <a:rPr sz="1000" spc="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p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ocesos,</a:t>
            </a:r>
            <a:r>
              <a:rPr sz="1000" spc="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ya</a:t>
            </a:r>
            <a:r>
              <a:rPr sz="1000" spc="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62625"/>
                </a:solidFill>
                <a:latin typeface="Microsoft Sans Serif"/>
                <a:cs typeface="Microsoft Sans Serif"/>
              </a:rPr>
              <a:t>sea</a:t>
            </a:r>
            <a:r>
              <a:rPr sz="1000" spc="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para</a:t>
            </a:r>
            <a:r>
              <a:rPr sz="1000" spc="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un 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servicio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o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producto.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Ambos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requieren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conocer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cómo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p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ocesos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involucran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costos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cómo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optimizarlos.</a:t>
            </a:r>
            <a:endParaRPr sz="1000">
              <a:latin typeface="Microsoft Sans Serif"/>
              <a:cs typeface="Microsoft Sans Serif"/>
            </a:endParaRPr>
          </a:p>
          <a:p>
            <a:pPr marL="241300" marR="5080" indent="-228600" algn="just">
              <a:lnSpc>
                <a:spcPct val="116700"/>
              </a:lnSpc>
              <a:buChar char="•"/>
              <a:tabLst>
                <a:tab pos="241300" algn="l"/>
              </a:tabLst>
            </a:pP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Etapas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compra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e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identificar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un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buen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proceso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compra,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disminuir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riesgo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sobre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compras,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sobre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stock,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ent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otras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variables.</a:t>
            </a:r>
            <a:endParaRPr sz="1000">
              <a:latin typeface="Microsoft Sans Serif"/>
              <a:cs typeface="Microsoft Sans Serif"/>
            </a:endParaRPr>
          </a:p>
          <a:p>
            <a:pPr marL="241300" marR="5080" indent="-228600" algn="just">
              <a:lnSpc>
                <a:spcPct val="116700"/>
              </a:lnSpc>
              <a:buChar char="•"/>
              <a:tabLst>
                <a:tab pos="241300" algn="l"/>
              </a:tabLst>
            </a:pP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C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onceptos</a:t>
            </a:r>
            <a:r>
              <a:rPr sz="10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costos</a:t>
            </a:r>
            <a:r>
              <a:rPr sz="10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gastos</a:t>
            </a:r>
            <a:r>
              <a:rPr sz="10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una</a:t>
            </a:r>
            <a:r>
              <a:rPr sz="10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130" dirty="0">
                <a:solidFill>
                  <a:srgbClr val="262625"/>
                </a:solidFill>
                <a:latin typeface="Microsoft Sans Serif"/>
                <a:cs typeface="Microsoft Sans Serif"/>
              </a:rPr>
              <a:t>esa</a:t>
            </a:r>
            <a:r>
              <a:rPr sz="10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 (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costos 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variables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fijos,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diferencia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entre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gasto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costo),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ade-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más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tipos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gastos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costos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respectivamente.</a:t>
            </a:r>
            <a:endParaRPr sz="1000">
              <a:latin typeface="Microsoft Sans Serif"/>
              <a:cs typeface="Microsoft Sans Serif"/>
            </a:endParaRPr>
          </a:p>
          <a:p>
            <a:pPr marL="241300" marR="5080" indent="-228600" algn="just">
              <a:lnSpc>
                <a:spcPct val="116700"/>
              </a:lnSpc>
              <a:buChar char="•"/>
              <a:tabLst>
                <a:tab pos="241300" algn="l"/>
              </a:tabLst>
            </a:pP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C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ear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un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plan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p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esupuesto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inteligente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permitirá 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al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emprendedor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optimizar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recursos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su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empresa.</a:t>
            </a:r>
            <a:endParaRPr sz="100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617394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8500" y="2667000"/>
            <a:ext cx="8661400" cy="0"/>
          </a:xfrm>
          <a:custGeom>
            <a:avLst/>
            <a:gdLst/>
            <a:ahLst/>
            <a:cxnLst/>
            <a:rect l="l" t="t" r="r" b="b"/>
            <a:pathLst>
              <a:path w="8661400">
                <a:moveTo>
                  <a:pt x="0" y="0"/>
                </a:moveTo>
                <a:lnTo>
                  <a:pt x="8661400" y="0"/>
                </a:lnTo>
              </a:path>
            </a:pathLst>
          </a:custGeom>
          <a:ln w="6350">
            <a:solidFill>
              <a:srgbClr val="44AC34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41530" y="1680665"/>
            <a:ext cx="1223645" cy="64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solidFill>
                  <a:srgbClr val="262625"/>
                </a:solidFill>
                <a:latin typeface="Trebuchet MS"/>
                <a:cs typeface="Trebuchet MS"/>
              </a:rPr>
              <a:t>ÁRE</a:t>
            </a:r>
            <a:r>
              <a:rPr sz="1000" b="1" i="1" spc="-1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b="1" i="1" spc="-200" dirty="0">
                <a:solidFill>
                  <a:srgbClr val="262625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i="1" spc="30" dirty="0">
                <a:solidFill>
                  <a:srgbClr val="262625"/>
                </a:solidFill>
                <a:latin typeface="Trebuchet MS"/>
                <a:cs typeface="Trebuchet MS"/>
              </a:rPr>
              <a:t>FINANZAS</a:t>
            </a:r>
            <a:endParaRPr sz="1000" dirty="0">
              <a:latin typeface="Trebuchet MS"/>
              <a:cs typeface="Trebuchet MS"/>
            </a:endParaRPr>
          </a:p>
          <a:p>
            <a:pPr marL="12700" marR="5080">
              <a:lnSpc>
                <a:spcPct val="133300"/>
              </a:lnSpc>
              <a:spcBef>
                <a:spcPts val="500"/>
              </a:spcBef>
            </a:pPr>
            <a:r>
              <a:rPr sz="1000" b="1" i="1" spc="30" dirty="0">
                <a:solidFill>
                  <a:srgbClr val="44AC34"/>
                </a:solidFill>
                <a:latin typeface="Trebuchet MS"/>
                <a:cs typeface="Trebuchet MS"/>
              </a:rPr>
              <a:t>CURS</a:t>
            </a:r>
            <a:r>
              <a:rPr sz="1000" b="1" i="1" spc="20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b="1" i="1" spc="-55" dirty="0">
                <a:solidFill>
                  <a:srgbClr val="44AC34"/>
                </a:solidFill>
                <a:latin typeface="Trebuchet MS"/>
                <a:cs typeface="Trebuchet MS"/>
              </a:rPr>
              <a:t>/</a:t>
            </a:r>
            <a:r>
              <a:rPr sz="1000" b="1" i="1" spc="-229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b="1" i="1" spc="-20" dirty="0">
                <a:solidFill>
                  <a:srgbClr val="44AC34"/>
                </a:solidFill>
                <a:latin typeface="Trebuchet MS"/>
                <a:cs typeface="Trebuchet MS"/>
              </a:rPr>
              <a:t>ALLE</a:t>
            </a:r>
            <a:r>
              <a:rPr sz="1000" b="1" i="1" spc="-35" dirty="0">
                <a:solidFill>
                  <a:srgbClr val="44AC34"/>
                </a:solidFill>
                <a:latin typeface="Trebuchet MS"/>
                <a:cs typeface="Trebuchet MS"/>
              </a:rPr>
              <a:t>R</a:t>
            </a:r>
            <a:r>
              <a:rPr sz="1000" b="1" i="1" spc="-200" dirty="0">
                <a:solidFill>
                  <a:srgbClr val="44AC34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45" dirty="0">
                <a:solidFill>
                  <a:srgbClr val="44AC34"/>
                </a:solidFill>
                <a:latin typeface="Trebuchet MS"/>
                <a:cs typeface="Trebuchet MS"/>
              </a:rPr>
              <a:t>DUE  </a:t>
            </a:r>
            <a:r>
              <a:rPr sz="1000" i="1" spc="30" dirty="0">
                <a:solidFill>
                  <a:srgbClr val="44AC34"/>
                </a:solidFill>
                <a:latin typeface="Trebuchet MS"/>
                <a:cs typeface="Trebuchet MS"/>
              </a:rPr>
              <a:t>DILLIGENCE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7199" y="1547315"/>
            <a:ext cx="2912745" cy="9144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5" dirty="0">
                <a:solidFill>
                  <a:srgbClr val="262625"/>
                </a:solidFill>
                <a:latin typeface="Trebuchet MS"/>
                <a:cs typeface="Trebuchet MS"/>
              </a:rPr>
              <a:t>C</a:t>
            </a:r>
            <a:r>
              <a:rPr sz="1000" b="1" i="1" spc="-110" dirty="0">
                <a:solidFill>
                  <a:srgbClr val="262625"/>
                </a:solidFill>
                <a:latin typeface="Trebuchet MS"/>
                <a:cs typeface="Trebuchet MS"/>
              </a:rPr>
              <a:t>on</a:t>
            </a:r>
            <a:r>
              <a:rPr sz="1000" b="1" i="1" spc="-114" dirty="0">
                <a:solidFill>
                  <a:srgbClr val="262625"/>
                </a:solidFill>
                <a:latin typeface="Trebuchet MS"/>
                <a:cs typeface="Trebuchet MS"/>
              </a:rPr>
              <a:t>tenido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35" dirty="0">
                <a:solidFill>
                  <a:srgbClr val="262625"/>
                </a:solidFill>
                <a:latin typeface="Trebuchet MS"/>
                <a:cs typeface="Trebuchet MS"/>
              </a:rPr>
              <a:t>requerido_</a:t>
            </a:r>
            <a:endParaRPr sz="1000" dirty="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25" dirty="0">
                <a:solidFill>
                  <a:srgbClr val="262625"/>
                </a:solidFill>
                <a:latin typeface="Microsoft Sans Serif"/>
                <a:cs typeface="Microsoft Sans Serif"/>
              </a:rPr>
              <a:t>Q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ué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25" dirty="0">
                <a:solidFill>
                  <a:srgbClr val="262625"/>
                </a:solidFill>
                <a:latin typeface="Microsoft Sans Serif"/>
                <a:cs typeface="Microsoft Sans Serif"/>
              </a:rPr>
              <a:t>es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un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D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ue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D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illigence.</a:t>
            </a:r>
            <a:endParaRPr sz="1000" dirty="0">
              <a:latin typeface="Microsoft Sans Serif"/>
              <a:cs typeface="Microsoft Sans Serif"/>
            </a:endParaRPr>
          </a:p>
          <a:p>
            <a:pPr marL="241300" marR="5080" indent="-228600">
              <a:lnSpc>
                <a:spcPct val="116700"/>
              </a:lnSpc>
              <a:buChar char="•"/>
              <a:tabLst>
                <a:tab pos="240665" algn="l"/>
                <a:tab pos="241300" algn="l"/>
              </a:tabLst>
            </a:pP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Características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17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documentos</a:t>
            </a:r>
            <a:r>
              <a:rPr sz="1000" spc="-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25" dirty="0">
                <a:solidFill>
                  <a:srgbClr val="262625"/>
                </a:solidFill>
                <a:latin typeface="Microsoft Sans Serif"/>
                <a:cs typeface="Microsoft Sans Serif"/>
              </a:rPr>
              <a:t>se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revisan</a:t>
            </a:r>
            <a:r>
              <a:rPr sz="1000" spc="-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un </a:t>
            </a:r>
            <a:r>
              <a:rPr sz="1000" spc="-25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D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ue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D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illigence,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según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etapa.</a:t>
            </a:r>
            <a:endParaRPr sz="1000" dirty="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Buenas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prácticas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para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tener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un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buen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Due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Dilligence.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59980" y="1752600"/>
            <a:ext cx="2913380" cy="7366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120" dirty="0">
                <a:solidFill>
                  <a:srgbClr val="262625"/>
                </a:solidFill>
                <a:latin typeface="Trebuchet MS"/>
                <a:cs typeface="Trebuchet MS"/>
              </a:rPr>
              <a:t>Aprendizaje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40" dirty="0">
                <a:solidFill>
                  <a:srgbClr val="262625"/>
                </a:solidFill>
                <a:latin typeface="Trebuchet MS"/>
                <a:cs typeface="Trebuchet MS"/>
              </a:rPr>
              <a:t>esperado_</a:t>
            </a:r>
            <a:endParaRPr sz="1000" dirty="0">
              <a:latin typeface="Trebuchet MS"/>
              <a:cs typeface="Trebuchet MS"/>
            </a:endParaRPr>
          </a:p>
          <a:p>
            <a:pPr marL="240665" marR="5080" indent="-228600" algn="just">
              <a:lnSpc>
                <a:spcPct val="116700"/>
              </a:lnSpc>
              <a:buChar char="•"/>
              <a:tabLst>
                <a:tab pos="241300" algn="l"/>
              </a:tabLst>
            </a:pP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Se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espera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emprendedor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entienda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como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estruc-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 turar 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su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empresa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documentos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para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facilitar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recibir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inversión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través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del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proceso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Due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Dilligence.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8500" y="2794000"/>
            <a:ext cx="1786255" cy="85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solidFill>
                  <a:srgbClr val="262625"/>
                </a:solidFill>
                <a:latin typeface="Trebuchet MS"/>
                <a:cs typeface="Trebuchet MS"/>
              </a:rPr>
              <a:t>ÁRE</a:t>
            </a:r>
            <a:r>
              <a:rPr sz="1000" b="1" i="1" spc="-1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b="1" i="1" spc="-200" dirty="0">
                <a:solidFill>
                  <a:srgbClr val="262625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i="1" spc="40" dirty="0">
                <a:solidFill>
                  <a:srgbClr val="262625"/>
                </a:solidFill>
                <a:latin typeface="Trebuchet MS"/>
                <a:cs typeface="Trebuchet MS"/>
              </a:rPr>
              <a:t>PERSONAL</a:t>
            </a:r>
            <a:endParaRPr sz="1000" dirty="0">
              <a:latin typeface="Trebuchet MS"/>
              <a:cs typeface="Trebuchet MS"/>
            </a:endParaRPr>
          </a:p>
          <a:p>
            <a:pPr marL="12700" marR="5080">
              <a:lnSpc>
                <a:spcPct val="133300"/>
              </a:lnSpc>
              <a:spcBef>
                <a:spcPts val="500"/>
              </a:spcBef>
            </a:pPr>
            <a:r>
              <a:rPr sz="1000" b="1" i="1" spc="30" dirty="0">
                <a:solidFill>
                  <a:srgbClr val="44AC34"/>
                </a:solidFill>
                <a:latin typeface="Trebuchet MS"/>
                <a:cs typeface="Trebuchet MS"/>
              </a:rPr>
              <a:t>CURS</a:t>
            </a:r>
            <a:r>
              <a:rPr sz="1000" b="1" i="1" spc="20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b="1" i="1" spc="-55" dirty="0">
                <a:solidFill>
                  <a:srgbClr val="44AC34"/>
                </a:solidFill>
                <a:latin typeface="Trebuchet MS"/>
                <a:cs typeface="Trebuchet MS"/>
              </a:rPr>
              <a:t>/</a:t>
            </a:r>
            <a:r>
              <a:rPr sz="1000" b="1" i="1" spc="-229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b="1" i="1" spc="-20" dirty="0">
                <a:solidFill>
                  <a:srgbClr val="44AC34"/>
                </a:solidFill>
                <a:latin typeface="Trebuchet MS"/>
                <a:cs typeface="Trebuchet MS"/>
              </a:rPr>
              <a:t>ALLE</a:t>
            </a:r>
            <a:r>
              <a:rPr sz="1000" b="1" i="1" spc="-35" dirty="0">
                <a:solidFill>
                  <a:srgbClr val="44AC34"/>
                </a:solidFill>
                <a:latin typeface="Trebuchet MS"/>
                <a:cs typeface="Trebuchet MS"/>
              </a:rPr>
              <a:t>R</a:t>
            </a:r>
            <a:r>
              <a:rPr sz="1000" b="1" i="1" spc="-200" dirty="0">
                <a:solidFill>
                  <a:srgbClr val="44AC34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-155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i="1" spc="-5" dirty="0">
                <a:solidFill>
                  <a:srgbClr val="44AC34"/>
                </a:solidFill>
                <a:latin typeface="Trebuchet MS"/>
                <a:cs typeface="Trebuchet MS"/>
              </a:rPr>
              <a:t>ALEN</a:t>
            </a:r>
            <a:r>
              <a:rPr sz="1000" i="1" spc="-10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i="1" spc="90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i="1" spc="-105" dirty="0">
                <a:solidFill>
                  <a:srgbClr val="44AC34"/>
                </a:solidFill>
                <a:latin typeface="Trebuchet MS"/>
                <a:cs typeface="Trebuchet MS"/>
              </a:rPr>
              <a:t>:  </a:t>
            </a:r>
            <a:r>
              <a:rPr sz="1000" i="1" spc="40" dirty="0">
                <a:solidFill>
                  <a:srgbClr val="44AC34"/>
                </a:solidFill>
                <a:latin typeface="Trebuchet MS"/>
                <a:cs typeface="Trebuchet MS"/>
              </a:rPr>
              <a:t>CRE</a:t>
            </a:r>
            <a:r>
              <a:rPr sz="1000" i="1" spc="35" dirty="0">
                <a:solidFill>
                  <a:srgbClr val="44AC34"/>
                </a:solidFill>
                <a:latin typeface="Trebuchet MS"/>
                <a:cs typeface="Trebuchet MS"/>
              </a:rPr>
              <a:t>A</a:t>
            </a:r>
            <a:r>
              <a:rPr sz="1000" i="1" spc="65" dirty="0">
                <a:solidFill>
                  <a:srgbClr val="44AC34"/>
                </a:solidFill>
                <a:latin typeface="Trebuchet MS"/>
                <a:cs typeface="Trebuchet MS"/>
              </a:rPr>
              <a:t>CIÓ</a:t>
            </a:r>
            <a:r>
              <a:rPr sz="1000" i="1" spc="60" dirty="0">
                <a:solidFill>
                  <a:srgbClr val="44AC34"/>
                </a:solidFill>
                <a:latin typeface="Trebuchet MS"/>
                <a:cs typeface="Trebuchet MS"/>
              </a:rPr>
              <a:t>N</a:t>
            </a:r>
            <a:r>
              <a:rPr sz="1000" i="1" spc="-140" dirty="0">
                <a:solidFill>
                  <a:srgbClr val="44AC34"/>
                </a:solidFill>
                <a:latin typeface="Trebuchet MS"/>
                <a:cs typeface="Trebuchet MS"/>
              </a:rPr>
              <a:t>,</a:t>
            </a:r>
            <a:r>
              <a:rPr sz="1000" i="1" spc="-7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25" dirty="0">
                <a:solidFill>
                  <a:srgbClr val="44AC34"/>
                </a:solidFill>
                <a:latin typeface="Trebuchet MS"/>
                <a:cs typeface="Trebuchet MS"/>
              </a:rPr>
              <a:t>REC</a:t>
            </a:r>
            <a:r>
              <a:rPr sz="1000" i="1" spc="10" dirty="0">
                <a:solidFill>
                  <a:srgbClr val="44AC34"/>
                </a:solidFill>
                <a:latin typeface="Trebuchet MS"/>
                <a:cs typeface="Trebuchet MS"/>
              </a:rPr>
              <a:t>L</a:t>
            </a:r>
            <a:r>
              <a:rPr sz="1000" i="1" spc="-50" dirty="0">
                <a:solidFill>
                  <a:srgbClr val="44AC34"/>
                </a:solidFill>
                <a:latin typeface="Trebuchet MS"/>
                <a:cs typeface="Trebuchet MS"/>
              </a:rPr>
              <a:t>U</a:t>
            </a:r>
            <a:r>
              <a:rPr sz="1000" i="1" spc="-70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i="1" spc="10" dirty="0">
                <a:solidFill>
                  <a:srgbClr val="44AC34"/>
                </a:solidFill>
                <a:latin typeface="Trebuchet MS"/>
                <a:cs typeface="Trebuchet MS"/>
              </a:rPr>
              <a:t>AMIEN</a:t>
            </a:r>
            <a:r>
              <a:rPr sz="1000" i="1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i="1" spc="80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i="1" spc="-6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-40" dirty="0">
                <a:solidFill>
                  <a:srgbClr val="44AC34"/>
                </a:solidFill>
                <a:latin typeface="Trebuchet MS"/>
                <a:cs typeface="Trebuchet MS"/>
              </a:rPr>
              <a:t>Y  </a:t>
            </a:r>
            <a:r>
              <a:rPr sz="1000" i="1" spc="45" dirty="0">
                <a:solidFill>
                  <a:srgbClr val="44AC34"/>
                </a:solidFill>
                <a:latin typeface="Trebuchet MS"/>
                <a:cs typeface="Trebuchet MS"/>
              </a:rPr>
              <a:t>SELECCIÓN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74217" y="2778055"/>
            <a:ext cx="2887345" cy="558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sz="1000" b="1" i="1" spc="-5" dirty="0">
                <a:solidFill>
                  <a:srgbClr val="262625"/>
                </a:solidFill>
                <a:latin typeface="Trebuchet MS"/>
                <a:cs typeface="Trebuchet MS"/>
              </a:rPr>
              <a:t>C</a:t>
            </a:r>
            <a:r>
              <a:rPr sz="1000" b="1" i="1" spc="-110" dirty="0">
                <a:solidFill>
                  <a:srgbClr val="262625"/>
                </a:solidFill>
                <a:latin typeface="Trebuchet MS"/>
                <a:cs typeface="Trebuchet MS"/>
              </a:rPr>
              <a:t>on</a:t>
            </a:r>
            <a:r>
              <a:rPr sz="1000" b="1" i="1" spc="-114" dirty="0">
                <a:solidFill>
                  <a:srgbClr val="262625"/>
                </a:solidFill>
                <a:latin typeface="Trebuchet MS"/>
                <a:cs typeface="Trebuchet MS"/>
              </a:rPr>
              <a:t>tenido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35" dirty="0">
                <a:solidFill>
                  <a:srgbClr val="262625"/>
                </a:solidFill>
                <a:latin typeface="Trebuchet MS"/>
                <a:cs typeface="Trebuchet MS"/>
              </a:rPr>
              <a:t>requerido_</a:t>
            </a:r>
            <a:endParaRPr sz="1000" dirty="0">
              <a:latin typeface="Trebuchet MS"/>
              <a:cs typeface="Trebuchet MS"/>
            </a:endParaRPr>
          </a:p>
          <a:p>
            <a:pPr marL="227965" indent="-227965">
              <a:lnSpc>
                <a:spcPct val="116700"/>
              </a:lnSpc>
              <a:buChar char="•"/>
              <a:tabLst>
                <a:tab pos="227965" algn="l"/>
                <a:tab pos="228600" algn="l"/>
              </a:tabLst>
            </a:pP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Descripción</a:t>
            </a:r>
            <a:r>
              <a:rPr sz="1000" spc="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cargo,</a:t>
            </a:r>
            <a:r>
              <a:rPr sz="1000" spc="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competencias</a:t>
            </a:r>
            <a:r>
              <a:rPr sz="1000" spc="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conocimientos </a:t>
            </a:r>
            <a:r>
              <a:rPr sz="1000" spc="-2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requeridos.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18762" y="3341131"/>
            <a:ext cx="2912745" cy="914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 algn="just">
              <a:lnSpc>
                <a:spcPct val="1167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Difusión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publicación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búsqueda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(redes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sociales,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universidades,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programas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magister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doctorados,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búsquedas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nacionales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internacionales).</a:t>
            </a:r>
            <a:endParaRPr sz="1000" dirty="0">
              <a:latin typeface="Microsoft Sans Serif"/>
              <a:cs typeface="Microsoft Sans Serif"/>
            </a:endParaRPr>
          </a:p>
          <a:p>
            <a:pPr marL="241300" indent="-228600" algn="just">
              <a:lnSpc>
                <a:spcPct val="100000"/>
              </a:lnSpc>
              <a:spcBef>
                <a:spcPts val="200"/>
              </a:spcBef>
              <a:buChar char="•"/>
              <a:tabLst>
                <a:tab pos="241300" algn="l"/>
              </a:tabLst>
            </a:pP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P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lanificar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una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ent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evista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candidatos.</a:t>
            </a:r>
            <a:endParaRPr sz="1000" dirty="0">
              <a:latin typeface="Microsoft Sans Serif"/>
              <a:cs typeface="Microsoft Sans Serif"/>
            </a:endParaRPr>
          </a:p>
          <a:p>
            <a:pPr marL="241300" indent="-228600" algn="just">
              <a:lnSpc>
                <a:spcPct val="100000"/>
              </a:lnSpc>
              <a:spcBef>
                <a:spcPts val="200"/>
              </a:spcBef>
              <a:buChar char="•"/>
              <a:tabLst>
                <a:tab pos="241300" algn="l"/>
              </a:tabLst>
            </a:pPr>
            <a:r>
              <a:rPr sz="1000" spc="25" dirty="0">
                <a:solidFill>
                  <a:srgbClr val="262625"/>
                </a:solidFill>
                <a:latin typeface="Microsoft Sans Serif"/>
                <a:cs typeface="Microsoft Sans Serif"/>
              </a:rPr>
              <a:t>Q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ué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p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eguntar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explorar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ent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evista.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59853" y="2794000"/>
            <a:ext cx="2913380" cy="558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120" dirty="0">
                <a:solidFill>
                  <a:srgbClr val="262625"/>
                </a:solidFill>
                <a:latin typeface="Trebuchet MS"/>
                <a:cs typeface="Trebuchet MS"/>
              </a:rPr>
              <a:t>Aprendizaje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40" dirty="0">
                <a:solidFill>
                  <a:srgbClr val="262625"/>
                </a:solidFill>
                <a:latin typeface="Trebuchet MS"/>
                <a:cs typeface="Trebuchet MS"/>
              </a:rPr>
              <a:t>esperado_</a:t>
            </a:r>
            <a:endParaRPr sz="1000" dirty="0">
              <a:latin typeface="Trebuchet MS"/>
              <a:cs typeface="Trebuchet MS"/>
            </a:endParaRPr>
          </a:p>
          <a:p>
            <a:pPr marL="241300" marR="5080" indent="-228600">
              <a:lnSpc>
                <a:spcPct val="116700"/>
              </a:lnSpc>
              <a:buChar char="•"/>
              <a:tabLst>
                <a:tab pos="240665" algn="l"/>
                <a:tab pos="241300" algn="l"/>
              </a:tabLst>
            </a:pP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Planificar</a:t>
            </a:r>
            <a:r>
              <a:rPr sz="1000" spc="-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diseñar</a:t>
            </a:r>
            <a:r>
              <a:rPr sz="1000" spc="-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un</a:t>
            </a:r>
            <a:r>
              <a:rPr sz="10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proceso</a:t>
            </a:r>
            <a:r>
              <a:rPr sz="10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búsqueda</a:t>
            </a:r>
            <a:r>
              <a:rPr sz="10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capital </a:t>
            </a:r>
            <a:r>
              <a:rPr sz="1000" spc="-2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humano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contemple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las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siguientes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fases: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59853" y="3352800"/>
            <a:ext cx="2912745" cy="9144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D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iseñar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un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aviso.</a:t>
            </a:r>
            <a:endParaRPr sz="1000" dirty="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Definir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fuentes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difusión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publicación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del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aviso.</a:t>
            </a:r>
            <a:endParaRPr sz="1000" dirty="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D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efinir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dónde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qué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busca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.</a:t>
            </a:r>
            <a:endParaRPr sz="1000" dirty="0">
              <a:latin typeface="Microsoft Sans Serif"/>
              <a:cs typeface="Microsoft Sans Serif"/>
            </a:endParaRPr>
          </a:p>
          <a:p>
            <a:pPr marL="241300" marR="5080" indent="-228600">
              <a:lnSpc>
                <a:spcPct val="116700"/>
              </a:lnSpc>
              <a:buChar char="•"/>
              <a:tabLst>
                <a:tab pos="240665" algn="l"/>
                <a:tab pos="241300" algn="l"/>
              </a:tabLst>
            </a:pPr>
            <a:r>
              <a:rPr sz="10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D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iseñar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una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ent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evista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laboral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con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foco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los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14" dirty="0">
                <a:solidFill>
                  <a:srgbClr val="262625"/>
                </a:solidFill>
                <a:latin typeface="Microsoft Sans Serif"/>
                <a:cs typeface="Microsoft Sans Serif"/>
              </a:rPr>
              <a:t>desa</a:t>
            </a:r>
            <a:r>
              <a:rPr sz="1000" spc="65" dirty="0">
                <a:solidFill>
                  <a:srgbClr val="262625"/>
                </a:solidFill>
                <a:latin typeface="Microsoft Sans Serif"/>
                <a:cs typeface="Microsoft Sans Serif"/>
              </a:rPr>
              <a:t>-  </a:t>
            </a:r>
            <a:r>
              <a:rPr sz="1000" spc="90" dirty="0">
                <a:solidFill>
                  <a:srgbClr val="262625"/>
                </a:solidFill>
                <a:latin typeface="Microsoft Sans Serif"/>
                <a:cs typeface="Microsoft Sans Serif"/>
              </a:rPr>
              <a:t>f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íos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del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puesto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trabajo.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2440" y="4819650"/>
            <a:ext cx="1813560" cy="64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solidFill>
                  <a:srgbClr val="262625"/>
                </a:solidFill>
                <a:latin typeface="Trebuchet MS"/>
                <a:cs typeface="Trebuchet MS"/>
              </a:rPr>
              <a:t>ÁRE</a:t>
            </a:r>
            <a:r>
              <a:rPr sz="1000" b="1" i="1" spc="-1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b="1" i="1" spc="-200" dirty="0">
                <a:solidFill>
                  <a:srgbClr val="262625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i="1" spc="15" dirty="0">
                <a:solidFill>
                  <a:srgbClr val="262625"/>
                </a:solidFill>
                <a:latin typeface="Trebuchet MS"/>
                <a:cs typeface="Trebuchet MS"/>
              </a:rPr>
              <a:t>MARKETING</a:t>
            </a:r>
            <a:endParaRPr sz="1000" dirty="0">
              <a:latin typeface="Trebuchet MS"/>
              <a:cs typeface="Trebuchet MS"/>
            </a:endParaRPr>
          </a:p>
          <a:p>
            <a:pPr marL="12700" marR="5080">
              <a:lnSpc>
                <a:spcPct val="133300"/>
              </a:lnSpc>
              <a:spcBef>
                <a:spcPts val="500"/>
              </a:spcBef>
            </a:pPr>
            <a:r>
              <a:rPr sz="1000" b="1" i="1" spc="30" dirty="0">
                <a:solidFill>
                  <a:srgbClr val="44AC34"/>
                </a:solidFill>
                <a:latin typeface="Trebuchet MS"/>
                <a:cs typeface="Trebuchet MS"/>
              </a:rPr>
              <a:t>CURS</a:t>
            </a:r>
            <a:r>
              <a:rPr sz="1000" b="1" i="1" spc="20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b="1" i="1" spc="-55" dirty="0">
                <a:solidFill>
                  <a:srgbClr val="44AC34"/>
                </a:solidFill>
                <a:latin typeface="Trebuchet MS"/>
                <a:cs typeface="Trebuchet MS"/>
              </a:rPr>
              <a:t>/</a:t>
            </a:r>
            <a:r>
              <a:rPr sz="1000" b="1" i="1" spc="-229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b="1" i="1" spc="-20" dirty="0">
                <a:solidFill>
                  <a:srgbClr val="44AC34"/>
                </a:solidFill>
                <a:latin typeface="Trebuchet MS"/>
                <a:cs typeface="Trebuchet MS"/>
              </a:rPr>
              <a:t>ALLE</a:t>
            </a:r>
            <a:r>
              <a:rPr sz="1000" b="1" i="1" spc="-35" dirty="0">
                <a:solidFill>
                  <a:srgbClr val="44AC34"/>
                </a:solidFill>
                <a:latin typeface="Trebuchet MS"/>
                <a:cs typeface="Trebuchet MS"/>
              </a:rPr>
              <a:t>R</a:t>
            </a:r>
            <a:r>
              <a:rPr sz="1000" b="1" i="1" spc="-200" dirty="0">
                <a:solidFill>
                  <a:srgbClr val="44AC34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15" dirty="0">
                <a:solidFill>
                  <a:srgbClr val="44AC34"/>
                </a:solidFill>
                <a:latin typeface="Trebuchet MS"/>
                <a:cs typeface="Trebuchet MS"/>
              </a:rPr>
              <a:t>MARKETING  </a:t>
            </a:r>
            <a:r>
              <a:rPr sz="1000" i="1" spc="5" dirty="0">
                <a:solidFill>
                  <a:srgbClr val="44AC34"/>
                </a:solidFill>
                <a:latin typeface="Trebuchet MS"/>
                <a:cs typeface="Trebuchet MS"/>
              </a:rPr>
              <a:t>ESTRATÉGICO</a:t>
            </a:r>
            <a:r>
              <a:rPr sz="1000" i="1" spc="-7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30" dirty="0">
                <a:solidFill>
                  <a:srgbClr val="44AC34"/>
                </a:solidFill>
                <a:latin typeface="Trebuchet MS"/>
                <a:cs typeface="Trebuchet MS"/>
              </a:rPr>
              <a:t>INTERNACIONAL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31462" y="4774117"/>
            <a:ext cx="2912745" cy="10922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5" dirty="0">
                <a:solidFill>
                  <a:srgbClr val="262625"/>
                </a:solidFill>
                <a:latin typeface="Trebuchet MS"/>
                <a:cs typeface="Trebuchet MS"/>
              </a:rPr>
              <a:t>C</a:t>
            </a:r>
            <a:r>
              <a:rPr sz="1000" b="1" i="1" spc="-110" dirty="0">
                <a:solidFill>
                  <a:srgbClr val="262625"/>
                </a:solidFill>
                <a:latin typeface="Trebuchet MS"/>
                <a:cs typeface="Trebuchet MS"/>
              </a:rPr>
              <a:t>on</a:t>
            </a:r>
            <a:r>
              <a:rPr sz="1000" b="1" i="1" spc="-114" dirty="0">
                <a:solidFill>
                  <a:srgbClr val="262625"/>
                </a:solidFill>
                <a:latin typeface="Trebuchet MS"/>
                <a:cs typeface="Trebuchet MS"/>
              </a:rPr>
              <a:t>tenido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35" dirty="0">
                <a:solidFill>
                  <a:srgbClr val="262625"/>
                </a:solidFill>
                <a:latin typeface="Trebuchet MS"/>
                <a:cs typeface="Trebuchet MS"/>
              </a:rPr>
              <a:t>requerido_</a:t>
            </a:r>
            <a:endParaRPr sz="1000" dirty="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Definición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estrategia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crecimiento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internacional.</a:t>
            </a:r>
            <a:endParaRPr sz="1000" dirty="0">
              <a:latin typeface="Microsoft Sans Serif"/>
              <a:cs typeface="Microsoft Sans Serif"/>
            </a:endParaRPr>
          </a:p>
          <a:p>
            <a:pPr marL="241300" marR="5080" indent="-228600">
              <a:lnSpc>
                <a:spcPct val="116700"/>
              </a:lnSpc>
              <a:buChar char="•"/>
              <a:tabLst>
                <a:tab pos="240665" algn="l"/>
                <a:tab pos="241300" algn="l"/>
              </a:tabLst>
            </a:pP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Definición</a:t>
            </a:r>
            <a:r>
              <a:rPr sz="10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estrategia</a:t>
            </a:r>
            <a:r>
              <a:rPr sz="1000" spc="-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financiamiento</a:t>
            </a:r>
            <a:r>
              <a:rPr sz="10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para</a:t>
            </a:r>
            <a:r>
              <a:rPr sz="1000" spc="-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creci- </a:t>
            </a:r>
            <a:r>
              <a:rPr sz="1000" spc="-2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miento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(Acceso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crédito,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levantamiento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capital,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etc.)</a:t>
            </a:r>
            <a:endParaRPr sz="1000" dirty="0">
              <a:latin typeface="Microsoft Sans Serif"/>
              <a:cs typeface="Microsoft Sans Serif"/>
            </a:endParaRPr>
          </a:p>
          <a:p>
            <a:pPr marL="241300" marR="5080" indent="-228600">
              <a:lnSpc>
                <a:spcPct val="116700"/>
              </a:lnSpc>
              <a:buChar char="•"/>
              <a:tabLst>
                <a:tab pos="240665" algn="l"/>
                <a:tab pos="241300" algn="l"/>
              </a:tabLst>
            </a:pP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Diagnóstico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etnografía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los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potenciales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clientes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 </a:t>
            </a:r>
            <a:r>
              <a:rPr sz="1000" spc="-2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ot</a:t>
            </a:r>
            <a:r>
              <a:rPr sz="1000" spc="-10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países.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81589" y="4419600"/>
            <a:ext cx="2913380" cy="1447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120" dirty="0">
                <a:solidFill>
                  <a:srgbClr val="262625"/>
                </a:solidFill>
                <a:latin typeface="Trebuchet MS"/>
                <a:cs typeface="Trebuchet MS"/>
              </a:rPr>
              <a:t>Aprendizaje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40" dirty="0">
                <a:solidFill>
                  <a:srgbClr val="262625"/>
                </a:solidFill>
                <a:latin typeface="Trebuchet MS"/>
                <a:cs typeface="Trebuchet MS"/>
              </a:rPr>
              <a:t>esperado_</a:t>
            </a:r>
            <a:endParaRPr sz="1000" dirty="0">
              <a:latin typeface="Trebuchet MS"/>
              <a:cs typeface="Trebuchet MS"/>
            </a:endParaRPr>
          </a:p>
          <a:p>
            <a:pPr marL="241300" marR="5080" indent="-228600" algn="just">
              <a:lnSpc>
                <a:spcPct val="116700"/>
              </a:lnSpc>
              <a:buChar char="•"/>
              <a:tabLst>
                <a:tab pos="241300" algn="l"/>
              </a:tabLst>
            </a:pP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emprendedor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aprenderá </a:t>
            </a:r>
            <a:r>
              <a:rPr sz="1000" spc="-14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000" spc="-1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desarrollar 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su</a:t>
            </a:r>
            <a:r>
              <a:rPr sz="1000" spc="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estrategia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marketing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para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comenzar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ventas/operaciones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afue-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ra, incluyendo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un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objetivo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dentro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su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plan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marke-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ting,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intención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posicionamiento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caracterización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25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su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público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objetivo,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considerando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las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diferencias </a:t>
            </a:r>
            <a:r>
              <a:rPr sz="10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cultu- </a:t>
            </a:r>
            <a:r>
              <a:rPr sz="1000" spc="-25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rales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puedan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existir.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Además,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será 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capaz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diseñar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su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plan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financiamiento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para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campaña.</a:t>
            </a:r>
            <a:endParaRPr sz="1000" dirty="0">
              <a:latin typeface="Microsoft Sans Serif"/>
              <a:cs typeface="Microsoft Sans Serif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22440" y="4419600"/>
            <a:ext cx="8750920" cy="1679108"/>
            <a:chOff x="622440" y="4340692"/>
            <a:chExt cx="8750920" cy="1679108"/>
          </a:xfrm>
        </p:grpSpPr>
        <p:sp>
          <p:nvSpPr>
            <p:cNvPr id="16" name="object 16"/>
            <p:cNvSpPr/>
            <p:nvPr/>
          </p:nvSpPr>
          <p:spPr>
            <a:xfrm>
              <a:off x="622440" y="4340692"/>
              <a:ext cx="8661400" cy="0"/>
            </a:xfrm>
            <a:custGeom>
              <a:avLst/>
              <a:gdLst/>
              <a:ahLst/>
              <a:cxnLst/>
              <a:rect l="l" t="t" r="r" b="b"/>
              <a:pathLst>
                <a:path w="8661400">
                  <a:moveTo>
                    <a:pt x="0" y="0"/>
                  </a:moveTo>
                  <a:lnTo>
                    <a:pt x="8661400" y="0"/>
                  </a:lnTo>
                </a:path>
              </a:pathLst>
            </a:custGeom>
            <a:ln w="6350">
              <a:solidFill>
                <a:srgbClr val="44AC3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1960" y="6019800"/>
              <a:ext cx="8661400" cy="0"/>
            </a:xfrm>
            <a:custGeom>
              <a:avLst/>
              <a:gdLst/>
              <a:ahLst/>
              <a:cxnLst/>
              <a:rect l="l" t="t" r="r" b="b"/>
              <a:pathLst>
                <a:path w="8661400">
                  <a:moveTo>
                    <a:pt x="0" y="0"/>
                  </a:moveTo>
                  <a:lnTo>
                    <a:pt x="8661400" y="0"/>
                  </a:lnTo>
                </a:path>
              </a:pathLst>
            </a:custGeom>
            <a:ln w="6350">
              <a:solidFill>
                <a:srgbClr val="44AC3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47461" y="6709540"/>
            <a:ext cx="1737360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solidFill>
                  <a:srgbClr val="262625"/>
                </a:solidFill>
                <a:latin typeface="Trebuchet MS"/>
                <a:cs typeface="Trebuchet MS"/>
              </a:rPr>
              <a:t>ÁRE</a:t>
            </a:r>
            <a:r>
              <a:rPr sz="1000" b="1" i="1" spc="-1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b="1" i="1" spc="-200" dirty="0">
                <a:solidFill>
                  <a:srgbClr val="262625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i="1" spc="5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i="1" spc="30" dirty="0">
                <a:solidFill>
                  <a:srgbClr val="262625"/>
                </a:solidFill>
                <a:latin typeface="Trebuchet MS"/>
                <a:cs typeface="Trebuchet MS"/>
              </a:rPr>
              <a:t>CTIVIDADES</a:t>
            </a:r>
            <a:endParaRPr sz="1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000" b="1" i="1" spc="30" dirty="0">
                <a:solidFill>
                  <a:srgbClr val="44AC34"/>
                </a:solidFill>
                <a:latin typeface="Trebuchet MS"/>
                <a:cs typeface="Trebuchet MS"/>
              </a:rPr>
              <a:t>CURS</a:t>
            </a:r>
            <a:r>
              <a:rPr sz="1000" b="1" i="1" spc="20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b="1" i="1" spc="-55" dirty="0">
                <a:solidFill>
                  <a:srgbClr val="44AC34"/>
                </a:solidFill>
                <a:latin typeface="Trebuchet MS"/>
                <a:cs typeface="Trebuchet MS"/>
              </a:rPr>
              <a:t>/</a:t>
            </a:r>
            <a:r>
              <a:rPr sz="1000" b="1" i="1" spc="-229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b="1" i="1" spc="-20" dirty="0">
                <a:solidFill>
                  <a:srgbClr val="44AC34"/>
                </a:solidFill>
                <a:latin typeface="Trebuchet MS"/>
                <a:cs typeface="Trebuchet MS"/>
              </a:rPr>
              <a:t>ALLE</a:t>
            </a:r>
            <a:r>
              <a:rPr sz="1000" b="1" i="1" spc="-35" dirty="0">
                <a:solidFill>
                  <a:srgbClr val="44AC34"/>
                </a:solidFill>
                <a:latin typeface="Trebuchet MS"/>
                <a:cs typeface="Trebuchet MS"/>
              </a:rPr>
              <a:t>R</a:t>
            </a:r>
            <a:r>
              <a:rPr sz="1000" b="1" i="1" spc="-200" dirty="0">
                <a:solidFill>
                  <a:srgbClr val="44AC34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10" dirty="0">
                <a:solidFill>
                  <a:srgbClr val="44AC34"/>
                </a:solidFill>
                <a:latin typeface="Trebuchet MS"/>
                <a:cs typeface="Trebuchet MS"/>
              </a:rPr>
              <a:t>MEN</a:t>
            </a:r>
            <a:r>
              <a:rPr sz="1000" i="1" spc="5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i="1" spc="45" dirty="0">
                <a:solidFill>
                  <a:srgbClr val="44AC34"/>
                </a:solidFill>
                <a:latin typeface="Trebuchet MS"/>
                <a:cs typeface="Trebuchet MS"/>
              </a:rPr>
              <a:t>ORÍ</a:t>
            </a:r>
            <a:r>
              <a:rPr sz="1000" i="1" spc="30" dirty="0">
                <a:solidFill>
                  <a:srgbClr val="44AC34"/>
                </a:solidFill>
                <a:latin typeface="Trebuchet MS"/>
                <a:cs typeface="Trebuchet MS"/>
              </a:rPr>
              <a:t>A</a:t>
            </a:r>
            <a:r>
              <a:rPr sz="1000" i="1" spc="-6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15" dirty="0">
                <a:solidFill>
                  <a:srgbClr val="44AC34"/>
                </a:solidFill>
                <a:latin typeface="Trebuchet MS"/>
                <a:cs typeface="Trebuchet MS"/>
              </a:rPr>
              <a:t>III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20" dirty="0"/>
              <a:t>24</a:t>
            </a:fld>
            <a:endParaRPr spc="20" dirty="0"/>
          </a:p>
        </p:txBody>
      </p:sp>
      <p:sp>
        <p:nvSpPr>
          <p:cNvPr id="19" name="object 19"/>
          <p:cNvSpPr txBox="1"/>
          <p:nvPr/>
        </p:nvSpPr>
        <p:spPr>
          <a:xfrm>
            <a:off x="3274217" y="6172200"/>
            <a:ext cx="2912745" cy="12700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5" dirty="0">
                <a:solidFill>
                  <a:srgbClr val="262625"/>
                </a:solidFill>
                <a:latin typeface="Trebuchet MS"/>
                <a:cs typeface="Trebuchet MS"/>
              </a:rPr>
              <a:t>C</a:t>
            </a:r>
            <a:r>
              <a:rPr sz="1000" b="1" i="1" spc="-110" dirty="0">
                <a:solidFill>
                  <a:srgbClr val="262625"/>
                </a:solidFill>
                <a:latin typeface="Trebuchet MS"/>
                <a:cs typeface="Trebuchet MS"/>
              </a:rPr>
              <a:t>on</a:t>
            </a:r>
            <a:r>
              <a:rPr sz="1000" b="1" i="1" spc="-114" dirty="0">
                <a:solidFill>
                  <a:srgbClr val="262625"/>
                </a:solidFill>
                <a:latin typeface="Trebuchet MS"/>
                <a:cs typeface="Trebuchet MS"/>
              </a:rPr>
              <a:t>tenido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35" dirty="0">
                <a:solidFill>
                  <a:srgbClr val="262625"/>
                </a:solidFill>
                <a:latin typeface="Trebuchet MS"/>
                <a:cs typeface="Trebuchet MS"/>
              </a:rPr>
              <a:t>requerido_</a:t>
            </a:r>
            <a:endParaRPr sz="1000" dirty="0">
              <a:latin typeface="Trebuchet MS"/>
              <a:cs typeface="Trebuchet MS"/>
            </a:endParaRPr>
          </a:p>
          <a:p>
            <a:pPr marL="241300" marR="5080" indent="-228600" algn="just">
              <a:lnSpc>
                <a:spcPct val="116700"/>
              </a:lnSpc>
              <a:buChar char="•"/>
              <a:tabLst>
                <a:tab pos="241300" algn="l"/>
              </a:tabLst>
            </a:pP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Primera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reunión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con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mentor: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conocer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la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importancia </a:t>
            </a:r>
            <a:r>
              <a:rPr sz="1000" spc="-25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del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mentor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mentoría.</a:t>
            </a:r>
            <a:endParaRPr sz="1000" dirty="0">
              <a:latin typeface="Microsoft Sans Serif"/>
              <a:cs typeface="Microsoft Sans Serif"/>
            </a:endParaRPr>
          </a:p>
          <a:p>
            <a:pPr marL="241300" marR="5080" indent="-228600" algn="just">
              <a:lnSpc>
                <a:spcPct val="116700"/>
              </a:lnSpc>
              <a:buChar char="•"/>
              <a:tabLst>
                <a:tab pos="241300" algn="l"/>
              </a:tabLst>
            </a:pP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Actividades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reuniones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informales,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confidenciales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25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personalizadas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enfocadas en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las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necesidades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em-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presa.</a:t>
            </a:r>
            <a:endParaRPr sz="1000" dirty="0">
              <a:latin typeface="Microsoft Sans Serif"/>
              <a:cs typeface="Microsoft Sans Serif"/>
            </a:endParaRPr>
          </a:p>
          <a:p>
            <a:pPr marL="241300" indent="-228600" algn="just">
              <a:lnSpc>
                <a:spcPct val="100000"/>
              </a:lnSpc>
              <a:spcBef>
                <a:spcPts val="200"/>
              </a:spcBef>
              <a:buChar char="•"/>
              <a:tabLst>
                <a:tab pos="241300" algn="l"/>
              </a:tabLst>
            </a:pP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menos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cumplir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con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seis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mentoria.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35782" y="6438900"/>
            <a:ext cx="2912745" cy="7366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120" dirty="0">
                <a:solidFill>
                  <a:srgbClr val="262625"/>
                </a:solidFill>
                <a:latin typeface="Trebuchet MS"/>
                <a:cs typeface="Trebuchet MS"/>
              </a:rPr>
              <a:t>Aprendizaje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40" dirty="0">
                <a:solidFill>
                  <a:srgbClr val="262625"/>
                </a:solidFill>
                <a:latin typeface="Trebuchet MS"/>
                <a:cs typeface="Trebuchet MS"/>
              </a:rPr>
              <a:t>esperado_</a:t>
            </a:r>
            <a:endParaRPr sz="1000" dirty="0">
              <a:latin typeface="Trebuchet MS"/>
              <a:cs typeface="Trebuchet MS"/>
            </a:endParaRPr>
          </a:p>
          <a:p>
            <a:pPr marL="241300" marR="5080" indent="-228600">
              <a:lnSpc>
                <a:spcPct val="116700"/>
              </a:lnSpc>
              <a:buChar char="•"/>
              <a:tabLst>
                <a:tab pos="240665" algn="l"/>
                <a:tab pos="241300" algn="l"/>
              </a:tabLst>
            </a:pP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Cumplimiento</a:t>
            </a:r>
            <a:r>
              <a:rPr sz="1000" spc="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tareas</a:t>
            </a:r>
            <a:r>
              <a:rPr sz="1000" spc="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fijadas</a:t>
            </a:r>
            <a:r>
              <a:rPr sz="1000" spc="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entre</a:t>
            </a:r>
            <a:r>
              <a:rPr sz="1000" spc="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mentor</a:t>
            </a:r>
            <a:r>
              <a:rPr sz="1000" spc="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men- </a:t>
            </a:r>
            <a:r>
              <a:rPr sz="1000" spc="-25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toreado.</a:t>
            </a:r>
            <a:endParaRPr sz="1000" dirty="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esultados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impacto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mentoría.</a:t>
            </a:r>
            <a:endParaRPr sz="10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315463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2616200"/>
            <a:chOff x="0" y="0"/>
            <a:chExt cx="10058400" cy="2616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399" cy="26162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0058400" cy="2616200"/>
            </a:xfrm>
            <a:custGeom>
              <a:avLst/>
              <a:gdLst/>
              <a:ahLst/>
              <a:cxnLst/>
              <a:rect l="l" t="t" r="r" b="b"/>
              <a:pathLst>
                <a:path w="10058400" h="2616200">
                  <a:moveTo>
                    <a:pt x="10058400" y="0"/>
                  </a:moveTo>
                  <a:lnTo>
                    <a:pt x="0" y="0"/>
                  </a:lnTo>
                  <a:lnTo>
                    <a:pt x="0" y="2616200"/>
                  </a:lnTo>
                  <a:lnTo>
                    <a:pt x="10058400" y="2616200"/>
                  </a:lnTo>
                  <a:lnTo>
                    <a:pt x="10058400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4463" y="317498"/>
            <a:ext cx="77304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320" dirty="0">
                <a:solidFill>
                  <a:srgbClr val="FFFFFF"/>
                </a:solidFill>
              </a:rPr>
              <a:t>C</a:t>
            </a:r>
            <a:r>
              <a:rPr sz="3000" spc="310" dirty="0">
                <a:solidFill>
                  <a:srgbClr val="FFFFFF"/>
                </a:solidFill>
              </a:rPr>
              <a:t>ONTENIDO</a:t>
            </a:r>
            <a:r>
              <a:rPr sz="3000" spc="135" dirty="0">
                <a:solidFill>
                  <a:srgbClr val="FFFFFF"/>
                </a:solidFill>
              </a:rPr>
              <a:t>S</a:t>
            </a:r>
            <a:r>
              <a:rPr sz="3000" spc="-5" dirty="0">
                <a:solidFill>
                  <a:srgbClr val="FFFFFF"/>
                </a:solidFill>
              </a:rPr>
              <a:t> </a:t>
            </a:r>
            <a:r>
              <a:rPr sz="3000" spc="200" dirty="0">
                <a:solidFill>
                  <a:srgbClr val="9ED959"/>
                </a:solidFill>
              </a:rPr>
              <a:t>E</a:t>
            </a:r>
            <a:r>
              <a:rPr sz="3000" spc="-270" dirty="0">
                <a:solidFill>
                  <a:srgbClr val="9ED959"/>
                </a:solidFill>
              </a:rPr>
              <a:t>T</a:t>
            </a:r>
            <a:r>
              <a:rPr sz="3000" spc="235" dirty="0">
                <a:solidFill>
                  <a:srgbClr val="9ED959"/>
                </a:solidFill>
              </a:rPr>
              <a:t>A</a:t>
            </a:r>
            <a:r>
              <a:rPr sz="3000" spc="35" dirty="0">
                <a:solidFill>
                  <a:srgbClr val="9ED959"/>
                </a:solidFill>
              </a:rPr>
              <a:t>P</a:t>
            </a:r>
            <a:r>
              <a:rPr sz="3000" spc="85" dirty="0">
                <a:solidFill>
                  <a:srgbClr val="9ED959"/>
                </a:solidFill>
              </a:rPr>
              <a:t>A</a:t>
            </a:r>
            <a:r>
              <a:rPr sz="3000" spc="-25" dirty="0">
                <a:solidFill>
                  <a:srgbClr val="9ED959"/>
                </a:solidFill>
              </a:rPr>
              <a:t> </a:t>
            </a:r>
            <a:r>
              <a:rPr sz="3000" spc="-180" dirty="0">
                <a:solidFill>
                  <a:srgbClr val="9ED959"/>
                </a:solidFill>
              </a:rPr>
              <a:t>5</a:t>
            </a:r>
            <a:r>
              <a:rPr sz="3000" spc="-65" dirty="0">
                <a:solidFill>
                  <a:srgbClr val="9ED959"/>
                </a:solidFill>
              </a:rPr>
              <a:t> </a:t>
            </a:r>
            <a:r>
              <a:rPr sz="3000" spc="-25" dirty="0">
                <a:solidFill>
                  <a:srgbClr val="FFFFFF"/>
                </a:solidFill>
              </a:rPr>
              <a:t>-</a:t>
            </a:r>
            <a:r>
              <a:rPr sz="3000" spc="-40" dirty="0">
                <a:solidFill>
                  <a:srgbClr val="FFFFFF"/>
                </a:solidFill>
              </a:rPr>
              <a:t> </a:t>
            </a:r>
            <a:r>
              <a:rPr sz="3000" spc="210" dirty="0">
                <a:solidFill>
                  <a:srgbClr val="FFFFFF"/>
                </a:solidFill>
              </a:rPr>
              <a:t>ESCA</a:t>
            </a:r>
            <a:r>
              <a:rPr sz="3000" spc="300" dirty="0">
                <a:solidFill>
                  <a:srgbClr val="FFFFFF"/>
                </a:solidFill>
              </a:rPr>
              <a:t>L</a:t>
            </a:r>
            <a:r>
              <a:rPr sz="3000" spc="265" dirty="0">
                <a:solidFill>
                  <a:srgbClr val="FFFFFF"/>
                </a:solidFill>
              </a:rPr>
              <a:t>AMIEN</a:t>
            </a:r>
            <a:r>
              <a:rPr sz="3000" spc="254" dirty="0">
                <a:solidFill>
                  <a:srgbClr val="FFFFFF"/>
                </a:solidFill>
              </a:rPr>
              <a:t>TO</a:t>
            </a:r>
            <a:endParaRPr sz="3000"/>
          </a:p>
        </p:txBody>
      </p:sp>
      <p:sp>
        <p:nvSpPr>
          <p:cNvPr id="6" name="object 6"/>
          <p:cNvSpPr txBox="1"/>
          <p:nvPr/>
        </p:nvSpPr>
        <p:spPr>
          <a:xfrm>
            <a:off x="1549400" y="1352548"/>
            <a:ext cx="604647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300" b="1" spc="-25" dirty="0">
                <a:solidFill>
                  <a:srgbClr val="FFFFFF"/>
                </a:solidFill>
                <a:latin typeface="Trebuchet MS"/>
                <a:cs typeface="Trebuchet MS"/>
              </a:rPr>
              <a:t>El </a:t>
            </a:r>
            <a:r>
              <a:rPr sz="1300" b="1" spc="-110" dirty="0">
                <a:solidFill>
                  <a:srgbClr val="FFFFFF"/>
                </a:solidFill>
                <a:latin typeface="Trebuchet MS"/>
                <a:cs typeface="Trebuchet MS"/>
              </a:rPr>
              <a:t>negocio </a:t>
            </a:r>
            <a:r>
              <a:rPr sz="1300" b="1" spc="-140" dirty="0">
                <a:solidFill>
                  <a:srgbClr val="FFFFFF"/>
                </a:solidFill>
                <a:latin typeface="Trebuchet MS"/>
                <a:cs typeface="Trebuchet MS"/>
              </a:rPr>
              <a:t>deja </a:t>
            </a:r>
            <a:r>
              <a:rPr sz="1300" b="1" spc="-135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sz="1300" b="1" spc="-125" dirty="0">
                <a:solidFill>
                  <a:srgbClr val="FFFFFF"/>
                </a:solidFill>
                <a:latin typeface="Trebuchet MS"/>
                <a:cs typeface="Trebuchet MS"/>
              </a:rPr>
              <a:t>ser </a:t>
            </a:r>
            <a:r>
              <a:rPr sz="1300" b="1" spc="-110" dirty="0">
                <a:solidFill>
                  <a:srgbClr val="FFFFFF"/>
                </a:solidFill>
                <a:latin typeface="Trebuchet MS"/>
                <a:cs typeface="Trebuchet MS"/>
              </a:rPr>
              <a:t>una </a:t>
            </a:r>
            <a:r>
              <a:rPr sz="1300" b="1" spc="-100" dirty="0">
                <a:solidFill>
                  <a:srgbClr val="FFFFFF"/>
                </a:solidFill>
                <a:latin typeface="Trebuchet MS"/>
                <a:cs typeface="Trebuchet MS"/>
              </a:rPr>
              <a:t>Emprendimiento </a:t>
            </a:r>
            <a:r>
              <a:rPr sz="1300" b="1" spc="-75" dirty="0">
                <a:solidFill>
                  <a:srgbClr val="FFFFFF"/>
                </a:solidFill>
                <a:latin typeface="Trebuchet MS"/>
                <a:cs typeface="Trebuchet MS"/>
              </a:rPr>
              <a:t>Dinámico </a:t>
            </a:r>
            <a:r>
              <a:rPr sz="1300" b="1" spc="-90" dirty="0">
                <a:solidFill>
                  <a:srgbClr val="FFFFFF"/>
                </a:solidFill>
                <a:latin typeface="Trebuchet MS"/>
                <a:cs typeface="Trebuchet MS"/>
              </a:rPr>
              <a:t>y </a:t>
            </a:r>
            <a:r>
              <a:rPr sz="1300" b="1" spc="-110" dirty="0">
                <a:solidFill>
                  <a:srgbClr val="FFFFFF"/>
                </a:solidFill>
                <a:latin typeface="Trebuchet MS"/>
                <a:cs typeface="Trebuchet MS"/>
              </a:rPr>
              <a:t>ha </a:t>
            </a:r>
            <a:r>
              <a:rPr sz="1300" b="1" spc="-114" dirty="0">
                <a:solidFill>
                  <a:srgbClr val="FFFFFF"/>
                </a:solidFill>
                <a:latin typeface="Trebuchet MS"/>
                <a:cs typeface="Trebuchet MS"/>
              </a:rPr>
              <a:t>pasado </a:t>
            </a:r>
            <a:r>
              <a:rPr sz="1300" b="1" spc="-135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1300" b="1" spc="-125" dirty="0">
                <a:solidFill>
                  <a:srgbClr val="FFFFFF"/>
                </a:solidFill>
                <a:latin typeface="Trebuchet MS"/>
                <a:cs typeface="Trebuchet MS"/>
              </a:rPr>
              <a:t>ser </a:t>
            </a:r>
            <a:r>
              <a:rPr sz="1300" b="1" spc="-110" dirty="0">
                <a:solidFill>
                  <a:srgbClr val="FFFFFF"/>
                </a:solidFill>
                <a:latin typeface="Trebuchet MS"/>
                <a:cs typeface="Trebuchet MS"/>
              </a:rPr>
              <a:t>una </a:t>
            </a:r>
            <a:r>
              <a:rPr sz="1300" b="1" spc="-125" dirty="0">
                <a:solidFill>
                  <a:srgbClr val="FFFFFF"/>
                </a:solidFill>
                <a:latin typeface="Trebuchet MS"/>
                <a:cs typeface="Trebuchet MS"/>
              </a:rPr>
              <a:t>empresa </a:t>
            </a:r>
            <a:r>
              <a:rPr sz="1300" b="1" spc="-95" dirty="0">
                <a:solidFill>
                  <a:srgbClr val="FFFFFF"/>
                </a:solidFill>
                <a:latin typeface="Trebuchet MS"/>
                <a:cs typeface="Trebuchet MS"/>
              </a:rPr>
              <a:t>innova- </a:t>
            </a:r>
            <a:r>
              <a:rPr sz="1300" b="1" spc="-3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30" dirty="0">
                <a:solidFill>
                  <a:srgbClr val="FFFFFF"/>
                </a:solidFill>
                <a:latin typeface="Trebuchet MS"/>
                <a:cs typeface="Trebuchet MS"/>
              </a:rPr>
              <a:t>dora. </a:t>
            </a:r>
            <a:r>
              <a:rPr sz="1300" b="1" spc="-90" dirty="0">
                <a:solidFill>
                  <a:srgbClr val="FFFFFF"/>
                </a:solidFill>
                <a:latin typeface="Trebuchet MS"/>
                <a:cs typeface="Trebuchet MS"/>
              </a:rPr>
              <a:t>Debe </a:t>
            </a:r>
            <a:r>
              <a:rPr sz="1300" b="1" spc="-110" dirty="0">
                <a:solidFill>
                  <a:srgbClr val="FFFFFF"/>
                </a:solidFill>
                <a:latin typeface="Trebuchet MS"/>
                <a:cs typeface="Trebuchet MS"/>
              </a:rPr>
              <a:t>tomar 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decisiones </a:t>
            </a:r>
            <a:r>
              <a:rPr sz="1300" b="1" spc="-110" dirty="0">
                <a:solidFill>
                  <a:srgbClr val="FFFFFF"/>
                </a:solidFill>
                <a:latin typeface="Trebuchet MS"/>
                <a:cs typeface="Trebuchet MS"/>
              </a:rPr>
              <a:t>estratégicas: </a:t>
            </a:r>
            <a:r>
              <a:rPr sz="1300" b="1" spc="-95" dirty="0">
                <a:solidFill>
                  <a:srgbClr val="FFFFFF"/>
                </a:solidFill>
                <a:latin typeface="Trebuchet MS"/>
                <a:cs typeface="Trebuchet MS"/>
              </a:rPr>
              <a:t>seguir </a:t>
            </a:r>
            <a:r>
              <a:rPr sz="1300" b="1" spc="-100" dirty="0">
                <a:solidFill>
                  <a:srgbClr val="FFFFFF"/>
                </a:solidFill>
                <a:latin typeface="Trebuchet MS"/>
                <a:cs typeface="Trebuchet MS"/>
              </a:rPr>
              <a:t>financiándose </a:t>
            </a:r>
            <a:r>
              <a:rPr sz="1300" b="1" spc="-114" dirty="0">
                <a:solidFill>
                  <a:srgbClr val="FFFFFF"/>
                </a:solidFill>
                <a:latin typeface="Trebuchet MS"/>
                <a:cs typeface="Trebuchet MS"/>
              </a:rPr>
              <a:t>privadamente, </a:t>
            </a:r>
            <a:r>
              <a:rPr sz="1300" b="1" spc="-85" dirty="0">
                <a:solidFill>
                  <a:srgbClr val="FFFFFF"/>
                </a:solidFill>
                <a:latin typeface="Trebuchet MS"/>
                <a:cs typeface="Trebuchet MS"/>
              </a:rPr>
              <a:t>salir </a:t>
            </a:r>
            <a:r>
              <a:rPr sz="1300" b="1" spc="-135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1300" b="1" spc="-100" dirty="0">
                <a:solidFill>
                  <a:srgbClr val="FFFFFF"/>
                </a:solidFill>
                <a:latin typeface="Trebuchet MS"/>
                <a:cs typeface="Trebuchet MS"/>
              </a:rPr>
              <a:t>bolsa </a:t>
            </a:r>
            <a:r>
              <a:rPr sz="1300" b="1" spc="-140" dirty="0">
                <a:solidFill>
                  <a:srgbClr val="FFFFFF"/>
                </a:solidFill>
                <a:latin typeface="Trebuchet MS"/>
                <a:cs typeface="Trebuchet MS"/>
              </a:rPr>
              <a:t>o </a:t>
            </a:r>
            <a:r>
              <a:rPr sz="1300" b="1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25" dirty="0">
                <a:solidFill>
                  <a:srgbClr val="FFFFFF"/>
                </a:solidFill>
                <a:latin typeface="Trebuchet MS"/>
                <a:cs typeface="Trebuchet MS"/>
              </a:rPr>
              <a:t>ser</a:t>
            </a:r>
            <a:r>
              <a:rPr sz="13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adquirida.</a:t>
            </a:r>
            <a:endParaRPr sz="13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1231900"/>
            <a:ext cx="10058400" cy="6540500"/>
            <a:chOff x="0" y="1231900"/>
            <a:chExt cx="10058400" cy="6540500"/>
          </a:xfrm>
        </p:grpSpPr>
        <p:sp>
          <p:nvSpPr>
            <p:cNvPr id="8" name="object 8"/>
            <p:cNvSpPr/>
            <p:nvPr/>
          </p:nvSpPr>
          <p:spPr>
            <a:xfrm>
              <a:off x="450214" y="1237542"/>
              <a:ext cx="842010" cy="866775"/>
            </a:xfrm>
            <a:custGeom>
              <a:avLst/>
              <a:gdLst/>
              <a:ahLst/>
              <a:cxnLst/>
              <a:rect l="l" t="t" r="r" b="b"/>
              <a:pathLst>
                <a:path w="842010" h="866775">
                  <a:moveTo>
                    <a:pt x="34112" y="0"/>
                  </a:moveTo>
                  <a:lnTo>
                    <a:pt x="11713" y="2304"/>
                  </a:lnTo>
                  <a:lnTo>
                    <a:pt x="694" y="11530"/>
                  </a:lnTo>
                  <a:lnTo>
                    <a:pt x="0" y="20266"/>
                  </a:lnTo>
                  <a:lnTo>
                    <a:pt x="703" y="26060"/>
                  </a:lnTo>
                  <a:lnTo>
                    <a:pt x="2812" y="39810"/>
                  </a:lnTo>
                  <a:lnTo>
                    <a:pt x="6332" y="72413"/>
                  </a:lnTo>
                  <a:lnTo>
                    <a:pt x="9534" y="119017"/>
                  </a:lnTo>
                  <a:lnTo>
                    <a:pt x="10987" y="216835"/>
                  </a:lnTo>
                  <a:lnTo>
                    <a:pt x="11040" y="439920"/>
                  </a:lnTo>
                  <a:lnTo>
                    <a:pt x="10041" y="862328"/>
                  </a:lnTo>
                  <a:lnTo>
                    <a:pt x="198301" y="860952"/>
                  </a:lnTo>
                  <a:lnTo>
                    <a:pt x="350599" y="860780"/>
                  </a:lnTo>
                  <a:lnTo>
                    <a:pt x="467876" y="862328"/>
                  </a:lnTo>
                  <a:lnTo>
                    <a:pt x="514963" y="863692"/>
                  </a:lnTo>
                  <a:lnTo>
                    <a:pt x="571687" y="864901"/>
                  </a:lnTo>
                  <a:lnTo>
                    <a:pt x="633143" y="865807"/>
                  </a:lnTo>
                  <a:lnTo>
                    <a:pt x="694425" y="866257"/>
                  </a:lnTo>
                  <a:lnTo>
                    <a:pt x="750627" y="866102"/>
                  </a:lnTo>
                  <a:lnTo>
                    <a:pt x="796846" y="865191"/>
                  </a:lnTo>
                  <a:lnTo>
                    <a:pt x="828174" y="863373"/>
                  </a:lnTo>
                  <a:lnTo>
                    <a:pt x="839706" y="860499"/>
                  </a:lnTo>
                  <a:lnTo>
                    <a:pt x="839735" y="854252"/>
                  </a:lnTo>
                  <a:lnTo>
                    <a:pt x="841561" y="792186"/>
                  </a:lnTo>
                  <a:lnTo>
                    <a:pt x="71725" y="788516"/>
                  </a:lnTo>
                  <a:lnTo>
                    <a:pt x="66111" y="2309"/>
                  </a:lnTo>
                  <a:lnTo>
                    <a:pt x="56156" y="1155"/>
                  </a:lnTo>
                  <a:lnTo>
                    <a:pt x="341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4219" y="1231900"/>
              <a:ext cx="853440" cy="877569"/>
            </a:xfrm>
            <a:custGeom>
              <a:avLst/>
              <a:gdLst/>
              <a:ahLst/>
              <a:cxnLst/>
              <a:rect l="l" t="t" r="r" b="b"/>
              <a:pathLst>
                <a:path w="853440" h="877569">
                  <a:moveTo>
                    <a:pt x="845400" y="871982"/>
                  </a:moveTo>
                  <a:lnTo>
                    <a:pt x="306984" y="871982"/>
                  </a:lnTo>
                  <a:lnTo>
                    <a:pt x="445237" y="872898"/>
                  </a:lnTo>
                  <a:lnTo>
                    <a:pt x="559945" y="875858"/>
                  </a:lnTo>
                  <a:lnTo>
                    <a:pt x="716622" y="877570"/>
                  </a:lnTo>
                  <a:lnTo>
                    <a:pt x="794545" y="876819"/>
                  </a:lnTo>
                  <a:lnTo>
                    <a:pt x="834559" y="874617"/>
                  </a:lnTo>
                  <a:lnTo>
                    <a:pt x="845400" y="871982"/>
                  </a:lnTo>
                  <a:close/>
                </a:path>
                <a:path w="853440" h="877569">
                  <a:moveTo>
                    <a:pt x="40068" y="0"/>
                  </a:moveTo>
                  <a:lnTo>
                    <a:pt x="1003" y="16611"/>
                  </a:lnTo>
                  <a:lnTo>
                    <a:pt x="0" y="26606"/>
                  </a:lnTo>
                  <a:lnTo>
                    <a:pt x="1066" y="32664"/>
                  </a:lnTo>
                  <a:lnTo>
                    <a:pt x="1923" y="37737"/>
                  </a:lnTo>
                  <a:lnTo>
                    <a:pt x="6629" y="78562"/>
                  </a:lnTo>
                  <a:lnTo>
                    <a:pt x="8373" y="129797"/>
                  </a:lnTo>
                  <a:lnTo>
                    <a:pt x="9028" y="174497"/>
                  </a:lnTo>
                  <a:lnTo>
                    <a:pt x="9547" y="228792"/>
                  </a:lnTo>
                  <a:lnTo>
                    <a:pt x="9945" y="290595"/>
                  </a:lnTo>
                  <a:lnTo>
                    <a:pt x="10236" y="357817"/>
                  </a:lnTo>
                  <a:lnTo>
                    <a:pt x="10424" y="422188"/>
                  </a:lnTo>
                  <a:lnTo>
                    <a:pt x="10548" y="493014"/>
                  </a:lnTo>
                  <a:lnTo>
                    <a:pt x="10586" y="693717"/>
                  </a:lnTo>
                  <a:lnTo>
                    <a:pt x="10475" y="788543"/>
                  </a:lnTo>
                  <a:lnTo>
                    <a:pt x="10312" y="869467"/>
                  </a:lnTo>
                  <a:lnTo>
                    <a:pt x="10934" y="870915"/>
                  </a:lnTo>
                  <a:lnTo>
                    <a:pt x="13106" y="873048"/>
                  </a:lnTo>
                  <a:lnTo>
                    <a:pt x="14719" y="873569"/>
                  </a:lnTo>
                  <a:lnTo>
                    <a:pt x="16103" y="873620"/>
                  </a:lnTo>
                  <a:lnTo>
                    <a:pt x="845400" y="871982"/>
                  </a:lnTo>
                  <a:lnTo>
                    <a:pt x="849301" y="871033"/>
                  </a:lnTo>
                  <a:lnTo>
                    <a:pt x="851347" y="866279"/>
                  </a:lnTo>
                  <a:lnTo>
                    <a:pt x="716622" y="866279"/>
                  </a:lnTo>
                  <a:lnTo>
                    <a:pt x="560193" y="864570"/>
                  </a:lnTo>
                  <a:lnTo>
                    <a:pt x="471518" y="862266"/>
                  </a:lnTo>
                  <a:lnTo>
                    <a:pt x="21767" y="862266"/>
                  </a:lnTo>
                  <a:lnTo>
                    <a:pt x="21908" y="788543"/>
                  </a:lnTo>
                  <a:lnTo>
                    <a:pt x="22028" y="693717"/>
                  </a:lnTo>
                  <a:lnTo>
                    <a:pt x="22003" y="493014"/>
                  </a:lnTo>
                  <a:lnTo>
                    <a:pt x="21881" y="422188"/>
                  </a:lnTo>
                  <a:lnTo>
                    <a:pt x="21679" y="352762"/>
                  </a:lnTo>
                  <a:lnTo>
                    <a:pt x="21383" y="286754"/>
                  </a:lnTo>
                  <a:lnTo>
                    <a:pt x="20981" y="226179"/>
                  </a:lnTo>
                  <a:lnTo>
                    <a:pt x="20459" y="173055"/>
                  </a:lnTo>
                  <a:lnTo>
                    <a:pt x="19808" y="129400"/>
                  </a:lnTo>
                  <a:lnTo>
                    <a:pt x="18021" y="77533"/>
                  </a:lnTo>
                  <a:lnTo>
                    <a:pt x="13208" y="35942"/>
                  </a:lnTo>
                  <a:lnTo>
                    <a:pt x="11531" y="26187"/>
                  </a:lnTo>
                  <a:lnTo>
                    <a:pt x="12369" y="17741"/>
                  </a:lnTo>
                  <a:lnTo>
                    <a:pt x="13792" y="15790"/>
                  </a:lnTo>
                  <a:lnTo>
                    <a:pt x="18289" y="13677"/>
                  </a:lnTo>
                  <a:lnTo>
                    <a:pt x="26751" y="11984"/>
                  </a:lnTo>
                  <a:lnTo>
                    <a:pt x="40068" y="11290"/>
                  </a:lnTo>
                  <a:lnTo>
                    <a:pt x="77844" y="11290"/>
                  </a:lnTo>
                  <a:lnTo>
                    <a:pt x="77800" y="5130"/>
                  </a:lnTo>
                  <a:lnTo>
                    <a:pt x="52012" y="356"/>
                  </a:lnTo>
                  <a:lnTo>
                    <a:pt x="40068" y="0"/>
                  </a:lnTo>
                  <a:close/>
                </a:path>
                <a:path w="853440" h="877569">
                  <a:moveTo>
                    <a:pt x="77844" y="11290"/>
                  </a:moveTo>
                  <a:lnTo>
                    <a:pt x="40068" y="11290"/>
                  </a:lnTo>
                  <a:lnTo>
                    <a:pt x="47697" y="11453"/>
                  </a:lnTo>
                  <a:lnTo>
                    <a:pt x="54911" y="11863"/>
                  </a:lnTo>
                  <a:lnTo>
                    <a:pt x="61292" y="12399"/>
                  </a:lnTo>
                  <a:lnTo>
                    <a:pt x="66420" y="12941"/>
                  </a:lnTo>
                  <a:lnTo>
                    <a:pt x="71955" y="788543"/>
                  </a:lnTo>
                  <a:lnTo>
                    <a:pt x="72034" y="797293"/>
                  </a:lnTo>
                  <a:lnTo>
                    <a:pt x="74561" y="799782"/>
                  </a:lnTo>
                  <a:lnTo>
                    <a:pt x="841667" y="803452"/>
                  </a:lnTo>
                  <a:lnTo>
                    <a:pt x="840771" y="833400"/>
                  </a:lnTo>
                  <a:lnTo>
                    <a:pt x="840275" y="851771"/>
                  </a:lnTo>
                  <a:lnTo>
                    <a:pt x="840028" y="862558"/>
                  </a:lnTo>
                  <a:lnTo>
                    <a:pt x="830580" y="863707"/>
                  </a:lnTo>
                  <a:lnTo>
                    <a:pt x="809825" y="864923"/>
                  </a:lnTo>
                  <a:lnTo>
                    <a:pt x="773320" y="865887"/>
                  </a:lnTo>
                  <a:lnTo>
                    <a:pt x="716622" y="866279"/>
                  </a:lnTo>
                  <a:lnTo>
                    <a:pt x="851347" y="866279"/>
                  </a:lnTo>
                  <a:lnTo>
                    <a:pt x="851460" y="863496"/>
                  </a:lnTo>
                  <a:lnTo>
                    <a:pt x="851746" y="849967"/>
                  </a:lnTo>
                  <a:lnTo>
                    <a:pt x="852330" y="828909"/>
                  </a:lnTo>
                  <a:lnTo>
                    <a:pt x="853208" y="799782"/>
                  </a:lnTo>
                  <a:lnTo>
                    <a:pt x="853325" y="796480"/>
                  </a:lnTo>
                  <a:lnTo>
                    <a:pt x="852741" y="795007"/>
                  </a:lnTo>
                  <a:lnTo>
                    <a:pt x="850595" y="792810"/>
                  </a:lnTo>
                  <a:lnTo>
                    <a:pt x="849122" y="792187"/>
                  </a:lnTo>
                  <a:lnTo>
                    <a:pt x="83388" y="788543"/>
                  </a:lnTo>
                  <a:lnTo>
                    <a:pt x="77844" y="11290"/>
                  </a:lnTo>
                  <a:close/>
                </a:path>
                <a:path w="853440" h="877569">
                  <a:moveTo>
                    <a:pt x="306984" y="860691"/>
                  </a:moveTo>
                  <a:lnTo>
                    <a:pt x="21767" y="862266"/>
                  </a:lnTo>
                  <a:lnTo>
                    <a:pt x="471518" y="862266"/>
                  </a:lnTo>
                  <a:lnTo>
                    <a:pt x="445526" y="861618"/>
                  </a:lnTo>
                  <a:lnTo>
                    <a:pt x="306984" y="860691"/>
                  </a:lnTo>
                  <a:close/>
                </a:path>
              </a:pathLst>
            </a:custGeom>
            <a:solidFill>
              <a:srgbClr val="5C5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1233" y="1256474"/>
              <a:ext cx="778510" cy="770255"/>
            </a:xfrm>
            <a:custGeom>
              <a:avLst/>
              <a:gdLst/>
              <a:ahLst/>
              <a:cxnLst/>
              <a:rect l="l" t="t" r="r" b="b"/>
              <a:pathLst>
                <a:path w="778510" h="770255">
                  <a:moveTo>
                    <a:pt x="778027" y="0"/>
                  </a:moveTo>
                  <a:lnTo>
                    <a:pt x="625063" y="63340"/>
                  </a:lnTo>
                  <a:lnTo>
                    <a:pt x="542347" y="98485"/>
                  </a:lnTo>
                  <a:lnTo>
                    <a:pt x="501321" y="118061"/>
                  </a:lnTo>
                  <a:lnTo>
                    <a:pt x="472733" y="155693"/>
                  </a:lnTo>
                  <a:lnTo>
                    <a:pt x="511270" y="176690"/>
                  </a:lnTo>
                  <a:lnTo>
                    <a:pt x="557512" y="192840"/>
                  </a:lnTo>
                  <a:lnTo>
                    <a:pt x="579932" y="199301"/>
                  </a:lnTo>
                  <a:lnTo>
                    <a:pt x="492137" y="361708"/>
                  </a:lnTo>
                  <a:lnTo>
                    <a:pt x="269786" y="358000"/>
                  </a:lnTo>
                  <a:lnTo>
                    <a:pt x="0" y="669709"/>
                  </a:lnTo>
                  <a:lnTo>
                    <a:pt x="711" y="769581"/>
                  </a:lnTo>
                  <a:lnTo>
                    <a:pt x="87820" y="770000"/>
                  </a:lnTo>
                  <a:lnTo>
                    <a:pt x="331431" y="472452"/>
                  </a:lnTo>
                  <a:lnTo>
                    <a:pt x="548208" y="474294"/>
                  </a:lnTo>
                  <a:lnTo>
                    <a:pt x="643497" y="311199"/>
                  </a:lnTo>
                  <a:lnTo>
                    <a:pt x="660134" y="283543"/>
                  </a:lnTo>
                  <a:lnTo>
                    <a:pt x="671512" y="265747"/>
                  </a:lnTo>
                  <a:lnTo>
                    <a:pt x="682951" y="257239"/>
                  </a:lnTo>
                  <a:lnTo>
                    <a:pt x="692994" y="265507"/>
                  </a:lnTo>
                  <a:lnTo>
                    <a:pt x="714476" y="302653"/>
                  </a:lnTo>
                  <a:lnTo>
                    <a:pt x="730625" y="321422"/>
                  </a:lnTo>
                  <a:lnTo>
                    <a:pt x="749757" y="339323"/>
                  </a:lnTo>
                  <a:lnTo>
                    <a:pt x="765736" y="352726"/>
                  </a:lnTo>
                  <a:lnTo>
                    <a:pt x="772426" y="358000"/>
                  </a:lnTo>
                  <a:lnTo>
                    <a:pt x="778027" y="0"/>
                  </a:lnTo>
                  <a:close/>
                </a:path>
              </a:pathLst>
            </a:custGeom>
            <a:solidFill>
              <a:srgbClr val="9ED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5493" y="1250530"/>
              <a:ext cx="789940" cy="781685"/>
            </a:xfrm>
            <a:custGeom>
              <a:avLst/>
              <a:gdLst/>
              <a:ahLst/>
              <a:cxnLst/>
              <a:rect l="l" t="t" r="r" b="b"/>
              <a:pathLst>
                <a:path w="789940" h="781685">
                  <a:moveTo>
                    <a:pt x="789508" y="4127"/>
                  </a:moveTo>
                  <a:lnTo>
                    <a:pt x="788555" y="2336"/>
                  </a:lnTo>
                  <a:lnTo>
                    <a:pt x="785368" y="203"/>
                  </a:lnTo>
                  <a:lnTo>
                    <a:pt x="783336" y="0"/>
                  </a:lnTo>
                  <a:lnTo>
                    <a:pt x="777925" y="2298"/>
                  </a:lnTo>
                  <a:lnTo>
                    <a:pt x="777925" y="14490"/>
                  </a:lnTo>
                  <a:lnTo>
                    <a:pt x="772629" y="352310"/>
                  </a:lnTo>
                  <a:lnTo>
                    <a:pt x="735342" y="318096"/>
                  </a:lnTo>
                  <a:lnTo>
                    <a:pt x="713079" y="285026"/>
                  </a:lnTo>
                  <a:lnTo>
                    <a:pt x="707199" y="274243"/>
                  </a:lnTo>
                  <a:lnTo>
                    <a:pt x="703605" y="268795"/>
                  </a:lnTo>
                  <a:lnTo>
                    <a:pt x="701421" y="265493"/>
                  </a:lnTo>
                  <a:lnTo>
                    <a:pt x="695198" y="259638"/>
                  </a:lnTo>
                  <a:lnTo>
                    <a:pt x="687984" y="257492"/>
                  </a:lnTo>
                  <a:lnTo>
                    <a:pt x="682396" y="257492"/>
                  </a:lnTo>
                  <a:lnTo>
                    <a:pt x="655078" y="297040"/>
                  </a:lnTo>
                  <a:lnTo>
                    <a:pt x="626821" y="344639"/>
                  </a:lnTo>
                  <a:lnTo>
                    <a:pt x="550646" y="474560"/>
                  </a:lnTo>
                  <a:lnTo>
                    <a:pt x="337223" y="472744"/>
                  </a:lnTo>
                  <a:lnTo>
                    <a:pt x="335534" y="472617"/>
                  </a:lnTo>
                  <a:lnTo>
                    <a:pt x="333819" y="473506"/>
                  </a:lnTo>
                  <a:lnTo>
                    <a:pt x="90843" y="770280"/>
                  </a:lnTo>
                  <a:lnTo>
                    <a:pt x="12115" y="769912"/>
                  </a:lnTo>
                  <a:lnTo>
                    <a:pt x="11772" y="722236"/>
                  </a:lnTo>
                  <a:lnTo>
                    <a:pt x="12268" y="722058"/>
                  </a:lnTo>
                  <a:lnTo>
                    <a:pt x="428066" y="372135"/>
                  </a:lnTo>
                  <a:lnTo>
                    <a:pt x="497776" y="373291"/>
                  </a:lnTo>
                  <a:lnTo>
                    <a:pt x="500075" y="373164"/>
                  </a:lnTo>
                  <a:lnTo>
                    <a:pt x="501891" y="372173"/>
                  </a:lnTo>
                  <a:lnTo>
                    <a:pt x="503262" y="369633"/>
                  </a:lnTo>
                  <a:lnTo>
                    <a:pt x="507415" y="361950"/>
                  </a:lnTo>
                  <a:lnTo>
                    <a:pt x="591527" y="206375"/>
                  </a:lnTo>
                  <a:lnTo>
                    <a:pt x="591604" y="204571"/>
                  </a:lnTo>
                  <a:lnTo>
                    <a:pt x="590207" y="201409"/>
                  </a:lnTo>
                  <a:lnTo>
                    <a:pt x="588822" y="200228"/>
                  </a:lnTo>
                  <a:lnTo>
                    <a:pt x="587146" y="199783"/>
                  </a:lnTo>
                  <a:lnTo>
                    <a:pt x="548779" y="188328"/>
                  </a:lnTo>
                  <a:lnTo>
                    <a:pt x="514019" y="175221"/>
                  </a:lnTo>
                  <a:lnTo>
                    <a:pt x="488467" y="162217"/>
                  </a:lnTo>
                  <a:lnTo>
                    <a:pt x="477697" y="151041"/>
                  </a:lnTo>
                  <a:lnTo>
                    <a:pt x="477367" y="148945"/>
                  </a:lnTo>
                  <a:lnTo>
                    <a:pt x="479983" y="146812"/>
                  </a:lnTo>
                  <a:lnTo>
                    <a:pt x="565099" y="105460"/>
                  </a:lnTo>
                  <a:lnTo>
                    <a:pt x="626960" y="78359"/>
                  </a:lnTo>
                  <a:lnTo>
                    <a:pt x="777925" y="14490"/>
                  </a:lnTo>
                  <a:lnTo>
                    <a:pt x="777925" y="2298"/>
                  </a:lnTo>
                  <a:lnTo>
                    <a:pt x="610171" y="73266"/>
                  </a:lnTo>
                  <a:lnTo>
                    <a:pt x="552729" y="98590"/>
                  </a:lnTo>
                  <a:lnTo>
                    <a:pt x="505383" y="120510"/>
                  </a:lnTo>
                  <a:lnTo>
                    <a:pt x="466813" y="141719"/>
                  </a:lnTo>
                  <a:lnTo>
                    <a:pt x="465696" y="148285"/>
                  </a:lnTo>
                  <a:lnTo>
                    <a:pt x="466407" y="152768"/>
                  </a:lnTo>
                  <a:lnTo>
                    <a:pt x="481330" y="170700"/>
                  </a:lnTo>
                  <a:lnTo>
                    <a:pt x="512572" y="186982"/>
                  </a:lnTo>
                  <a:lnTo>
                    <a:pt x="548449" y="200164"/>
                  </a:lnTo>
                  <a:lnTo>
                    <a:pt x="577253" y="208813"/>
                  </a:lnTo>
                  <a:lnTo>
                    <a:pt x="494474" y="361950"/>
                  </a:lnTo>
                  <a:lnTo>
                    <a:pt x="410756" y="360565"/>
                  </a:lnTo>
                  <a:lnTo>
                    <a:pt x="410756" y="371843"/>
                  </a:lnTo>
                  <a:lnTo>
                    <a:pt x="11658" y="707745"/>
                  </a:lnTo>
                  <a:lnTo>
                    <a:pt x="11455" y="677722"/>
                  </a:lnTo>
                  <a:lnTo>
                    <a:pt x="278104" y="369633"/>
                  </a:lnTo>
                  <a:lnTo>
                    <a:pt x="410756" y="371843"/>
                  </a:lnTo>
                  <a:lnTo>
                    <a:pt x="410756" y="360565"/>
                  </a:lnTo>
                  <a:lnTo>
                    <a:pt x="275615" y="358305"/>
                  </a:lnTo>
                  <a:lnTo>
                    <a:pt x="273862" y="358444"/>
                  </a:lnTo>
                  <a:lnTo>
                    <a:pt x="272275" y="358990"/>
                  </a:lnTo>
                  <a:lnTo>
                    <a:pt x="1384" y="671995"/>
                  </a:lnTo>
                  <a:lnTo>
                    <a:pt x="482" y="673011"/>
                  </a:lnTo>
                  <a:lnTo>
                    <a:pt x="0" y="674344"/>
                  </a:lnTo>
                  <a:lnTo>
                    <a:pt x="749" y="778662"/>
                  </a:lnTo>
                  <a:lnTo>
                    <a:pt x="3289" y="781151"/>
                  </a:lnTo>
                  <a:lnTo>
                    <a:pt x="93548" y="781583"/>
                  </a:lnTo>
                  <a:lnTo>
                    <a:pt x="95262" y="781583"/>
                  </a:lnTo>
                  <a:lnTo>
                    <a:pt x="96913" y="780821"/>
                  </a:lnTo>
                  <a:lnTo>
                    <a:pt x="105549" y="770280"/>
                  </a:lnTo>
                  <a:lnTo>
                    <a:pt x="339877" y="484060"/>
                  </a:lnTo>
                  <a:lnTo>
                    <a:pt x="553885" y="485876"/>
                  </a:lnTo>
                  <a:lnTo>
                    <a:pt x="556120" y="485952"/>
                  </a:lnTo>
                  <a:lnTo>
                    <a:pt x="557872" y="484809"/>
                  </a:lnTo>
                  <a:lnTo>
                    <a:pt x="558304" y="484060"/>
                  </a:lnTo>
                  <a:lnTo>
                    <a:pt x="563854" y="474560"/>
                  </a:lnTo>
                  <a:lnTo>
                    <a:pt x="625335" y="369633"/>
                  </a:lnTo>
                  <a:lnTo>
                    <a:pt x="663003" y="306006"/>
                  </a:lnTo>
                  <a:lnTo>
                    <a:pt x="685888" y="268859"/>
                  </a:lnTo>
                  <a:lnTo>
                    <a:pt x="687984" y="268795"/>
                  </a:lnTo>
                  <a:lnTo>
                    <a:pt x="691248" y="271030"/>
                  </a:lnTo>
                  <a:lnTo>
                    <a:pt x="695223" y="276529"/>
                  </a:lnTo>
                  <a:lnTo>
                    <a:pt x="699325" y="283527"/>
                  </a:lnTo>
                  <a:lnTo>
                    <a:pt x="702957" y="290271"/>
                  </a:lnTo>
                  <a:lnTo>
                    <a:pt x="710806" y="305079"/>
                  </a:lnTo>
                  <a:lnTo>
                    <a:pt x="715518" y="311823"/>
                  </a:lnTo>
                  <a:lnTo>
                    <a:pt x="750874" y="348792"/>
                  </a:lnTo>
                  <a:lnTo>
                    <a:pt x="778700" y="369951"/>
                  </a:lnTo>
                  <a:lnTo>
                    <a:pt x="782586" y="368096"/>
                  </a:lnTo>
                  <a:lnTo>
                    <a:pt x="783844" y="366166"/>
                  </a:lnTo>
                  <a:lnTo>
                    <a:pt x="784059" y="352310"/>
                  </a:lnTo>
                  <a:lnTo>
                    <a:pt x="789343" y="14490"/>
                  </a:lnTo>
                  <a:lnTo>
                    <a:pt x="789508" y="4127"/>
                  </a:lnTo>
                  <a:close/>
                </a:path>
              </a:pathLst>
            </a:custGeom>
            <a:solidFill>
              <a:srgbClr val="5C5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9227" y="1613368"/>
              <a:ext cx="250190" cy="200025"/>
            </a:xfrm>
            <a:custGeom>
              <a:avLst/>
              <a:gdLst/>
              <a:ahLst/>
              <a:cxnLst/>
              <a:rect l="l" t="t" r="r" b="b"/>
              <a:pathLst>
                <a:path w="250190" h="200025">
                  <a:moveTo>
                    <a:pt x="249885" y="0"/>
                  </a:moveTo>
                  <a:lnTo>
                    <a:pt x="0" y="199580"/>
                  </a:lnTo>
                  <a:lnTo>
                    <a:pt x="50403" y="165843"/>
                  </a:lnTo>
                  <a:lnTo>
                    <a:pt x="93233" y="133808"/>
                  </a:lnTo>
                  <a:lnTo>
                    <a:pt x="151918" y="84764"/>
                  </a:lnTo>
                  <a:lnTo>
                    <a:pt x="2498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2724" y="1607071"/>
              <a:ext cx="262890" cy="212090"/>
            </a:xfrm>
            <a:custGeom>
              <a:avLst/>
              <a:gdLst/>
              <a:ahLst/>
              <a:cxnLst/>
              <a:rect l="l" t="t" r="r" b="b"/>
              <a:pathLst>
                <a:path w="262890" h="212089">
                  <a:moveTo>
                    <a:pt x="254977" y="0"/>
                  </a:moveTo>
                  <a:lnTo>
                    <a:pt x="205342" y="42411"/>
                  </a:lnTo>
                  <a:lnTo>
                    <a:pt x="157880" y="82062"/>
                  </a:lnTo>
                  <a:lnTo>
                    <a:pt x="103771" y="126057"/>
                  </a:lnTo>
                  <a:lnTo>
                    <a:pt x="49944" y="167922"/>
                  </a:lnTo>
                  <a:lnTo>
                    <a:pt x="698" y="202920"/>
                  </a:lnTo>
                  <a:lnTo>
                    <a:pt x="0" y="206413"/>
                  </a:lnTo>
                  <a:lnTo>
                    <a:pt x="2844" y="210629"/>
                  </a:lnTo>
                  <a:lnTo>
                    <a:pt x="4660" y="211518"/>
                  </a:lnTo>
                  <a:lnTo>
                    <a:pt x="6515" y="211518"/>
                  </a:lnTo>
                  <a:lnTo>
                    <a:pt x="7607" y="211518"/>
                  </a:lnTo>
                  <a:lnTo>
                    <a:pt x="56598" y="177107"/>
                  </a:lnTo>
                  <a:lnTo>
                    <a:pt x="110704" y="135032"/>
                  </a:lnTo>
                  <a:lnTo>
                    <a:pt x="165055" y="90846"/>
                  </a:lnTo>
                  <a:lnTo>
                    <a:pt x="212709" y="51039"/>
                  </a:lnTo>
                  <a:lnTo>
                    <a:pt x="262534" y="8483"/>
                  </a:lnTo>
                  <a:lnTo>
                    <a:pt x="262763" y="4902"/>
                  </a:lnTo>
                  <a:lnTo>
                    <a:pt x="258597" y="228"/>
                  </a:lnTo>
                  <a:lnTo>
                    <a:pt x="254977" y="0"/>
                  </a:lnTo>
                  <a:close/>
                </a:path>
              </a:pathLst>
            </a:custGeom>
            <a:solidFill>
              <a:srgbClr val="5C5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2213" y="1806662"/>
              <a:ext cx="248005" cy="22369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1302" y="1617240"/>
              <a:ext cx="135089" cy="11233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017747" y="1346873"/>
              <a:ext cx="285115" cy="259079"/>
            </a:xfrm>
            <a:custGeom>
              <a:avLst/>
              <a:gdLst/>
              <a:ahLst/>
              <a:cxnLst/>
              <a:rect l="l" t="t" r="r" b="b"/>
              <a:pathLst>
                <a:path w="285115" h="259080">
                  <a:moveTo>
                    <a:pt x="276898" y="0"/>
                  </a:moveTo>
                  <a:lnTo>
                    <a:pt x="152" y="250837"/>
                  </a:lnTo>
                  <a:lnTo>
                    <a:pt x="0" y="254406"/>
                  </a:lnTo>
                  <a:lnTo>
                    <a:pt x="3263" y="257911"/>
                  </a:lnTo>
                  <a:lnTo>
                    <a:pt x="4800" y="258521"/>
                  </a:lnTo>
                  <a:lnTo>
                    <a:pt x="6337" y="258521"/>
                  </a:lnTo>
                  <a:lnTo>
                    <a:pt x="7734" y="258521"/>
                  </a:lnTo>
                  <a:lnTo>
                    <a:pt x="9118" y="258025"/>
                  </a:lnTo>
                  <a:lnTo>
                    <a:pt x="284645" y="8305"/>
                  </a:lnTo>
                  <a:lnTo>
                    <a:pt x="284784" y="4737"/>
                  </a:lnTo>
                  <a:lnTo>
                    <a:pt x="280530" y="139"/>
                  </a:lnTo>
                  <a:lnTo>
                    <a:pt x="276898" y="0"/>
                  </a:lnTo>
                  <a:close/>
                </a:path>
              </a:pathLst>
            </a:custGeom>
            <a:solidFill>
              <a:srgbClr val="5C5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9508" y="1253209"/>
              <a:ext cx="276283" cy="22633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33300" y="1430144"/>
              <a:ext cx="366395" cy="304800"/>
            </a:xfrm>
            <a:custGeom>
              <a:avLst/>
              <a:gdLst/>
              <a:ahLst/>
              <a:cxnLst/>
              <a:rect l="l" t="t" r="r" b="b"/>
              <a:pathLst>
                <a:path w="366394" h="304800">
                  <a:moveTo>
                    <a:pt x="358190" y="0"/>
                  </a:moveTo>
                  <a:lnTo>
                    <a:pt x="317" y="296570"/>
                  </a:lnTo>
                  <a:lnTo>
                    <a:pt x="0" y="300139"/>
                  </a:lnTo>
                  <a:lnTo>
                    <a:pt x="3149" y="303860"/>
                  </a:lnTo>
                  <a:lnTo>
                    <a:pt x="4775" y="304546"/>
                  </a:lnTo>
                  <a:lnTo>
                    <a:pt x="6400" y="304546"/>
                  </a:lnTo>
                  <a:lnTo>
                    <a:pt x="7708" y="304546"/>
                  </a:lnTo>
                  <a:lnTo>
                    <a:pt x="9004" y="304101"/>
                  </a:lnTo>
                  <a:lnTo>
                    <a:pt x="365531" y="8648"/>
                  </a:lnTo>
                  <a:lnTo>
                    <a:pt x="365848" y="5092"/>
                  </a:lnTo>
                  <a:lnTo>
                    <a:pt x="361784" y="330"/>
                  </a:lnTo>
                  <a:lnTo>
                    <a:pt x="358190" y="0"/>
                  </a:lnTo>
                  <a:close/>
                </a:path>
              </a:pathLst>
            </a:custGeom>
            <a:solidFill>
              <a:srgbClr val="5C5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5726" y="1605452"/>
              <a:ext cx="138341" cy="13092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26196" y="1486406"/>
              <a:ext cx="74549" cy="10029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0" y="2616200"/>
              <a:ext cx="10058400" cy="5156200"/>
            </a:xfrm>
            <a:custGeom>
              <a:avLst/>
              <a:gdLst/>
              <a:ahLst/>
              <a:cxnLst/>
              <a:rect l="l" t="t" r="r" b="b"/>
              <a:pathLst>
                <a:path w="10058400" h="5156200">
                  <a:moveTo>
                    <a:pt x="0" y="5156200"/>
                  </a:moveTo>
                  <a:lnTo>
                    <a:pt x="10058400" y="5156200"/>
                  </a:lnTo>
                  <a:lnTo>
                    <a:pt x="10058400" y="0"/>
                  </a:lnTo>
                  <a:lnTo>
                    <a:pt x="0" y="0"/>
                  </a:lnTo>
                  <a:lnTo>
                    <a:pt x="0" y="5156200"/>
                  </a:lnTo>
                  <a:close/>
                </a:path>
              </a:pathLst>
            </a:custGeom>
            <a:solidFill>
              <a:srgbClr val="44AC34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86687" y="2819400"/>
            <a:ext cx="1767205" cy="64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solidFill>
                  <a:srgbClr val="262625"/>
                </a:solidFill>
                <a:latin typeface="Trebuchet MS"/>
                <a:cs typeface="Trebuchet MS"/>
              </a:rPr>
              <a:t>ÁRE</a:t>
            </a:r>
            <a:r>
              <a:rPr sz="1000" b="1" i="1" spc="-1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b="1" i="1" spc="-200" dirty="0">
                <a:solidFill>
                  <a:srgbClr val="262625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i="1" spc="25" dirty="0">
                <a:solidFill>
                  <a:srgbClr val="262625"/>
                </a:solidFill>
                <a:latin typeface="Trebuchet MS"/>
                <a:cs typeface="Trebuchet MS"/>
              </a:rPr>
              <a:t>ADMINISTR</a:t>
            </a:r>
            <a:r>
              <a:rPr sz="1000" i="1" spc="2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i="1" spc="70" dirty="0">
                <a:solidFill>
                  <a:srgbClr val="262625"/>
                </a:solidFill>
                <a:latin typeface="Trebuchet MS"/>
                <a:cs typeface="Trebuchet MS"/>
              </a:rPr>
              <a:t>CIÓN</a:t>
            </a:r>
            <a:endParaRPr sz="1000">
              <a:latin typeface="Trebuchet MS"/>
              <a:cs typeface="Trebuchet MS"/>
            </a:endParaRPr>
          </a:p>
          <a:p>
            <a:pPr marL="12700" marR="5080">
              <a:lnSpc>
                <a:spcPct val="133300"/>
              </a:lnSpc>
              <a:spcBef>
                <a:spcPts val="500"/>
              </a:spcBef>
            </a:pPr>
            <a:r>
              <a:rPr sz="1000" b="1" i="1" spc="30" dirty="0">
                <a:solidFill>
                  <a:srgbClr val="44AC34"/>
                </a:solidFill>
                <a:latin typeface="Trebuchet MS"/>
                <a:cs typeface="Trebuchet MS"/>
              </a:rPr>
              <a:t>CURS</a:t>
            </a:r>
            <a:r>
              <a:rPr sz="1000" b="1" i="1" spc="20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b="1" i="1" spc="-55" dirty="0">
                <a:solidFill>
                  <a:srgbClr val="44AC34"/>
                </a:solidFill>
                <a:latin typeface="Trebuchet MS"/>
                <a:cs typeface="Trebuchet MS"/>
              </a:rPr>
              <a:t>/</a:t>
            </a:r>
            <a:r>
              <a:rPr sz="1000" b="1" i="1" spc="-229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b="1" i="1" spc="-20" dirty="0">
                <a:solidFill>
                  <a:srgbClr val="44AC34"/>
                </a:solidFill>
                <a:latin typeface="Trebuchet MS"/>
                <a:cs typeface="Trebuchet MS"/>
              </a:rPr>
              <a:t>ALLE</a:t>
            </a:r>
            <a:r>
              <a:rPr sz="1000" b="1" i="1" spc="-35" dirty="0">
                <a:solidFill>
                  <a:srgbClr val="44AC34"/>
                </a:solidFill>
                <a:latin typeface="Trebuchet MS"/>
                <a:cs typeface="Trebuchet MS"/>
              </a:rPr>
              <a:t>R</a:t>
            </a:r>
            <a:r>
              <a:rPr sz="1000" b="1" i="1" spc="-200" dirty="0">
                <a:solidFill>
                  <a:srgbClr val="44AC34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75" dirty="0">
                <a:solidFill>
                  <a:srgbClr val="44AC34"/>
                </a:solidFill>
                <a:latin typeface="Trebuchet MS"/>
                <a:cs typeface="Trebuchet MS"/>
              </a:rPr>
              <a:t>INN</a:t>
            </a:r>
            <a:r>
              <a:rPr sz="1000" i="1" spc="85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i="1" spc="5" dirty="0">
                <a:solidFill>
                  <a:srgbClr val="44AC34"/>
                </a:solidFill>
                <a:latin typeface="Trebuchet MS"/>
                <a:cs typeface="Trebuchet MS"/>
              </a:rPr>
              <a:t>VA</a:t>
            </a:r>
            <a:r>
              <a:rPr sz="1000" i="1" spc="65" dirty="0">
                <a:solidFill>
                  <a:srgbClr val="44AC34"/>
                </a:solidFill>
                <a:latin typeface="Trebuchet MS"/>
                <a:cs typeface="Trebuchet MS"/>
              </a:rPr>
              <a:t>CIÓN  </a:t>
            </a:r>
            <a:r>
              <a:rPr sz="1000" i="1" spc="35" dirty="0">
                <a:solidFill>
                  <a:srgbClr val="44AC34"/>
                </a:solidFill>
                <a:latin typeface="Trebuchet MS"/>
                <a:cs typeface="Trebuchet MS"/>
              </a:rPr>
              <a:t>CONTINUA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6687" y="4371340"/>
            <a:ext cx="1816100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solidFill>
                  <a:srgbClr val="262625"/>
                </a:solidFill>
                <a:latin typeface="Trebuchet MS"/>
                <a:cs typeface="Trebuchet MS"/>
              </a:rPr>
              <a:t>ÁRE</a:t>
            </a:r>
            <a:r>
              <a:rPr sz="1000" b="1" i="1" spc="-1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b="1" i="1" spc="-200" dirty="0">
                <a:solidFill>
                  <a:srgbClr val="262625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i="1" spc="25" dirty="0">
                <a:solidFill>
                  <a:srgbClr val="262625"/>
                </a:solidFill>
                <a:latin typeface="Trebuchet MS"/>
                <a:cs typeface="Trebuchet MS"/>
              </a:rPr>
              <a:t>ADMINISTR</a:t>
            </a:r>
            <a:r>
              <a:rPr sz="1000" i="1" spc="2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i="1" spc="70" dirty="0">
                <a:solidFill>
                  <a:srgbClr val="262625"/>
                </a:solidFill>
                <a:latin typeface="Trebuchet MS"/>
                <a:cs typeface="Trebuchet MS"/>
              </a:rPr>
              <a:t>CIÓN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000" b="1" i="1" spc="30" dirty="0">
                <a:solidFill>
                  <a:srgbClr val="44AC34"/>
                </a:solidFill>
                <a:latin typeface="Trebuchet MS"/>
                <a:cs typeface="Trebuchet MS"/>
              </a:rPr>
              <a:t>CURS</a:t>
            </a:r>
            <a:r>
              <a:rPr sz="1000" b="1" i="1" spc="20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b="1" i="1" spc="-55" dirty="0">
                <a:solidFill>
                  <a:srgbClr val="44AC34"/>
                </a:solidFill>
                <a:latin typeface="Trebuchet MS"/>
                <a:cs typeface="Trebuchet MS"/>
              </a:rPr>
              <a:t>/</a:t>
            </a:r>
            <a:r>
              <a:rPr sz="1000" b="1" i="1" spc="-229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b="1" i="1" spc="-20" dirty="0">
                <a:solidFill>
                  <a:srgbClr val="44AC34"/>
                </a:solidFill>
                <a:latin typeface="Trebuchet MS"/>
                <a:cs typeface="Trebuchet MS"/>
              </a:rPr>
              <a:t>ALLE</a:t>
            </a:r>
            <a:r>
              <a:rPr sz="1000" b="1" i="1" spc="-35" dirty="0">
                <a:solidFill>
                  <a:srgbClr val="44AC34"/>
                </a:solidFill>
                <a:latin typeface="Trebuchet MS"/>
                <a:cs typeface="Trebuchet MS"/>
              </a:rPr>
              <a:t>R</a:t>
            </a:r>
            <a:r>
              <a:rPr sz="1000" b="1" i="1" spc="-200" dirty="0">
                <a:solidFill>
                  <a:srgbClr val="44AC34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20" dirty="0">
                <a:solidFill>
                  <a:srgbClr val="44AC34"/>
                </a:solidFill>
                <a:latin typeface="Trebuchet MS"/>
                <a:cs typeface="Trebuchet MS"/>
              </a:rPr>
              <a:t>DIREC</a:t>
            </a:r>
            <a:r>
              <a:rPr sz="1000" i="1" spc="15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i="1" spc="65" dirty="0">
                <a:solidFill>
                  <a:srgbClr val="44AC34"/>
                </a:solidFill>
                <a:latin typeface="Trebuchet MS"/>
                <a:cs typeface="Trebuchet MS"/>
              </a:rPr>
              <a:t>ORI</a:t>
            </a:r>
            <a:r>
              <a:rPr sz="1000" i="1" spc="55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i="1" spc="-6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15" dirty="0">
                <a:solidFill>
                  <a:srgbClr val="44AC34"/>
                </a:solidFill>
                <a:latin typeface="Trebuchet MS"/>
                <a:cs typeface="Trebuchet MS"/>
              </a:rPr>
              <a:t>II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331716" y="2794000"/>
            <a:ext cx="2887345" cy="558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sz="1000" b="1" i="1" spc="-5" dirty="0">
                <a:solidFill>
                  <a:srgbClr val="262625"/>
                </a:solidFill>
                <a:latin typeface="Trebuchet MS"/>
                <a:cs typeface="Trebuchet MS"/>
              </a:rPr>
              <a:t>C</a:t>
            </a:r>
            <a:r>
              <a:rPr sz="1000" b="1" i="1" spc="-110" dirty="0">
                <a:solidFill>
                  <a:srgbClr val="262625"/>
                </a:solidFill>
                <a:latin typeface="Trebuchet MS"/>
                <a:cs typeface="Trebuchet MS"/>
              </a:rPr>
              <a:t>on</a:t>
            </a:r>
            <a:r>
              <a:rPr sz="1000" b="1" i="1" spc="-114" dirty="0">
                <a:solidFill>
                  <a:srgbClr val="262625"/>
                </a:solidFill>
                <a:latin typeface="Trebuchet MS"/>
                <a:cs typeface="Trebuchet MS"/>
              </a:rPr>
              <a:t>tenido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35" dirty="0">
                <a:solidFill>
                  <a:srgbClr val="262625"/>
                </a:solidFill>
                <a:latin typeface="Trebuchet MS"/>
                <a:cs typeface="Trebuchet MS"/>
              </a:rPr>
              <a:t>requerido_</a:t>
            </a:r>
            <a:endParaRPr sz="1000">
              <a:latin typeface="Trebuchet MS"/>
              <a:cs typeface="Trebuchet MS"/>
            </a:endParaRPr>
          </a:p>
          <a:p>
            <a:pPr marL="227965" indent="-227965">
              <a:lnSpc>
                <a:spcPct val="116700"/>
              </a:lnSpc>
              <a:buChar char="•"/>
              <a:tabLst>
                <a:tab pos="227965" algn="l"/>
                <a:tab pos="228600" algn="l"/>
              </a:tabLst>
            </a:pP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Levantamiento</a:t>
            </a:r>
            <a:r>
              <a:rPr sz="1000" spc="9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nuevas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necesidades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asociadas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al </a:t>
            </a:r>
            <a:r>
              <a:rPr sz="1000" spc="-25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20" dirty="0">
                <a:solidFill>
                  <a:srgbClr val="262625"/>
                </a:solidFill>
                <a:latin typeface="Microsoft Sans Serif"/>
                <a:cs typeface="Microsoft Sans Serif"/>
              </a:rPr>
              <a:t>“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co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e</a:t>
            </a:r>
            <a:r>
              <a:rPr sz="1000" spc="45" dirty="0">
                <a:solidFill>
                  <a:srgbClr val="262625"/>
                </a:solidFill>
                <a:latin typeface="Microsoft Sans Serif"/>
                <a:cs typeface="Microsoft Sans Serif"/>
              </a:rPr>
              <a:t>”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del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negocio.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31716" y="3352800"/>
            <a:ext cx="450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62625"/>
                </a:solidFill>
                <a:latin typeface="Microsoft Sans Serif"/>
                <a:cs typeface="Microsoft Sans Serif"/>
              </a:rPr>
              <a:t>•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60316" y="3530600"/>
            <a:ext cx="2889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p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esa.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19016" y="3683000"/>
            <a:ext cx="2521585" cy="3810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Estructuración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un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portafolio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innovación.</a:t>
            </a:r>
            <a:endParaRPr sz="10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strategia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métricas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innovación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continua.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460107" y="2794000"/>
            <a:ext cx="2912745" cy="558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120" dirty="0">
                <a:solidFill>
                  <a:srgbClr val="262625"/>
                </a:solidFill>
                <a:latin typeface="Trebuchet MS"/>
                <a:cs typeface="Trebuchet MS"/>
              </a:rPr>
              <a:t>Aprendizaje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40" dirty="0">
                <a:solidFill>
                  <a:srgbClr val="262625"/>
                </a:solidFill>
                <a:latin typeface="Trebuchet MS"/>
                <a:cs typeface="Trebuchet MS"/>
              </a:rPr>
              <a:t>esperado_</a:t>
            </a:r>
            <a:endParaRPr sz="1000">
              <a:latin typeface="Trebuchet MS"/>
              <a:cs typeface="Trebuchet MS"/>
            </a:endParaRPr>
          </a:p>
          <a:p>
            <a:pPr marL="241300" marR="5080" indent="-228600">
              <a:lnSpc>
                <a:spcPct val="116700"/>
              </a:lnSpc>
              <a:buChar char="•"/>
              <a:tabLst>
                <a:tab pos="240665" algn="l"/>
                <a:tab pos="241300" algn="l"/>
              </a:tabLst>
            </a:pP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Se</a:t>
            </a:r>
            <a:r>
              <a:rPr sz="1000" spc="-11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espera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emprendedor</a:t>
            </a:r>
            <a:r>
              <a:rPr sz="1000" spc="1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14" dirty="0">
                <a:solidFill>
                  <a:srgbClr val="262625"/>
                </a:solidFill>
                <a:latin typeface="Microsoft Sans Serif"/>
                <a:cs typeface="Microsoft Sans Serif"/>
              </a:rPr>
              <a:t>sepa</a:t>
            </a:r>
            <a:r>
              <a:rPr sz="1000" spc="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cómo</a:t>
            </a:r>
            <a:r>
              <a:rPr sz="1000" spc="1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mantener </a:t>
            </a:r>
            <a:r>
              <a:rPr sz="1000" spc="-26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un</a:t>
            </a:r>
            <a:r>
              <a:rPr sz="1000" spc="-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20" dirty="0">
                <a:solidFill>
                  <a:srgbClr val="262625"/>
                </a:solidFill>
                <a:latin typeface="Microsoft Sans Serif"/>
                <a:cs typeface="Microsoft Sans Serif"/>
              </a:rPr>
              <a:t>ADN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innovador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creando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nuevas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soluciones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asocia-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688708" y="3505200"/>
            <a:ext cx="268414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6700"/>
              </a:lnSpc>
              <a:spcBef>
                <a:spcPts val="100"/>
              </a:spcBef>
            </a:pP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vías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crecimiento.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Lo </a:t>
            </a: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más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relevante </a:t>
            </a:r>
            <a:r>
              <a:rPr sz="1000" spc="-125" dirty="0">
                <a:solidFill>
                  <a:srgbClr val="262625"/>
                </a:solidFill>
                <a:latin typeface="Microsoft Sans Serif"/>
                <a:cs typeface="Microsoft Sans Serif"/>
              </a:rPr>
              <a:t>es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entienda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cómo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generar </a:t>
            </a:r>
            <a:r>
              <a:rPr sz="100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nuevas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líneas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negocio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para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no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depen- </a:t>
            </a:r>
            <a:r>
              <a:rPr sz="1000" spc="-25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der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un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único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producto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estrella.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19016" y="4345940"/>
            <a:ext cx="2913380" cy="9144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5" dirty="0">
                <a:solidFill>
                  <a:srgbClr val="262625"/>
                </a:solidFill>
                <a:latin typeface="Trebuchet MS"/>
                <a:cs typeface="Trebuchet MS"/>
              </a:rPr>
              <a:t>C</a:t>
            </a:r>
            <a:r>
              <a:rPr sz="1000" b="1" i="1" spc="-110" dirty="0">
                <a:solidFill>
                  <a:srgbClr val="262625"/>
                </a:solidFill>
                <a:latin typeface="Trebuchet MS"/>
                <a:cs typeface="Trebuchet MS"/>
              </a:rPr>
              <a:t>on</a:t>
            </a:r>
            <a:r>
              <a:rPr sz="1000" b="1" i="1" spc="-114" dirty="0">
                <a:solidFill>
                  <a:srgbClr val="262625"/>
                </a:solidFill>
                <a:latin typeface="Trebuchet MS"/>
                <a:cs typeface="Trebuchet MS"/>
              </a:rPr>
              <a:t>tenido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35" dirty="0">
                <a:solidFill>
                  <a:srgbClr val="262625"/>
                </a:solidFill>
                <a:latin typeface="Trebuchet MS"/>
                <a:cs typeface="Trebuchet MS"/>
              </a:rPr>
              <a:t>requerido_</a:t>
            </a:r>
            <a:endParaRPr sz="1000">
              <a:latin typeface="Trebuchet MS"/>
              <a:cs typeface="Trebuchet MS"/>
            </a:endParaRPr>
          </a:p>
          <a:p>
            <a:pPr marL="241300" marR="5080" indent="-228600">
              <a:lnSpc>
                <a:spcPct val="116700"/>
              </a:lnSpc>
              <a:buChar char="•"/>
              <a:tabLst>
                <a:tab pos="240665" algn="l"/>
                <a:tab pos="241300" algn="l"/>
              </a:tabLst>
            </a:pP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Buenas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prácticas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al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utilizar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un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Directorio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su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empre- </a:t>
            </a:r>
            <a:r>
              <a:rPr sz="1000" spc="-2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14" dirty="0">
                <a:solidFill>
                  <a:srgbClr val="262625"/>
                </a:solidFill>
                <a:latin typeface="Microsoft Sans Serif"/>
                <a:cs typeface="Microsoft Sans Serif"/>
              </a:rPr>
              <a:t>sa.</a:t>
            </a:r>
            <a:endParaRPr sz="10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114" dirty="0">
                <a:solidFill>
                  <a:srgbClr val="262625"/>
                </a:solidFill>
                <a:latin typeface="Microsoft Sans Serif"/>
                <a:cs typeface="Microsoft Sans Serif"/>
              </a:rPr>
              <a:t>P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erfiles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tipos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dir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ecto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es.</a:t>
            </a:r>
            <a:endParaRPr sz="10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Modelos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retribución </a:t>
            </a:r>
            <a:r>
              <a:rPr sz="1000" spc="-14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directorios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460107" y="4345940"/>
            <a:ext cx="2912745" cy="558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120" dirty="0">
                <a:solidFill>
                  <a:srgbClr val="262625"/>
                </a:solidFill>
                <a:latin typeface="Trebuchet MS"/>
                <a:cs typeface="Trebuchet MS"/>
              </a:rPr>
              <a:t>Aprendizaje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40" dirty="0">
                <a:solidFill>
                  <a:srgbClr val="262625"/>
                </a:solidFill>
                <a:latin typeface="Trebuchet MS"/>
                <a:cs typeface="Trebuchet MS"/>
              </a:rPr>
              <a:t>esperado_</a:t>
            </a:r>
            <a:endParaRPr sz="1000">
              <a:latin typeface="Trebuchet MS"/>
              <a:cs typeface="Trebuchet MS"/>
            </a:endParaRPr>
          </a:p>
          <a:p>
            <a:pPr marL="240665" marR="5080" indent="-228600">
              <a:lnSpc>
                <a:spcPct val="116700"/>
              </a:lnSpc>
              <a:buChar char="•"/>
              <a:tabLst>
                <a:tab pos="240665" algn="l"/>
                <a:tab pos="241300" algn="l"/>
              </a:tabLst>
            </a:pP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Se</a:t>
            </a:r>
            <a:r>
              <a:rPr sz="1000" spc="-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espera</a:t>
            </a:r>
            <a:r>
              <a:rPr sz="1000" spc="-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</a:t>
            </a:r>
            <a:r>
              <a:rPr sz="1000" spc="-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</a:t>
            </a:r>
            <a:r>
              <a:rPr sz="1000" spc="-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emprendedor</a:t>
            </a:r>
            <a:r>
              <a:rPr sz="1000" spc="-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pueda</a:t>
            </a:r>
            <a:r>
              <a:rPr sz="1000" spc="-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lograr</a:t>
            </a:r>
            <a:r>
              <a:rPr sz="1000" spc="-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10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máxima </a:t>
            </a:r>
            <a:r>
              <a:rPr sz="1000" spc="-25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eficiencia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trabajo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con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su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dir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ectorio.</a:t>
            </a:r>
            <a:endParaRPr sz="1000">
              <a:latin typeface="Microsoft Sans Serif"/>
              <a:cs typeface="Microsoft Sans Serif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98500" y="4225354"/>
            <a:ext cx="8661400" cy="1200150"/>
            <a:chOff x="698500" y="4225354"/>
            <a:chExt cx="8661400" cy="1200150"/>
          </a:xfrm>
        </p:grpSpPr>
        <p:sp>
          <p:nvSpPr>
            <p:cNvPr id="33" name="object 33"/>
            <p:cNvSpPr/>
            <p:nvPr/>
          </p:nvSpPr>
          <p:spPr>
            <a:xfrm>
              <a:off x="698500" y="4228529"/>
              <a:ext cx="8661400" cy="0"/>
            </a:xfrm>
            <a:custGeom>
              <a:avLst/>
              <a:gdLst/>
              <a:ahLst/>
              <a:cxnLst/>
              <a:rect l="l" t="t" r="r" b="b"/>
              <a:pathLst>
                <a:path w="8661400">
                  <a:moveTo>
                    <a:pt x="0" y="0"/>
                  </a:moveTo>
                  <a:lnTo>
                    <a:pt x="8661400" y="0"/>
                  </a:lnTo>
                </a:path>
              </a:pathLst>
            </a:custGeom>
            <a:ln w="6350">
              <a:solidFill>
                <a:srgbClr val="44AC3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98500" y="5422056"/>
              <a:ext cx="8661400" cy="0"/>
            </a:xfrm>
            <a:custGeom>
              <a:avLst/>
              <a:gdLst/>
              <a:ahLst/>
              <a:cxnLst/>
              <a:rect l="l" t="t" r="r" b="b"/>
              <a:pathLst>
                <a:path w="8661400">
                  <a:moveTo>
                    <a:pt x="0" y="0"/>
                  </a:moveTo>
                  <a:lnTo>
                    <a:pt x="8661400" y="0"/>
                  </a:lnTo>
                </a:path>
              </a:pathLst>
            </a:custGeom>
            <a:ln w="6350">
              <a:solidFill>
                <a:srgbClr val="44AC3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686687" y="5564935"/>
            <a:ext cx="1230630" cy="64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solidFill>
                  <a:srgbClr val="262625"/>
                </a:solidFill>
                <a:latin typeface="Trebuchet MS"/>
                <a:cs typeface="Trebuchet MS"/>
              </a:rPr>
              <a:t>ÁRE</a:t>
            </a:r>
            <a:r>
              <a:rPr sz="1000" b="1" i="1" spc="-1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b="1" i="1" spc="-200" dirty="0">
                <a:solidFill>
                  <a:srgbClr val="262625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i="1" spc="40" dirty="0">
                <a:solidFill>
                  <a:srgbClr val="262625"/>
                </a:solidFill>
                <a:latin typeface="Trebuchet MS"/>
                <a:cs typeface="Trebuchet MS"/>
              </a:rPr>
              <a:t>PERSONAL</a:t>
            </a:r>
            <a:endParaRPr sz="1000">
              <a:latin typeface="Trebuchet MS"/>
              <a:cs typeface="Trebuchet MS"/>
            </a:endParaRPr>
          </a:p>
          <a:p>
            <a:pPr marL="12700" marR="5080">
              <a:lnSpc>
                <a:spcPct val="133300"/>
              </a:lnSpc>
              <a:spcBef>
                <a:spcPts val="500"/>
              </a:spcBef>
            </a:pPr>
            <a:r>
              <a:rPr sz="1000" b="1" i="1" spc="30" dirty="0">
                <a:solidFill>
                  <a:srgbClr val="44AC34"/>
                </a:solidFill>
                <a:latin typeface="Trebuchet MS"/>
                <a:cs typeface="Trebuchet MS"/>
              </a:rPr>
              <a:t>CURS</a:t>
            </a:r>
            <a:r>
              <a:rPr sz="1000" b="1" i="1" spc="20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b="1" i="1" spc="-55" dirty="0">
                <a:solidFill>
                  <a:srgbClr val="44AC34"/>
                </a:solidFill>
                <a:latin typeface="Trebuchet MS"/>
                <a:cs typeface="Trebuchet MS"/>
              </a:rPr>
              <a:t>/</a:t>
            </a:r>
            <a:r>
              <a:rPr sz="1000" b="1" i="1" spc="-229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b="1" i="1" spc="-20" dirty="0">
                <a:solidFill>
                  <a:srgbClr val="44AC34"/>
                </a:solidFill>
                <a:latin typeface="Trebuchet MS"/>
                <a:cs typeface="Trebuchet MS"/>
              </a:rPr>
              <a:t>ALLE</a:t>
            </a:r>
            <a:r>
              <a:rPr sz="1000" b="1" i="1" spc="-35" dirty="0">
                <a:solidFill>
                  <a:srgbClr val="44AC34"/>
                </a:solidFill>
                <a:latin typeface="Trebuchet MS"/>
                <a:cs typeface="Trebuchet MS"/>
              </a:rPr>
              <a:t>R</a:t>
            </a:r>
            <a:r>
              <a:rPr sz="1000" b="1" i="1" spc="-200" dirty="0">
                <a:solidFill>
                  <a:srgbClr val="44AC34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55" dirty="0">
                <a:solidFill>
                  <a:srgbClr val="44AC34"/>
                </a:solidFill>
                <a:latin typeface="Trebuchet MS"/>
                <a:cs typeface="Trebuchet MS"/>
              </a:rPr>
              <a:t>CEO  </a:t>
            </a:r>
            <a:r>
              <a:rPr sz="1000" i="1" spc="25" dirty="0">
                <a:solidFill>
                  <a:srgbClr val="44AC34"/>
                </a:solidFill>
                <a:latin typeface="Trebuchet MS"/>
                <a:cs typeface="Trebuchet MS"/>
              </a:rPr>
              <a:t>MANAGMENT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20" dirty="0"/>
              <a:t>25</a:t>
            </a:fld>
            <a:endParaRPr spc="20" dirty="0"/>
          </a:p>
        </p:txBody>
      </p:sp>
      <p:sp>
        <p:nvSpPr>
          <p:cNvPr id="36" name="object 36"/>
          <p:cNvSpPr txBox="1"/>
          <p:nvPr/>
        </p:nvSpPr>
        <p:spPr>
          <a:xfrm>
            <a:off x="3318889" y="5539535"/>
            <a:ext cx="2913380" cy="12700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5" dirty="0">
                <a:solidFill>
                  <a:srgbClr val="262625"/>
                </a:solidFill>
                <a:latin typeface="Trebuchet MS"/>
                <a:cs typeface="Trebuchet MS"/>
              </a:rPr>
              <a:t>C</a:t>
            </a:r>
            <a:r>
              <a:rPr sz="1000" b="1" i="1" spc="-110" dirty="0">
                <a:solidFill>
                  <a:srgbClr val="262625"/>
                </a:solidFill>
                <a:latin typeface="Trebuchet MS"/>
                <a:cs typeface="Trebuchet MS"/>
              </a:rPr>
              <a:t>on</a:t>
            </a:r>
            <a:r>
              <a:rPr sz="1000" b="1" i="1" spc="-114" dirty="0">
                <a:solidFill>
                  <a:srgbClr val="262625"/>
                </a:solidFill>
                <a:latin typeface="Trebuchet MS"/>
                <a:cs typeface="Trebuchet MS"/>
              </a:rPr>
              <a:t>tenido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35" dirty="0">
                <a:solidFill>
                  <a:srgbClr val="262625"/>
                </a:solidFill>
                <a:latin typeface="Trebuchet MS"/>
                <a:cs typeface="Trebuchet MS"/>
              </a:rPr>
              <a:t>requerido_</a:t>
            </a:r>
            <a:endParaRPr sz="10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Articular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darle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sentido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un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proyecto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empresarial.</a:t>
            </a:r>
            <a:endParaRPr sz="10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C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ómo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ampliar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p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esencia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global</a:t>
            </a:r>
            <a:endParaRPr sz="10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C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ómo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c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ear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o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ganizaciones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transfr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onterizas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efectivas.</a:t>
            </a:r>
            <a:endParaRPr sz="10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C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ómo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entender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las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motivaciones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tus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empleados.</a:t>
            </a:r>
            <a:endParaRPr sz="1000">
              <a:latin typeface="Microsoft Sans Serif"/>
              <a:cs typeface="Microsoft Sans Serif"/>
            </a:endParaRPr>
          </a:p>
          <a:p>
            <a:pPr marL="241300" marR="5080" indent="-228600">
              <a:lnSpc>
                <a:spcPct val="116700"/>
              </a:lnSpc>
              <a:buChar char="•"/>
              <a:tabLst>
                <a:tab pos="240665" algn="l"/>
                <a:tab pos="241300" algn="l"/>
              </a:tabLst>
            </a:pP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Definir</a:t>
            </a:r>
            <a:r>
              <a:rPr sz="1000" spc="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</a:t>
            </a:r>
            <a:r>
              <a:rPr sz="1000" spc="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gobierno</a:t>
            </a:r>
            <a:r>
              <a:rPr sz="1000" spc="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corporativo</a:t>
            </a:r>
            <a:r>
              <a:rPr sz="1000" spc="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</a:t>
            </a:r>
            <a:r>
              <a:rPr sz="1000" spc="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1000" spc="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estructura</a:t>
            </a:r>
            <a:r>
              <a:rPr sz="1000" spc="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tu </a:t>
            </a:r>
            <a:r>
              <a:rPr sz="1000" spc="-2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empresa.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459980" y="5539535"/>
            <a:ext cx="2913380" cy="1447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120" dirty="0">
                <a:solidFill>
                  <a:srgbClr val="262625"/>
                </a:solidFill>
                <a:latin typeface="Trebuchet MS"/>
                <a:cs typeface="Trebuchet MS"/>
              </a:rPr>
              <a:t>Aprendizaje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40" dirty="0">
                <a:solidFill>
                  <a:srgbClr val="262625"/>
                </a:solidFill>
                <a:latin typeface="Trebuchet MS"/>
                <a:cs typeface="Trebuchet MS"/>
              </a:rPr>
              <a:t>esperado_</a:t>
            </a:r>
            <a:endParaRPr sz="1000">
              <a:latin typeface="Trebuchet MS"/>
              <a:cs typeface="Trebuchet MS"/>
            </a:endParaRPr>
          </a:p>
          <a:p>
            <a:pPr marL="240665" marR="5080" indent="-228600" algn="just">
              <a:lnSpc>
                <a:spcPct val="116700"/>
              </a:lnSpc>
              <a:buChar char="•"/>
              <a:tabLst>
                <a:tab pos="241300" algn="l"/>
              </a:tabLst>
            </a:pP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emprendedor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debe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comprender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rol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del 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Director </a:t>
            </a:r>
            <a:r>
              <a:rPr sz="1000" spc="-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jecutivo,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su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labor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clave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definición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visión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la  misión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empresa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su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implementación </a:t>
            </a:r>
            <a:r>
              <a:rPr sz="1000" spc="-14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000" spc="-1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través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un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plan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estratégico.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Para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esto,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deberá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liderar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dirigir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25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trabajo</a:t>
            </a:r>
            <a:r>
              <a:rPr sz="1000" spc="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los</a:t>
            </a:r>
            <a:r>
              <a:rPr sz="1000" spc="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equipos</a:t>
            </a:r>
            <a:r>
              <a:rPr sz="1000" spc="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</a:t>
            </a:r>
            <a:r>
              <a:rPr sz="1000" spc="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conforman</a:t>
            </a:r>
            <a:r>
              <a:rPr sz="1000" spc="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1000" spc="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organización </a:t>
            </a:r>
            <a:r>
              <a:rPr sz="1000" spc="-25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asegurar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las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condiciones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operación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empresa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(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financiamiento,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capacidades,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etc.).</a:t>
            </a:r>
            <a:endParaRPr sz="100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869329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6433" y="4800600"/>
            <a:ext cx="8673467" cy="1364620"/>
            <a:chOff x="686433" y="4800600"/>
            <a:chExt cx="8673467" cy="1364620"/>
          </a:xfrm>
        </p:grpSpPr>
        <p:sp>
          <p:nvSpPr>
            <p:cNvPr id="3" name="object 3"/>
            <p:cNvSpPr/>
            <p:nvPr/>
          </p:nvSpPr>
          <p:spPr>
            <a:xfrm>
              <a:off x="698500" y="4800600"/>
              <a:ext cx="8661400" cy="0"/>
            </a:xfrm>
            <a:custGeom>
              <a:avLst/>
              <a:gdLst/>
              <a:ahLst/>
              <a:cxnLst/>
              <a:rect l="l" t="t" r="r" b="b"/>
              <a:pathLst>
                <a:path w="8661400">
                  <a:moveTo>
                    <a:pt x="0" y="0"/>
                  </a:moveTo>
                  <a:lnTo>
                    <a:pt x="8661400" y="0"/>
                  </a:lnTo>
                </a:path>
              </a:pathLst>
            </a:custGeom>
            <a:ln w="6350">
              <a:solidFill>
                <a:srgbClr val="44AC3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6433" y="6165220"/>
              <a:ext cx="8661400" cy="0"/>
            </a:xfrm>
            <a:custGeom>
              <a:avLst/>
              <a:gdLst/>
              <a:ahLst/>
              <a:cxnLst/>
              <a:rect l="l" t="t" r="r" b="b"/>
              <a:pathLst>
                <a:path w="8661400">
                  <a:moveTo>
                    <a:pt x="0" y="0"/>
                  </a:moveTo>
                  <a:lnTo>
                    <a:pt x="8661400" y="0"/>
                  </a:lnTo>
                </a:path>
              </a:pathLst>
            </a:custGeom>
            <a:ln w="6350">
              <a:solidFill>
                <a:srgbClr val="44AC3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62106" y="5289550"/>
            <a:ext cx="1661795" cy="64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solidFill>
                  <a:srgbClr val="262625"/>
                </a:solidFill>
                <a:latin typeface="Trebuchet MS"/>
                <a:cs typeface="Trebuchet MS"/>
              </a:rPr>
              <a:t>ÁRE</a:t>
            </a:r>
            <a:r>
              <a:rPr sz="1000" b="1" i="1" spc="-1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b="1" i="1" spc="-200" dirty="0">
                <a:solidFill>
                  <a:srgbClr val="262625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i="1" spc="15" dirty="0">
                <a:solidFill>
                  <a:srgbClr val="262625"/>
                </a:solidFill>
                <a:latin typeface="Trebuchet MS"/>
                <a:cs typeface="Trebuchet MS"/>
              </a:rPr>
              <a:t>MARKETING</a:t>
            </a:r>
            <a:endParaRPr sz="1000" dirty="0">
              <a:latin typeface="Trebuchet MS"/>
              <a:cs typeface="Trebuchet MS"/>
            </a:endParaRPr>
          </a:p>
          <a:p>
            <a:pPr marL="12700" marR="5080">
              <a:lnSpc>
                <a:spcPct val="133300"/>
              </a:lnSpc>
              <a:spcBef>
                <a:spcPts val="500"/>
              </a:spcBef>
            </a:pPr>
            <a:r>
              <a:rPr sz="1000" b="1" i="1" spc="30" dirty="0">
                <a:solidFill>
                  <a:srgbClr val="44AC34"/>
                </a:solidFill>
                <a:latin typeface="Trebuchet MS"/>
                <a:cs typeface="Trebuchet MS"/>
              </a:rPr>
              <a:t>CURS</a:t>
            </a:r>
            <a:r>
              <a:rPr sz="1000" b="1" i="1" spc="20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b="1" i="1" spc="-55" dirty="0">
                <a:solidFill>
                  <a:srgbClr val="44AC34"/>
                </a:solidFill>
                <a:latin typeface="Trebuchet MS"/>
                <a:cs typeface="Trebuchet MS"/>
              </a:rPr>
              <a:t>/</a:t>
            </a:r>
            <a:r>
              <a:rPr sz="1000" b="1" i="1" spc="-229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b="1" i="1" spc="-20" dirty="0">
                <a:solidFill>
                  <a:srgbClr val="44AC34"/>
                </a:solidFill>
                <a:latin typeface="Trebuchet MS"/>
                <a:cs typeface="Trebuchet MS"/>
              </a:rPr>
              <a:t>ALLE</a:t>
            </a:r>
            <a:r>
              <a:rPr sz="1000" b="1" i="1" spc="-35" dirty="0">
                <a:solidFill>
                  <a:srgbClr val="44AC34"/>
                </a:solidFill>
                <a:latin typeface="Trebuchet MS"/>
                <a:cs typeface="Trebuchet MS"/>
              </a:rPr>
              <a:t>R</a:t>
            </a:r>
            <a:r>
              <a:rPr sz="1000" b="1" i="1" spc="-200" dirty="0">
                <a:solidFill>
                  <a:srgbClr val="44AC34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15" dirty="0">
                <a:solidFill>
                  <a:srgbClr val="44AC34"/>
                </a:solidFill>
                <a:latin typeface="Trebuchet MS"/>
                <a:cs typeface="Trebuchet MS"/>
              </a:rPr>
              <a:t>MARKETING  </a:t>
            </a:r>
            <a:r>
              <a:rPr sz="1000" i="1" spc="25" dirty="0">
                <a:solidFill>
                  <a:srgbClr val="44AC34"/>
                </a:solidFill>
                <a:latin typeface="Trebuchet MS"/>
                <a:cs typeface="Trebuchet MS"/>
              </a:rPr>
              <a:t>ESCALAMIENTO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20" dirty="0"/>
              <a:t>26</a:t>
            </a:fld>
            <a:endParaRPr spc="20" dirty="0"/>
          </a:p>
        </p:txBody>
      </p:sp>
      <p:sp>
        <p:nvSpPr>
          <p:cNvPr id="6" name="object 6"/>
          <p:cNvSpPr txBox="1"/>
          <p:nvPr/>
        </p:nvSpPr>
        <p:spPr>
          <a:xfrm>
            <a:off x="3333691" y="5156200"/>
            <a:ext cx="2912745" cy="9144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5" dirty="0">
                <a:solidFill>
                  <a:srgbClr val="262625"/>
                </a:solidFill>
                <a:latin typeface="Trebuchet MS"/>
                <a:cs typeface="Trebuchet MS"/>
              </a:rPr>
              <a:t>C</a:t>
            </a:r>
            <a:r>
              <a:rPr sz="1000" b="1" i="1" spc="-110" dirty="0">
                <a:solidFill>
                  <a:srgbClr val="262625"/>
                </a:solidFill>
                <a:latin typeface="Trebuchet MS"/>
                <a:cs typeface="Trebuchet MS"/>
              </a:rPr>
              <a:t>on</a:t>
            </a:r>
            <a:r>
              <a:rPr sz="1000" b="1" i="1" spc="-114" dirty="0">
                <a:solidFill>
                  <a:srgbClr val="262625"/>
                </a:solidFill>
                <a:latin typeface="Trebuchet MS"/>
                <a:cs typeface="Trebuchet MS"/>
              </a:rPr>
              <a:t>tenido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35" dirty="0">
                <a:solidFill>
                  <a:srgbClr val="262625"/>
                </a:solidFill>
                <a:latin typeface="Trebuchet MS"/>
                <a:cs typeface="Trebuchet MS"/>
              </a:rPr>
              <a:t>requerido_</a:t>
            </a:r>
            <a:endParaRPr sz="1000" dirty="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strategia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c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ecimiento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come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cial.</a:t>
            </a:r>
            <a:endParaRPr sz="1000" dirty="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strategia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c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ecimiento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masivo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15" dirty="0">
                <a:solidFill>
                  <a:srgbClr val="262625"/>
                </a:solidFill>
                <a:latin typeface="Microsoft Sans Serif"/>
                <a:cs typeface="Microsoft Sans Serif"/>
              </a:rPr>
              <a:t>M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ar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k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etin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g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.</a:t>
            </a:r>
            <a:endParaRPr sz="1000" dirty="0">
              <a:latin typeface="Microsoft Sans Serif"/>
              <a:cs typeface="Microsoft Sans Serif"/>
            </a:endParaRPr>
          </a:p>
          <a:p>
            <a:pPr marL="241300" marR="5080" indent="-228600">
              <a:lnSpc>
                <a:spcPct val="116700"/>
              </a:lnSpc>
              <a:buChar char="•"/>
              <a:tabLst>
                <a:tab pos="240665" algn="l"/>
                <a:tab pos="241300" algn="l"/>
              </a:tabLst>
            </a:pP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Marketing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estratégico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digital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 métricas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rendimien- </a:t>
            </a:r>
            <a:r>
              <a:rPr sz="1000" spc="-25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to.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35088" y="4800600"/>
            <a:ext cx="2912745" cy="12700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120" dirty="0">
                <a:solidFill>
                  <a:srgbClr val="262625"/>
                </a:solidFill>
                <a:latin typeface="Trebuchet MS"/>
                <a:cs typeface="Trebuchet MS"/>
              </a:rPr>
              <a:t>Aprendizaje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40" dirty="0">
                <a:solidFill>
                  <a:srgbClr val="262625"/>
                </a:solidFill>
                <a:latin typeface="Trebuchet MS"/>
                <a:cs typeface="Trebuchet MS"/>
              </a:rPr>
              <a:t>esperado_</a:t>
            </a:r>
            <a:endParaRPr sz="1000" dirty="0">
              <a:latin typeface="Trebuchet MS"/>
              <a:cs typeface="Trebuchet MS"/>
            </a:endParaRPr>
          </a:p>
          <a:p>
            <a:pPr marL="240665" marR="5080" indent="-228600" algn="just">
              <a:lnSpc>
                <a:spcPct val="116700"/>
              </a:lnSpc>
              <a:buChar char="•"/>
              <a:tabLst>
                <a:tab pos="241300" algn="l"/>
              </a:tabLst>
            </a:pP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emprendedor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aprenderá </a:t>
            </a:r>
            <a:r>
              <a:rPr sz="1000" spc="-14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000" spc="-1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desarrollar 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su</a:t>
            </a:r>
            <a:r>
              <a:rPr sz="1000" spc="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estrategia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marketing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para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crecimiento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posicionamiento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dentro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del grupo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objetivo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al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cual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apunta,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incluyendo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un </a:t>
            </a:r>
            <a:r>
              <a:rPr sz="1000" spc="-25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objetivo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dentro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su</a:t>
            </a:r>
            <a:r>
              <a:rPr sz="100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plan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marketing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caracteri-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zación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su</a:t>
            </a:r>
            <a:r>
              <a:rPr sz="100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público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objetivo.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Además,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será 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capaz</a:t>
            </a:r>
            <a:r>
              <a:rPr sz="100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evaluar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esultados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impacto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su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campaña.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8500" y="6273800"/>
            <a:ext cx="1815464" cy="64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solidFill>
                  <a:srgbClr val="262625"/>
                </a:solidFill>
                <a:latin typeface="Trebuchet MS"/>
                <a:cs typeface="Trebuchet MS"/>
              </a:rPr>
              <a:t>ÁRE</a:t>
            </a:r>
            <a:r>
              <a:rPr sz="1000" b="1" i="1" spc="-1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b="1" i="1" spc="-200" dirty="0">
                <a:solidFill>
                  <a:srgbClr val="262625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i="1" spc="5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i="1" spc="30" dirty="0">
                <a:solidFill>
                  <a:srgbClr val="262625"/>
                </a:solidFill>
                <a:latin typeface="Trebuchet MS"/>
                <a:cs typeface="Trebuchet MS"/>
              </a:rPr>
              <a:t>CTIVIDADES</a:t>
            </a:r>
            <a:endParaRPr sz="1000" dirty="0">
              <a:latin typeface="Trebuchet MS"/>
              <a:cs typeface="Trebuchet MS"/>
            </a:endParaRPr>
          </a:p>
          <a:p>
            <a:pPr marL="12700" marR="5080">
              <a:lnSpc>
                <a:spcPct val="133300"/>
              </a:lnSpc>
              <a:spcBef>
                <a:spcPts val="500"/>
              </a:spcBef>
            </a:pPr>
            <a:r>
              <a:rPr sz="1000" b="1" i="1" spc="30" dirty="0">
                <a:solidFill>
                  <a:srgbClr val="44AC34"/>
                </a:solidFill>
                <a:latin typeface="Trebuchet MS"/>
                <a:cs typeface="Trebuchet MS"/>
              </a:rPr>
              <a:t>CURS</a:t>
            </a:r>
            <a:r>
              <a:rPr sz="1000" b="1" i="1" spc="20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b="1" i="1" spc="-55" dirty="0">
                <a:solidFill>
                  <a:srgbClr val="44AC34"/>
                </a:solidFill>
                <a:latin typeface="Trebuchet MS"/>
                <a:cs typeface="Trebuchet MS"/>
              </a:rPr>
              <a:t>/</a:t>
            </a:r>
            <a:r>
              <a:rPr sz="1000" b="1" i="1" spc="-229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b="1" i="1" spc="-20" dirty="0">
                <a:solidFill>
                  <a:srgbClr val="44AC34"/>
                </a:solidFill>
                <a:latin typeface="Trebuchet MS"/>
                <a:cs typeface="Trebuchet MS"/>
              </a:rPr>
              <a:t>ALLE</a:t>
            </a:r>
            <a:r>
              <a:rPr sz="1000" b="1" i="1" spc="-35" dirty="0">
                <a:solidFill>
                  <a:srgbClr val="44AC34"/>
                </a:solidFill>
                <a:latin typeface="Trebuchet MS"/>
                <a:cs typeface="Trebuchet MS"/>
              </a:rPr>
              <a:t>R</a:t>
            </a:r>
            <a:r>
              <a:rPr sz="1000" b="1" i="1" spc="-200" dirty="0">
                <a:solidFill>
                  <a:srgbClr val="44AC34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35" dirty="0">
                <a:solidFill>
                  <a:srgbClr val="44AC34"/>
                </a:solidFill>
                <a:latin typeface="Trebuchet MS"/>
                <a:cs typeface="Trebuchet MS"/>
              </a:rPr>
              <a:t>EXPERIENCIAS  </a:t>
            </a:r>
            <a:r>
              <a:rPr sz="1000" i="1" spc="30" dirty="0">
                <a:solidFill>
                  <a:srgbClr val="44AC34"/>
                </a:solidFill>
                <a:latin typeface="Trebuchet MS"/>
                <a:cs typeface="Trebuchet MS"/>
              </a:rPr>
              <a:t>INTERNACIONALES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88606" y="6165220"/>
            <a:ext cx="2887345" cy="558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sz="1000" b="1" i="1" spc="-5" dirty="0">
                <a:solidFill>
                  <a:srgbClr val="262625"/>
                </a:solidFill>
                <a:latin typeface="Trebuchet MS"/>
                <a:cs typeface="Trebuchet MS"/>
              </a:rPr>
              <a:t>C</a:t>
            </a:r>
            <a:r>
              <a:rPr sz="1000" b="1" i="1" spc="-110" dirty="0">
                <a:solidFill>
                  <a:srgbClr val="262625"/>
                </a:solidFill>
                <a:latin typeface="Trebuchet MS"/>
                <a:cs typeface="Trebuchet MS"/>
              </a:rPr>
              <a:t>on</a:t>
            </a:r>
            <a:r>
              <a:rPr sz="1000" b="1" i="1" spc="-114" dirty="0">
                <a:solidFill>
                  <a:srgbClr val="262625"/>
                </a:solidFill>
                <a:latin typeface="Trebuchet MS"/>
                <a:cs typeface="Trebuchet MS"/>
              </a:rPr>
              <a:t>tenido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35" dirty="0">
                <a:solidFill>
                  <a:srgbClr val="262625"/>
                </a:solidFill>
                <a:latin typeface="Trebuchet MS"/>
                <a:cs typeface="Trebuchet MS"/>
              </a:rPr>
              <a:t>requerido_</a:t>
            </a:r>
            <a:endParaRPr sz="1000" dirty="0">
              <a:latin typeface="Trebuchet MS"/>
              <a:cs typeface="Trebuchet MS"/>
            </a:endParaRPr>
          </a:p>
          <a:p>
            <a:pPr marL="227965" indent="-227965">
              <a:lnSpc>
                <a:spcPct val="116700"/>
              </a:lnSpc>
              <a:buChar char="•"/>
              <a:tabLst>
                <a:tab pos="227965" algn="l"/>
                <a:tab pos="228600" algn="l"/>
              </a:tabLst>
            </a:pP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Cómo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levantar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capital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extranjero,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ventajas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des- </a:t>
            </a:r>
            <a:r>
              <a:rPr sz="1000" spc="-2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ventajas.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88606" y="6744681"/>
            <a:ext cx="450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62625"/>
                </a:solidFill>
                <a:latin typeface="Microsoft Sans Serif"/>
                <a:cs typeface="Microsoft Sans Serif"/>
              </a:rPr>
              <a:t>•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58925" y="6743700"/>
            <a:ext cx="6527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estricciones.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47155" y="6553200"/>
            <a:ext cx="2912745" cy="558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120" dirty="0">
                <a:solidFill>
                  <a:srgbClr val="262625"/>
                </a:solidFill>
                <a:latin typeface="Trebuchet MS"/>
                <a:cs typeface="Trebuchet MS"/>
              </a:rPr>
              <a:t>Aprendizaje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40" dirty="0">
                <a:solidFill>
                  <a:srgbClr val="262625"/>
                </a:solidFill>
                <a:latin typeface="Trebuchet MS"/>
                <a:cs typeface="Trebuchet MS"/>
              </a:rPr>
              <a:t>esperado_</a:t>
            </a:r>
            <a:endParaRPr sz="1000" dirty="0">
              <a:latin typeface="Trebuchet MS"/>
              <a:cs typeface="Trebuchet MS"/>
            </a:endParaRPr>
          </a:p>
          <a:p>
            <a:pPr marL="241300" marR="5080" indent="-228600">
              <a:lnSpc>
                <a:spcPct val="116700"/>
              </a:lnSpc>
              <a:buChar char="•"/>
              <a:tabLst>
                <a:tab pos="240665" algn="l"/>
                <a:tab pos="241300" algn="l"/>
              </a:tabLst>
            </a:pP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Conocimiento</a:t>
            </a:r>
            <a:r>
              <a:rPr sz="100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práctica</a:t>
            </a:r>
            <a:r>
              <a:rPr sz="10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sobre</a:t>
            </a:r>
            <a:r>
              <a:rPr sz="1000" spc="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qué</a:t>
            </a:r>
            <a:r>
              <a:rPr sz="1000" spc="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debe</a:t>
            </a:r>
            <a:r>
              <a:rPr sz="1000" spc="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tener</a:t>
            </a:r>
            <a:r>
              <a:rPr sz="1000" spc="-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 </a:t>
            </a:r>
            <a:r>
              <a:rPr sz="1000" spc="-25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cuenta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al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momento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iniciar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operaciones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extran-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1997" y="3282950"/>
            <a:ext cx="1728470" cy="64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solidFill>
                  <a:srgbClr val="262625"/>
                </a:solidFill>
                <a:latin typeface="Trebuchet MS"/>
                <a:cs typeface="Trebuchet MS"/>
              </a:rPr>
              <a:t>ÁRE</a:t>
            </a:r>
            <a:r>
              <a:rPr sz="1000" b="1" i="1" spc="-1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b="1" i="1" spc="-200" dirty="0">
                <a:solidFill>
                  <a:srgbClr val="262625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i="1" spc="30" dirty="0">
                <a:solidFill>
                  <a:srgbClr val="262625"/>
                </a:solidFill>
                <a:latin typeface="Trebuchet MS"/>
                <a:cs typeface="Trebuchet MS"/>
              </a:rPr>
              <a:t>FINANZAS</a:t>
            </a:r>
            <a:endParaRPr sz="1000" dirty="0">
              <a:latin typeface="Trebuchet MS"/>
              <a:cs typeface="Trebuchet MS"/>
            </a:endParaRPr>
          </a:p>
          <a:p>
            <a:pPr marL="12700" marR="5080">
              <a:lnSpc>
                <a:spcPct val="133300"/>
              </a:lnSpc>
              <a:spcBef>
                <a:spcPts val="500"/>
              </a:spcBef>
            </a:pPr>
            <a:r>
              <a:rPr sz="1000" b="1" i="1" spc="30" dirty="0">
                <a:solidFill>
                  <a:srgbClr val="44AC34"/>
                </a:solidFill>
                <a:latin typeface="Trebuchet MS"/>
                <a:cs typeface="Trebuchet MS"/>
              </a:rPr>
              <a:t>CURS</a:t>
            </a:r>
            <a:r>
              <a:rPr sz="1000" b="1" i="1" spc="20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b="1" i="1" spc="-55" dirty="0">
                <a:solidFill>
                  <a:srgbClr val="44AC34"/>
                </a:solidFill>
                <a:latin typeface="Trebuchet MS"/>
                <a:cs typeface="Trebuchet MS"/>
              </a:rPr>
              <a:t>/</a:t>
            </a:r>
            <a:r>
              <a:rPr sz="1000" b="1" i="1" spc="-229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b="1" i="1" spc="-20" dirty="0">
                <a:solidFill>
                  <a:srgbClr val="44AC34"/>
                </a:solidFill>
                <a:latin typeface="Trebuchet MS"/>
                <a:cs typeface="Trebuchet MS"/>
              </a:rPr>
              <a:t>ALLE</a:t>
            </a:r>
            <a:r>
              <a:rPr sz="1000" b="1" i="1" spc="-35" dirty="0">
                <a:solidFill>
                  <a:srgbClr val="44AC34"/>
                </a:solidFill>
                <a:latin typeface="Trebuchet MS"/>
                <a:cs typeface="Trebuchet MS"/>
              </a:rPr>
              <a:t>R</a:t>
            </a:r>
            <a:r>
              <a:rPr sz="1000" b="1" i="1" spc="-200" dirty="0">
                <a:solidFill>
                  <a:srgbClr val="44AC34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dirty="0">
                <a:solidFill>
                  <a:srgbClr val="44AC34"/>
                </a:solidFill>
                <a:latin typeface="Trebuchet MS"/>
                <a:cs typeface="Trebuchet MS"/>
              </a:rPr>
              <a:t>ESTR</a:t>
            </a:r>
            <a:r>
              <a:rPr sz="1000" i="1" spc="-25" dirty="0">
                <a:solidFill>
                  <a:srgbClr val="44AC34"/>
                </a:solidFill>
                <a:latin typeface="Trebuchet MS"/>
                <a:cs typeface="Trebuchet MS"/>
              </a:rPr>
              <a:t>A</a:t>
            </a:r>
            <a:r>
              <a:rPr sz="1000" i="1" dirty="0">
                <a:solidFill>
                  <a:srgbClr val="44AC34"/>
                </a:solidFill>
                <a:latin typeface="Trebuchet MS"/>
                <a:cs typeface="Trebuchet MS"/>
              </a:rPr>
              <a:t>TEGIAS  </a:t>
            </a:r>
            <a:r>
              <a:rPr sz="1000" i="1" spc="40" dirty="0">
                <a:solidFill>
                  <a:srgbClr val="44AC34"/>
                </a:solidFill>
                <a:latin typeface="Trebuchet MS"/>
                <a:cs typeface="Trebuchet MS"/>
              </a:rPr>
              <a:t>FINANCIERAS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00400" y="2971800"/>
            <a:ext cx="2676525" cy="12700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5" dirty="0">
                <a:solidFill>
                  <a:srgbClr val="262625"/>
                </a:solidFill>
                <a:latin typeface="Trebuchet MS"/>
                <a:cs typeface="Trebuchet MS"/>
              </a:rPr>
              <a:t>C</a:t>
            </a:r>
            <a:r>
              <a:rPr sz="1000" b="1" i="1" spc="-110" dirty="0">
                <a:solidFill>
                  <a:srgbClr val="262625"/>
                </a:solidFill>
                <a:latin typeface="Trebuchet MS"/>
                <a:cs typeface="Trebuchet MS"/>
              </a:rPr>
              <a:t>on</a:t>
            </a:r>
            <a:r>
              <a:rPr sz="1000" b="1" i="1" spc="-114" dirty="0">
                <a:solidFill>
                  <a:srgbClr val="262625"/>
                </a:solidFill>
                <a:latin typeface="Trebuchet MS"/>
                <a:cs typeface="Trebuchet MS"/>
              </a:rPr>
              <a:t>tenido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35" dirty="0">
                <a:solidFill>
                  <a:srgbClr val="262625"/>
                </a:solidFill>
                <a:latin typeface="Trebuchet MS"/>
                <a:cs typeface="Trebuchet MS"/>
              </a:rPr>
              <a:t>requerido_</a:t>
            </a:r>
            <a:endParaRPr sz="1000" dirty="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C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oncepto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decisión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estratégica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financiera.</a:t>
            </a:r>
            <a:endParaRPr sz="1000" dirty="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C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ómo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funciona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capital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trabajo.</a:t>
            </a:r>
            <a:endParaRPr sz="1000" dirty="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Financiamiento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v</a:t>
            </a:r>
            <a:r>
              <a:rPr sz="1000" spc="20" dirty="0">
                <a:solidFill>
                  <a:srgbClr val="262625"/>
                </a:solidFill>
                <a:latin typeface="Microsoft Sans Serif"/>
                <a:cs typeface="Microsoft Sans Serif"/>
              </a:rPr>
              <a:t>/</a:t>
            </a:r>
            <a:r>
              <a:rPr sz="1000" spc="-145" dirty="0">
                <a:solidFill>
                  <a:srgbClr val="262625"/>
                </a:solidFill>
                <a:latin typeface="Microsoft Sans Serif"/>
                <a:cs typeface="Microsoft Sans Serif"/>
              </a:rPr>
              <a:t>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deuda.</a:t>
            </a:r>
            <a:endParaRPr sz="1000" dirty="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U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so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cor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ecto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líquido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cir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culante.</a:t>
            </a:r>
            <a:endParaRPr sz="1000" dirty="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Aportes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inversión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(como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manejar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inversión).</a:t>
            </a:r>
            <a:endParaRPr sz="1000" dirty="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C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ómo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funcionan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las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utilidades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una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startup.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59726" y="1371600"/>
            <a:ext cx="10902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spc="-120" dirty="0">
                <a:solidFill>
                  <a:srgbClr val="262625"/>
                </a:solidFill>
                <a:latin typeface="Trebuchet MS"/>
                <a:cs typeface="Trebuchet MS"/>
              </a:rPr>
              <a:t>Aprendizaje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40" dirty="0">
                <a:solidFill>
                  <a:srgbClr val="262625"/>
                </a:solidFill>
                <a:latin typeface="Trebuchet MS"/>
                <a:cs typeface="Trebuchet MS"/>
              </a:rPr>
              <a:t>esperado_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34453" y="1656307"/>
            <a:ext cx="2913380" cy="287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6350" indent="-228600" algn="just">
              <a:lnSpc>
                <a:spcPct val="1167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Se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espera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emprendedor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comprenda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concepto </a:t>
            </a:r>
            <a:r>
              <a:rPr sz="1000" spc="-25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cómo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las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decisiones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estratégica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afectan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sus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finanzas, 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así</a:t>
            </a:r>
            <a:r>
              <a:rPr sz="1000" spc="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podrá</a:t>
            </a:r>
            <a:r>
              <a:rPr sz="1000" spc="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manejar</a:t>
            </a:r>
            <a:r>
              <a:rPr sz="1000" spc="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1000" spc="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importancia</a:t>
            </a:r>
            <a:r>
              <a:rPr sz="1000" spc="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sus</a:t>
            </a:r>
            <a:r>
              <a:rPr sz="1000" spc="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decisiones</a:t>
            </a:r>
            <a:r>
              <a:rPr sz="1000" spc="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en 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un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plano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estratégico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con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mayores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recursos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infor- </a:t>
            </a:r>
            <a:r>
              <a:rPr sz="100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mación.</a:t>
            </a:r>
            <a:endParaRPr sz="1000" dirty="0">
              <a:latin typeface="Microsoft Sans Serif"/>
              <a:cs typeface="Microsoft Sans Serif"/>
            </a:endParaRPr>
          </a:p>
          <a:p>
            <a:pPr marL="241300" marR="5080" indent="-228600" algn="just">
              <a:lnSpc>
                <a:spcPct val="116700"/>
              </a:lnSpc>
              <a:buChar char="•"/>
              <a:tabLst>
                <a:tab pos="241300" algn="l"/>
              </a:tabLst>
            </a:pP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Entender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funcionamiento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del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capital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trabajo,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financiamiento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versus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tomar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deuda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como decisión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del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corto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lar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go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plazo.</a:t>
            </a:r>
            <a:endParaRPr sz="1000" dirty="0">
              <a:latin typeface="Microsoft Sans Serif"/>
              <a:cs typeface="Microsoft Sans Serif"/>
            </a:endParaRPr>
          </a:p>
          <a:p>
            <a:pPr marL="241300" marR="6350" indent="-228600" algn="just">
              <a:lnSpc>
                <a:spcPct val="116700"/>
              </a:lnSpc>
              <a:buChar char="•"/>
              <a:tabLst>
                <a:tab pos="241300" algn="l"/>
              </a:tabLst>
            </a:pPr>
            <a:r>
              <a:rPr sz="1000" spc="-204" dirty="0">
                <a:solidFill>
                  <a:srgbClr val="262625"/>
                </a:solidFill>
                <a:latin typeface="Microsoft Sans Serif"/>
                <a:cs typeface="Microsoft Sans Serif"/>
              </a:rPr>
              <a:t>T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omar</a:t>
            </a:r>
            <a:r>
              <a:rPr sz="10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decisiones</a:t>
            </a:r>
            <a:r>
              <a:rPr sz="10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</a:t>
            </a:r>
            <a:r>
              <a:rPr sz="10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cuanto</a:t>
            </a:r>
            <a:r>
              <a:rPr sz="10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0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su</a:t>
            </a:r>
            <a:r>
              <a:rPr sz="10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estructura</a:t>
            </a:r>
            <a:r>
              <a:rPr sz="10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financiera 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para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disminuir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riesgo.</a:t>
            </a:r>
            <a:endParaRPr sz="1000" dirty="0">
              <a:latin typeface="Microsoft Sans Serif"/>
              <a:cs typeface="Microsoft Sans Serif"/>
            </a:endParaRPr>
          </a:p>
          <a:p>
            <a:pPr marL="241300" marR="5080" indent="-228600" algn="just">
              <a:lnSpc>
                <a:spcPct val="116700"/>
              </a:lnSpc>
              <a:buChar char="•"/>
              <a:tabLst>
                <a:tab pos="241300" algn="l"/>
              </a:tabLst>
            </a:pP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Mejorar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uso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funcionamiento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del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flujo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caja </a:t>
            </a:r>
            <a:r>
              <a:rPr sz="1000" spc="20" dirty="0">
                <a:solidFill>
                  <a:srgbClr val="262625"/>
                </a:solidFill>
                <a:latin typeface="Microsoft Sans Serif"/>
                <a:cs typeface="Microsoft Sans Serif"/>
              </a:rPr>
              <a:t>to- </a:t>
            </a:r>
            <a:r>
              <a:rPr sz="1000" spc="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mando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decisiones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informadas.</a:t>
            </a:r>
            <a:endParaRPr sz="1000" dirty="0">
              <a:latin typeface="Microsoft Sans Serif"/>
              <a:cs typeface="Microsoft Sans Serif"/>
            </a:endParaRPr>
          </a:p>
          <a:p>
            <a:pPr marL="241300" marR="5080" indent="-228600" algn="just">
              <a:lnSpc>
                <a:spcPct val="116700"/>
              </a:lnSpc>
              <a:buChar char="•"/>
              <a:tabLst>
                <a:tab pos="241300" algn="l"/>
              </a:tabLst>
            </a:pP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Se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espera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obtenga un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claro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campo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acción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res-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pecto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del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buen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uso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utilidades,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entendiendo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sus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pla</a:t>
            </a:r>
            <a:r>
              <a:rPr sz="1000" spc="65" dirty="0">
                <a:solidFill>
                  <a:srgbClr val="262625"/>
                </a:solidFill>
                <a:latin typeface="Microsoft Sans Serif"/>
                <a:cs typeface="Microsoft Sans Serif"/>
              </a:rPr>
              <a:t>-  </a:t>
            </a: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zos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manejo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(cuándo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puedo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retirar,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cómo </a:t>
            </a:r>
            <a:r>
              <a:rPr sz="1000" spc="-125" dirty="0">
                <a:solidFill>
                  <a:srgbClr val="262625"/>
                </a:solidFill>
                <a:latin typeface="Microsoft Sans Serif"/>
                <a:cs typeface="Microsoft Sans Serif"/>
              </a:rPr>
              <a:t>se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reparten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las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utilidades,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etc.).</a:t>
            </a:r>
            <a:endParaRPr sz="10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293981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85696" cy="7772400"/>
            <a:chOff x="0" y="0"/>
            <a:chExt cx="10085696" cy="7772400"/>
          </a:xfrm>
        </p:grpSpPr>
        <p:sp>
          <p:nvSpPr>
            <p:cNvPr id="3" name="object 3"/>
            <p:cNvSpPr/>
            <p:nvPr/>
          </p:nvSpPr>
          <p:spPr>
            <a:xfrm>
              <a:off x="27296" y="0"/>
              <a:ext cx="10058400" cy="7772400"/>
            </a:xfrm>
            <a:custGeom>
              <a:avLst/>
              <a:gdLst/>
              <a:ahLst/>
              <a:cxnLst/>
              <a:rect l="l" t="t" r="r" b="b"/>
              <a:pathLst>
                <a:path w="10058400" h="7772400">
                  <a:moveTo>
                    <a:pt x="10058400" y="0"/>
                  </a:moveTo>
                  <a:lnTo>
                    <a:pt x="0" y="0"/>
                  </a:lnTo>
                  <a:lnTo>
                    <a:pt x="0" y="7772400"/>
                  </a:lnTo>
                  <a:lnTo>
                    <a:pt x="10058400" y="7772400"/>
                  </a:lnTo>
                  <a:lnTo>
                    <a:pt x="10058400" y="0"/>
                  </a:lnTo>
                  <a:close/>
                </a:path>
              </a:pathLst>
            </a:custGeom>
            <a:solidFill>
              <a:srgbClr val="44AC34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399" cy="26162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0058400" cy="2616200"/>
            </a:xfrm>
            <a:custGeom>
              <a:avLst/>
              <a:gdLst/>
              <a:ahLst/>
              <a:cxnLst/>
              <a:rect l="l" t="t" r="r" b="b"/>
              <a:pathLst>
                <a:path w="10058400" h="2616200">
                  <a:moveTo>
                    <a:pt x="10058400" y="0"/>
                  </a:moveTo>
                  <a:lnTo>
                    <a:pt x="0" y="0"/>
                  </a:lnTo>
                  <a:lnTo>
                    <a:pt x="0" y="2616200"/>
                  </a:lnTo>
                  <a:lnTo>
                    <a:pt x="10058400" y="2616200"/>
                  </a:lnTo>
                  <a:lnTo>
                    <a:pt x="10058400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4463" y="317498"/>
            <a:ext cx="45834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260" dirty="0">
                <a:solidFill>
                  <a:srgbClr val="FFFFFF"/>
                </a:solidFill>
              </a:rPr>
              <a:t>CÍRCULO</a:t>
            </a:r>
            <a:r>
              <a:rPr sz="3000" spc="-35" dirty="0">
                <a:solidFill>
                  <a:srgbClr val="FFFFFF"/>
                </a:solidFill>
              </a:rPr>
              <a:t> </a:t>
            </a:r>
            <a:r>
              <a:rPr sz="3000" spc="235" dirty="0">
                <a:solidFill>
                  <a:srgbClr val="FFFFFF"/>
                </a:solidFill>
              </a:rPr>
              <a:t>DE</a:t>
            </a:r>
            <a:r>
              <a:rPr sz="3000" spc="-30" dirty="0">
                <a:solidFill>
                  <a:srgbClr val="FFFFFF"/>
                </a:solidFill>
              </a:rPr>
              <a:t> </a:t>
            </a:r>
            <a:r>
              <a:rPr sz="3000" spc="210" dirty="0">
                <a:solidFill>
                  <a:srgbClr val="FFFFFF"/>
                </a:solidFill>
              </a:rPr>
              <a:t>EXPERTOS</a:t>
            </a:r>
            <a:endParaRPr sz="3000"/>
          </a:p>
        </p:txBody>
      </p:sp>
      <p:sp>
        <p:nvSpPr>
          <p:cNvPr id="7" name="object 7"/>
          <p:cNvSpPr txBox="1"/>
          <p:nvPr/>
        </p:nvSpPr>
        <p:spPr>
          <a:xfrm>
            <a:off x="1638300" y="1154429"/>
            <a:ext cx="6054725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sz="1300" b="1" spc="-25" dirty="0">
                <a:solidFill>
                  <a:srgbClr val="FFFFFF"/>
                </a:solidFill>
                <a:latin typeface="Trebuchet MS"/>
                <a:cs typeface="Trebuchet MS"/>
              </a:rPr>
              <a:t>El 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círculo </a:t>
            </a:r>
            <a:r>
              <a:rPr sz="1300" b="1" spc="-135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sz="1300" b="1" spc="-120" dirty="0">
                <a:solidFill>
                  <a:srgbClr val="FFFFFF"/>
                </a:solidFill>
                <a:latin typeface="Trebuchet MS"/>
                <a:cs typeface="Trebuchet MS"/>
              </a:rPr>
              <a:t>expertos </a:t>
            </a:r>
            <a:r>
              <a:rPr sz="1300" b="1" spc="-135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sz="1300" b="1" spc="-100" dirty="0">
                <a:solidFill>
                  <a:srgbClr val="FFFFFF"/>
                </a:solidFill>
                <a:latin typeface="Trebuchet MS"/>
                <a:cs typeface="Trebuchet MS"/>
              </a:rPr>
              <a:t>Emprendimiento </a:t>
            </a:r>
            <a:r>
              <a:rPr sz="1300" b="1" spc="-75" dirty="0">
                <a:solidFill>
                  <a:srgbClr val="FFFFFF"/>
                </a:solidFill>
                <a:latin typeface="Trebuchet MS"/>
                <a:cs typeface="Trebuchet MS"/>
              </a:rPr>
              <a:t>Dinámico </a:t>
            </a:r>
            <a:r>
              <a:rPr sz="1300" b="1" spc="-130" dirty="0">
                <a:solidFill>
                  <a:srgbClr val="FFFFFF"/>
                </a:solidFill>
                <a:latin typeface="Trebuchet MS"/>
                <a:cs typeface="Trebuchet MS"/>
              </a:rPr>
              <a:t>en </a:t>
            </a:r>
            <a:r>
              <a:rPr sz="1300" b="1" spc="-65" dirty="0">
                <a:solidFill>
                  <a:srgbClr val="FFFFFF"/>
                </a:solidFill>
                <a:latin typeface="Trebuchet MS"/>
                <a:cs typeface="Trebuchet MS"/>
              </a:rPr>
              <a:t>Chile </a:t>
            </a:r>
            <a:r>
              <a:rPr sz="1300" b="1" spc="-120" dirty="0">
                <a:solidFill>
                  <a:srgbClr val="FFFFFF"/>
                </a:solidFill>
                <a:latin typeface="Trebuchet MS"/>
                <a:cs typeface="Trebuchet MS"/>
              </a:rPr>
              <a:t>corresponde </a:t>
            </a:r>
            <a:r>
              <a:rPr sz="1300" b="1" spc="-135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1300" b="1" spc="-95" dirty="0">
                <a:solidFill>
                  <a:srgbClr val="FFFFFF"/>
                </a:solidFill>
                <a:latin typeface="Trebuchet MS"/>
                <a:cs typeface="Trebuchet MS"/>
              </a:rPr>
              <a:t>la </a:t>
            </a:r>
            <a:r>
              <a:rPr sz="1300" b="1" spc="-85" dirty="0">
                <a:solidFill>
                  <a:srgbClr val="FFFFFF"/>
                </a:solidFill>
                <a:latin typeface="Trebuchet MS"/>
                <a:cs typeface="Trebuchet MS"/>
              </a:rPr>
              <a:t>última </a:t>
            </a:r>
            <a:r>
              <a:rPr sz="1300" b="1" spc="-125" dirty="0">
                <a:solidFill>
                  <a:srgbClr val="FFFFFF"/>
                </a:solidFill>
                <a:latin typeface="Trebuchet MS"/>
                <a:cs typeface="Trebuchet MS"/>
              </a:rPr>
              <a:t>etapa </a:t>
            </a:r>
            <a:r>
              <a:rPr sz="13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35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sz="1300" b="1" spc="-25" dirty="0">
                <a:solidFill>
                  <a:srgbClr val="FFFFFF"/>
                </a:solidFill>
                <a:latin typeface="Trebuchet MS"/>
                <a:cs typeface="Trebuchet MS"/>
              </a:rPr>
              <a:t>El </a:t>
            </a:r>
            <a:r>
              <a:rPr sz="1300" b="1" spc="-100" dirty="0">
                <a:solidFill>
                  <a:srgbClr val="FFFFFF"/>
                </a:solidFill>
                <a:latin typeface="Trebuchet MS"/>
                <a:cs typeface="Trebuchet MS"/>
              </a:rPr>
              <a:t>Viaje </a:t>
            </a:r>
            <a:r>
              <a:rPr sz="1300" b="1" spc="-110" dirty="0">
                <a:solidFill>
                  <a:srgbClr val="FFFFFF"/>
                </a:solidFill>
                <a:latin typeface="Trebuchet MS"/>
                <a:cs typeface="Trebuchet MS"/>
              </a:rPr>
              <a:t>del </a:t>
            </a:r>
            <a:r>
              <a:rPr sz="1300" b="1" spc="-114" dirty="0">
                <a:solidFill>
                  <a:srgbClr val="FFFFFF"/>
                </a:solidFill>
                <a:latin typeface="Trebuchet MS"/>
                <a:cs typeface="Trebuchet MS"/>
              </a:rPr>
              <a:t>Emprendedor. </a:t>
            </a:r>
            <a:r>
              <a:rPr sz="1300" b="1" spc="-80" dirty="0">
                <a:solidFill>
                  <a:srgbClr val="FFFFFF"/>
                </a:solidFill>
                <a:latin typeface="Trebuchet MS"/>
                <a:cs typeface="Trebuchet MS"/>
              </a:rPr>
              <a:t>Consiste </a:t>
            </a:r>
            <a:r>
              <a:rPr sz="1300" b="1" spc="-130" dirty="0">
                <a:solidFill>
                  <a:srgbClr val="FFFFFF"/>
                </a:solidFill>
                <a:latin typeface="Trebuchet MS"/>
                <a:cs typeface="Trebuchet MS"/>
              </a:rPr>
              <a:t>en </a:t>
            </a:r>
            <a:r>
              <a:rPr sz="1300" b="1" spc="-90" dirty="0">
                <a:solidFill>
                  <a:srgbClr val="FFFFFF"/>
                </a:solidFill>
                <a:latin typeface="Trebuchet MS"/>
                <a:cs typeface="Trebuchet MS"/>
              </a:rPr>
              <a:t>los </a:t>
            </a:r>
            <a:r>
              <a:rPr sz="1300" b="1" spc="-110" dirty="0">
                <a:solidFill>
                  <a:srgbClr val="FFFFFF"/>
                </a:solidFill>
                <a:latin typeface="Trebuchet MS"/>
                <a:cs typeface="Trebuchet MS"/>
              </a:rPr>
              <a:t>casos </a:t>
            </a:r>
            <a:r>
              <a:rPr sz="1300" b="1" spc="-135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sz="1300" b="1" spc="-110" dirty="0">
                <a:solidFill>
                  <a:srgbClr val="FFFFFF"/>
                </a:solidFill>
                <a:latin typeface="Trebuchet MS"/>
                <a:cs typeface="Trebuchet MS"/>
              </a:rPr>
              <a:t>éxito </a:t>
            </a:r>
            <a:r>
              <a:rPr sz="1300" b="1" spc="-130" dirty="0">
                <a:solidFill>
                  <a:srgbClr val="FFFFFF"/>
                </a:solidFill>
                <a:latin typeface="Trebuchet MS"/>
                <a:cs typeface="Trebuchet MS"/>
              </a:rPr>
              <a:t>que </a:t>
            </a:r>
            <a:r>
              <a:rPr sz="1300" b="1" spc="-114" dirty="0">
                <a:solidFill>
                  <a:srgbClr val="FFFFFF"/>
                </a:solidFill>
                <a:latin typeface="Trebuchet MS"/>
                <a:cs typeface="Trebuchet MS"/>
              </a:rPr>
              <a:t>apoyarán </a:t>
            </a:r>
            <a:r>
              <a:rPr sz="1300" b="1" spc="-135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1300" b="1" spc="-110" dirty="0">
                <a:solidFill>
                  <a:srgbClr val="FFFFFF"/>
                </a:solidFill>
                <a:latin typeface="Trebuchet MS"/>
                <a:cs typeface="Trebuchet MS"/>
              </a:rPr>
              <a:t>otros </a:t>
            </a:r>
            <a:r>
              <a:rPr sz="1300" b="1" spc="-90" dirty="0">
                <a:solidFill>
                  <a:srgbClr val="FFFFFF"/>
                </a:solidFill>
                <a:latin typeface="Trebuchet MS"/>
                <a:cs typeface="Trebuchet MS"/>
              </a:rPr>
              <a:t>y </a:t>
            </a:r>
            <a:r>
              <a:rPr sz="1300" b="1" spc="-100" dirty="0">
                <a:solidFill>
                  <a:srgbClr val="FFFFFF"/>
                </a:solidFill>
                <a:latin typeface="Trebuchet MS"/>
                <a:cs typeface="Trebuchet MS"/>
              </a:rPr>
              <a:t>retroali- </a:t>
            </a:r>
            <a:r>
              <a:rPr sz="1300" b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14" dirty="0">
                <a:solidFill>
                  <a:srgbClr val="FFFFFF"/>
                </a:solidFill>
                <a:latin typeface="Trebuchet MS"/>
                <a:cs typeface="Trebuchet MS"/>
              </a:rPr>
              <a:t>mentarán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95" dirty="0">
                <a:solidFill>
                  <a:srgbClr val="FFFFFF"/>
                </a:solidFill>
                <a:latin typeface="Trebuchet MS"/>
                <a:cs typeface="Trebuchet MS"/>
              </a:rPr>
              <a:t>al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14" dirty="0">
                <a:solidFill>
                  <a:srgbClr val="FFFFFF"/>
                </a:solidFill>
                <a:latin typeface="Trebuchet MS"/>
                <a:cs typeface="Trebuchet MS"/>
              </a:rPr>
              <a:t>ecosistema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20" dirty="0">
                <a:solidFill>
                  <a:srgbClr val="FFFFFF"/>
                </a:solidFill>
                <a:latin typeface="Trebuchet MS"/>
                <a:cs typeface="Trebuchet MS"/>
              </a:rPr>
              <a:t>para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95" dirty="0">
                <a:solidFill>
                  <a:srgbClr val="FFFFFF"/>
                </a:solidFill>
                <a:latin typeface="Trebuchet MS"/>
                <a:cs typeface="Trebuchet MS"/>
              </a:rPr>
              <a:t>seguir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20" dirty="0">
                <a:solidFill>
                  <a:srgbClr val="FFFFFF"/>
                </a:solidFill>
                <a:latin typeface="Trebuchet MS"/>
                <a:cs typeface="Trebuchet MS"/>
              </a:rPr>
              <a:t>creciendo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25" dirty="0">
                <a:solidFill>
                  <a:srgbClr val="FFFFFF"/>
                </a:solidFill>
                <a:latin typeface="Trebuchet MS"/>
                <a:cs typeface="Trebuchet MS"/>
              </a:rPr>
              <a:t>como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 país.</a:t>
            </a:r>
            <a:endParaRPr sz="13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300" b="1" spc="-150" dirty="0">
                <a:solidFill>
                  <a:srgbClr val="FFFFFF"/>
                </a:solidFill>
                <a:latin typeface="Trebuchet MS"/>
                <a:cs typeface="Trebuchet MS"/>
              </a:rPr>
              <a:t>Todo </a:t>
            </a:r>
            <a:r>
              <a:rPr sz="1300" b="1" spc="-114" dirty="0">
                <a:solidFill>
                  <a:srgbClr val="FFFFFF"/>
                </a:solidFill>
                <a:latin typeface="Trebuchet MS"/>
                <a:cs typeface="Trebuchet MS"/>
              </a:rPr>
              <a:t>esto </a:t>
            </a:r>
            <a:r>
              <a:rPr sz="1300" b="1" spc="-100" dirty="0">
                <a:solidFill>
                  <a:srgbClr val="FFFFFF"/>
                </a:solidFill>
                <a:latin typeface="Trebuchet MS"/>
                <a:cs typeface="Trebuchet MS"/>
              </a:rPr>
              <a:t>constituye </a:t>
            </a:r>
            <a:r>
              <a:rPr sz="1300" b="1" spc="-25" dirty="0">
                <a:solidFill>
                  <a:srgbClr val="FFFFFF"/>
                </a:solidFill>
                <a:latin typeface="Trebuchet MS"/>
                <a:cs typeface="Trebuchet MS"/>
              </a:rPr>
              <a:t>El </a:t>
            </a:r>
            <a:r>
              <a:rPr sz="1300" b="1" spc="-100" dirty="0">
                <a:solidFill>
                  <a:srgbClr val="FFFFFF"/>
                </a:solidFill>
                <a:latin typeface="Trebuchet MS"/>
                <a:cs typeface="Trebuchet MS"/>
              </a:rPr>
              <a:t>Viaje </a:t>
            </a:r>
            <a:r>
              <a:rPr sz="1300" b="1" spc="-110" dirty="0">
                <a:solidFill>
                  <a:srgbClr val="FFFFFF"/>
                </a:solidFill>
                <a:latin typeface="Trebuchet MS"/>
                <a:cs typeface="Trebuchet MS"/>
              </a:rPr>
              <a:t>del Emprendedor </a:t>
            </a:r>
            <a:r>
              <a:rPr sz="1300" b="1" spc="-90" dirty="0">
                <a:solidFill>
                  <a:srgbClr val="FFFFFF"/>
                </a:solidFill>
                <a:latin typeface="Trebuchet MS"/>
                <a:cs typeface="Trebuchet MS"/>
              </a:rPr>
              <a:t>y </a:t>
            </a:r>
            <a:r>
              <a:rPr sz="1300" b="1" spc="-100" dirty="0">
                <a:solidFill>
                  <a:srgbClr val="FFFFFF"/>
                </a:solidFill>
                <a:latin typeface="Trebuchet MS"/>
                <a:cs typeface="Trebuchet MS"/>
              </a:rPr>
              <a:t>permitirá </a:t>
            </a:r>
            <a:r>
              <a:rPr sz="1300" b="1" spc="-125" dirty="0">
                <a:solidFill>
                  <a:srgbClr val="FFFFFF"/>
                </a:solidFill>
                <a:latin typeface="Trebuchet MS"/>
                <a:cs typeface="Trebuchet MS"/>
              </a:rPr>
              <a:t>conocer cada </a:t>
            </a:r>
            <a:r>
              <a:rPr sz="1300" b="1" spc="-175" dirty="0">
                <a:solidFill>
                  <a:srgbClr val="FFFFFF"/>
                </a:solidFill>
                <a:latin typeface="Trebuchet MS"/>
                <a:cs typeface="Trebuchet MS"/>
              </a:rPr>
              <a:t>vez 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más </a:t>
            </a:r>
            <a:r>
              <a:rPr sz="1300" b="1" spc="-114" dirty="0">
                <a:solidFill>
                  <a:srgbClr val="FFFFFF"/>
                </a:solidFill>
                <a:latin typeface="Trebuchet MS"/>
                <a:cs typeface="Trebuchet MS"/>
              </a:rPr>
              <a:t>el </a:t>
            </a:r>
            <a:r>
              <a:rPr sz="1300" b="1" spc="-95" dirty="0">
                <a:solidFill>
                  <a:srgbClr val="FFFFFF"/>
                </a:solidFill>
                <a:latin typeface="Trebuchet MS"/>
                <a:cs typeface="Trebuchet MS"/>
              </a:rPr>
              <a:t>perfil </a:t>
            </a:r>
            <a:r>
              <a:rPr sz="1300" b="1" spc="-110" dirty="0">
                <a:solidFill>
                  <a:srgbClr val="FFFFFF"/>
                </a:solidFill>
                <a:latin typeface="Trebuchet MS"/>
                <a:cs typeface="Trebuchet MS"/>
              </a:rPr>
              <a:t>del 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10" dirty="0">
                <a:solidFill>
                  <a:srgbClr val="FFFFFF"/>
                </a:solidFill>
                <a:latin typeface="Trebuchet MS"/>
                <a:cs typeface="Trebuchet MS"/>
              </a:rPr>
              <a:t>emprendimiento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30" dirty="0">
                <a:solidFill>
                  <a:srgbClr val="FFFFFF"/>
                </a:solidFill>
                <a:latin typeface="Trebuchet MS"/>
                <a:cs typeface="Trebuchet MS"/>
              </a:rPr>
              <a:t>en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65" dirty="0">
                <a:solidFill>
                  <a:srgbClr val="FFFFFF"/>
                </a:solidFill>
                <a:latin typeface="Trebuchet MS"/>
                <a:cs typeface="Trebuchet MS"/>
              </a:rPr>
              <a:t>Chile</a:t>
            </a:r>
            <a:r>
              <a:rPr sz="1300" b="1" spc="-100" dirty="0">
                <a:solidFill>
                  <a:srgbClr val="FFFFFF"/>
                </a:solidFill>
                <a:latin typeface="Trebuchet MS"/>
                <a:cs typeface="Trebuchet MS"/>
              </a:rPr>
              <a:t> logrando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25" dirty="0">
                <a:solidFill>
                  <a:srgbClr val="FFFFFF"/>
                </a:solidFill>
                <a:latin typeface="Trebuchet MS"/>
                <a:cs typeface="Trebuchet MS"/>
              </a:rPr>
              <a:t>tener</a:t>
            </a:r>
            <a:r>
              <a:rPr sz="1300" b="1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más impacto </a:t>
            </a:r>
            <a:r>
              <a:rPr sz="1300" b="1" spc="-13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300" b="1" spc="-100" dirty="0">
                <a:solidFill>
                  <a:srgbClr val="FFFFFF"/>
                </a:solidFill>
                <a:latin typeface="Trebuchet MS"/>
                <a:cs typeface="Trebuchet MS"/>
              </a:rPr>
              <a:t> nivel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00" dirty="0">
                <a:solidFill>
                  <a:srgbClr val="FFFFFF"/>
                </a:solidFill>
                <a:latin typeface="Trebuchet MS"/>
                <a:cs typeface="Trebuchet MS"/>
              </a:rPr>
              <a:t>nacional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9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1300" b="1" spc="-100" dirty="0">
                <a:solidFill>
                  <a:srgbClr val="FFFFFF"/>
                </a:solidFill>
                <a:latin typeface="Trebuchet MS"/>
                <a:cs typeface="Trebuchet MS"/>
              </a:rPr>
              <a:t> global.</a:t>
            </a:r>
            <a:endParaRPr sz="1300" dirty="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44500" y="1231901"/>
            <a:ext cx="9170035" cy="6096000"/>
            <a:chOff x="444500" y="1231901"/>
            <a:chExt cx="9170035" cy="609600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4766" y="1231901"/>
              <a:ext cx="937166" cy="87647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44500" y="6940550"/>
              <a:ext cx="9170035" cy="387350"/>
            </a:xfrm>
            <a:custGeom>
              <a:avLst/>
              <a:gdLst/>
              <a:ahLst/>
              <a:cxnLst/>
              <a:rect l="l" t="t" r="r" b="b"/>
              <a:pathLst>
                <a:path w="9170035" h="387350">
                  <a:moveTo>
                    <a:pt x="9169793" y="0"/>
                  </a:moveTo>
                  <a:lnTo>
                    <a:pt x="0" y="0"/>
                  </a:lnTo>
                  <a:lnTo>
                    <a:pt x="0" y="387350"/>
                  </a:lnTo>
                  <a:lnTo>
                    <a:pt x="9169793" y="387350"/>
                  </a:lnTo>
                  <a:lnTo>
                    <a:pt x="9169793" y="0"/>
                  </a:lnTo>
                  <a:close/>
                </a:path>
              </a:pathLst>
            </a:custGeom>
            <a:solidFill>
              <a:srgbClr val="44A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958814" y="7019290"/>
            <a:ext cx="61404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Para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consultas,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dirigirse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al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correo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b="1" u="sng" spc="-100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Trebuchet MS"/>
                <a:cs typeface="Trebuchet MS"/>
                <a:hlinkClick r:id="rId4"/>
              </a:rPr>
              <a:t>contacto@elviajedelemprendedor.cl</a:t>
            </a:r>
            <a:r>
              <a:rPr sz="1200" b="1" spc="-90" dirty="0">
                <a:solidFill>
                  <a:srgbClr val="4F5CD6"/>
                </a:solidFill>
                <a:latin typeface="Trebuchet MS"/>
                <a:cs typeface="Trebuchet MS"/>
                <a:hlinkClick r:id="rId4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llamando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al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b="1" spc="10" dirty="0">
                <a:solidFill>
                  <a:srgbClr val="FFFFFF"/>
                </a:solidFill>
                <a:latin typeface="Trebuchet MS"/>
                <a:cs typeface="Trebuchet MS"/>
              </a:rPr>
              <a:t>600</a:t>
            </a:r>
            <a:r>
              <a:rPr sz="1200" b="1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55" dirty="0">
                <a:solidFill>
                  <a:srgbClr val="FFFFFF"/>
                </a:solidFill>
                <a:latin typeface="Trebuchet MS"/>
                <a:cs typeface="Trebuchet MS"/>
              </a:rPr>
              <a:t>586</a:t>
            </a:r>
            <a:r>
              <a:rPr sz="12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25" dirty="0">
                <a:solidFill>
                  <a:srgbClr val="FFFFFF"/>
                </a:solidFill>
                <a:latin typeface="Trebuchet MS"/>
                <a:cs typeface="Trebuchet MS"/>
              </a:rPr>
              <a:t>8000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20" dirty="0"/>
              <a:t>27</a:t>
            </a:fld>
            <a:endParaRPr spc="20" dirty="0"/>
          </a:p>
        </p:txBody>
      </p:sp>
    </p:spTree>
    <p:extLst>
      <p:ext uri="{BB962C8B-B14F-4D97-AF65-F5344CB8AC3E}">
        <p14:creationId xmlns:p14="http://schemas.microsoft.com/office/powerpoint/2010/main" val="4097736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02035" y="515245"/>
            <a:ext cx="2012351" cy="944489"/>
          </a:xfrm>
          <a:prstGeom prst="rect">
            <a:avLst/>
          </a:prstGeom>
          <a:solidFill>
            <a:srgbClr val="44AC34"/>
          </a:solidFill>
        </p:spPr>
        <p:txBody>
          <a:bodyPr vert="horz" wrap="square" lIns="0" tIns="2095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165"/>
              </a:spcBef>
            </a:pPr>
            <a:r>
              <a:rPr sz="2000" b="1" spc="155" dirty="0">
                <a:solidFill>
                  <a:srgbClr val="FFFFFF"/>
                </a:solidFill>
                <a:latin typeface="Trebuchet MS"/>
                <a:cs typeface="Trebuchet MS"/>
              </a:rPr>
              <a:t>ENTIDADES</a:t>
            </a:r>
            <a:r>
              <a:rPr sz="20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110" dirty="0">
                <a:solidFill>
                  <a:srgbClr val="FFFFFF"/>
                </a:solidFill>
                <a:latin typeface="Trebuchet MS"/>
                <a:cs typeface="Trebuchet MS"/>
              </a:rPr>
              <a:t>DEL</a:t>
            </a:r>
            <a:r>
              <a:rPr sz="20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165" dirty="0">
                <a:solidFill>
                  <a:srgbClr val="FFFFFF"/>
                </a:solidFill>
                <a:latin typeface="Trebuchet MS"/>
                <a:cs typeface="Trebuchet MS"/>
              </a:rPr>
              <a:t>ECOSISTEMA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47368" y="1512762"/>
            <a:ext cx="2266950" cy="381000"/>
          </a:xfrm>
          <a:prstGeom prst="rect">
            <a:avLst/>
          </a:prstGeom>
          <a:solidFill>
            <a:srgbClr val="44AC34"/>
          </a:solidFill>
        </p:spPr>
        <p:txBody>
          <a:bodyPr vert="horz" wrap="square" lIns="0" tIns="25400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200"/>
              </a:spcBef>
            </a:pPr>
            <a:r>
              <a:rPr sz="2000" b="1" spc="220" dirty="0">
                <a:solidFill>
                  <a:srgbClr val="FFFFFF"/>
                </a:solidFill>
                <a:latin typeface="Trebuchet MS"/>
                <a:cs typeface="Trebuchet MS"/>
              </a:rPr>
              <a:t>EMPRENDEDOR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27500" y="1857869"/>
            <a:ext cx="3806825" cy="5334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00"/>
              </a:spcBef>
            </a:pPr>
            <a:r>
              <a:rPr sz="1500" b="1" spc="105" dirty="0">
                <a:solidFill>
                  <a:srgbClr val="262625"/>
                </a:solidFill>
                <a:latin typeface="Trebuchet MS"/>
                <a:cs typeface="Trebuchet MS"/>
              </a:rPr>
              <a:t>¿QUÉ</a:t>
            </a:r>
            <a:r>
              <a:rPr sz="1500" b="1" spc="-2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500" b="1" spc="70" dirty="0">
                <a:solidFill>
                  <a:srgbClr val="262625"/>
                </a:solidFill>
                <a:latin typeface="Trebuchet MS"/>
                <a:cs typeface="Trebuchet MS"/>
              </a:rPr>
              <a:t>SE</a:t>
            </a:r>
            <a:r>
              <a:rPr sz="1500" b="1" spc="-1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500" b="1" spc="140" dirty="0">
                <a:solidFill>
                  <a:srgbClr val="262625"/>
                </a:solidFill>
                <a:latin typeface="Trebuchet MS"/>
                <a:cs typeface="Trebuchet MS"/>
              </a:rPr>
              <a:t>PODRÁ</a:t>
            </a:r>
            <a:r>
              <a:rPr sz="1500" b="1" spc="-2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500" b="1" spc="135" dirty="0">
                <a:solidFill>
                  <a:srgbClr val="262625"/>
                </a:solidFill>
                <a:latin typeface="Trebuchet MS"/>
                <a:cs typeface="Trebuchet MS"/>
              </a:rPr>
              <a:t>HACER</a:t>
            </a:r>
            <a:r>
              <a:rPr sz="1500" b="1" spc="-1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500" b="1" spc="100" dirty="0">
                <a:solidFill>
                  <a:srgbClr val="262625"/>
                </a:solidFill>
                <a:latin typeface="Trebuchet MS"/>
                <a:cs typeface="Trebuchet MS"/>
              </a:rPr>
              <a:t>EXACTAMENTE</a:t>
            </a:r>
            <a:endParaRPr sz="1500" dirty="0">
              <a:latin typeface="Trebuchet MS"/>
              <a:cs typeface="Trebuchet MS"/>
            </a:endParaRPr>
          </a:p>
          <a:p>
            <a:pPr marR="12065" algn="r">
              <a:lnSpc>
                <a:spcPct val="100000"/>
              </a:lnSpc>
              <a:spcBef>
                <a:spcPts val="195"/>
              </a:spcBef>
            </a:pPr>
            <a:r>
              <a:rPr sz="1500" b="1" spc="130" dirty="0">
                <a:solidFill>
                  <a:srgbClr val="262625"/>
                </a:solidFill>
                <a:latin typeface="Trebuchet MS"/>
                <a:cs typeface="Trebuchet MS"/>
              </a:rPr>
              <a:t>EN</a:t>
            </a:r>
            <a:r>
              <a:rPr sz="1500" b="1" spc="-3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500" b="1" spc="25" dirty="0">
                <a:solidFill>
                  <a:srgbClr val="262625"/>
                </a:solidFill>
                <a:latin typeface="Trebuchet MS"/>
                <a:cs typeface="Trebuchet MS"/>
              </a:rPr>
              <a:t>ESTA</a:t>
            </a:r>
            <a:r>
              <a:rPr sz="1500" b="1" spc="-3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500" b="1" spc="85" dirty="0">
                <a:solidFill>
                  <a:srgbClr val="262625"/>
                </a:solidFill>
                <a:latin typeface="Trebuchet MS"/>
                <a:cs typeface="Trebuchet MS"/>
              </a:rPr>
              <a:t>PLATAFORMA?</a:t>
            </a:r>
            <a:endParaRPr sz="1500" dirty="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38150" y="1727200"/>
            <a:ext cx="9182735" cy="2661920"/>
            <a:chOff x="438150" y="1727200"/>
            <a:chExt cx="9182735" cy="2661920"/>
          </a:xfrm>
        </p:grpSpPr>
        <p:sp>
          <p:nvSpPr>
            <p:cNvPr id="6" name="object 6"/>
            <p:cNvSpPr/>
            <p:nvPr/>
          </p:nvSpPr>
          <p:spPr>
            <a:xfrm>
              <a:off x="9398204" y="2212168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900" y="0"/>
                  </a:lnTo>
                </a:path>
              </a:pathLst>
            </a:custGeom>
            <a:ln w="12700">
              <a:solidFill>
                <a:srgbClr val="2626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4500" y="2746375"/>
              <a:ext cx="2887345" cy="0"/>
            </a:xfrm>
            <a:custGeom>
              <a:avLst/>
              <a:gdLst/>
              <a:ahLst/>
              <a:cxnLst/>
              <a:rect l="l" t="t" r="r" b="b"/>
              <a:pathLst>
                <a:path w="2887345">
                  <a:moveTo>
                    <a:pt x="0" y="0"/>
                  </a:moveTo>
                  <a:lnTo>
                    <a:pt x="2887129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4500" y="4385431"/>
              <a:ext cx="2887345" cy="0"/>
            </a:xfrm>
            <a:custGeom>
              <a:avLst/>
              <a:gdLst/>
              <a:ahLst/>
              <a:cxnLst/>
              <a:rect l="l" t="t" r="r" b="b"/>
              <a:pathLst>
                <a:path w="2887345">
                  <a:moveTo>
                    <a:pt x="0" y="0"/>
                  </a:moveTo>
                  <a:lnTo>
                    <a:pt x="2887129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4500" y="17335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9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44500" y="444500"/>
            <a:ext cx="2579370" cy="3810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5400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200"/>
              </a:spcBef>
            </a:pPr>
            <a:r>
              <a:rPr spc="204" dirty="0"/>
              <a:t>EMPRENDEDORES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31800" y="987490"/>
            <a:ext cx="3806825" cy="5252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marR="5080" indent="-1905">
              <a:lnSpc>
                <a:spcPct val="111100"/>
              </a:lnSpc>
              <a:spcBef>
                <a:spcPts val="100"/>
              </a:spcBef>
            </a:pPr>
            <a:r>
              <a:rPr sz="1500" b="1" spc="105" dirty="0">
                <a:latin typeface="Trebuchet MS"/>
                <a:cs typeface="Trebuchet MS"/>
              </a:rPr>
              <a:t>¿QUÉ</a:t>
            </a:r>
            <a:r>
              <a:rPr sz="1500" b="1" spc="-20" dirty="0">
                <a:latin typeface="Trebuchet MS"/>
                <a:cs typeface="Trebuchet MS"/>
              </a:rPr>
              <a:t> </a:t>
            </a:r>
            <a:r>
              <a:rPr sz="1500" b="1" spc="70" dirty="0">
                <a:latin typeface="Trebuchet MS"/>
                <a:cs typeface="Trebuchet MS"/>
              </a:rPr>
              <a:t>SE</a:t>
            </a:r>
            <a:r>
              <a:rPr sz="1500" b="1" spc="-15" dirty="0">
                <a:latin typeface="Trebuchet MS"/>
                <a:cs typeface="Trebuchet MS"/>
              </a:rPr>
              <a:t> </a:t>
            </a:r>
            <a:r>
              <a:rPr sz="1500" b="1" spc="140" dirty="0">
                <a:latin typeface="Trebuchet MS"/>
                <a:cs typeface="Trebuchet MS"/>
              </a:rPr>
              <a:t>PODRÁ</a:t>
            </a:r>
            <a:r>
              <a:rPr sz="1500" b="1" spc="-20" dirty="0">
                <a:latin typeface="Trebuchet MS"/>
                <a:cs typeface="Trebuchet MS"/>
              </a:rPr>
              <a:t> </a:t>
            </a:r>
            <a:r>
              <a:rPr sz="1500" b="1" spc="135" dirty="0">
                <a:latin typeface="Trebuchet MS"/>
                <a:cs typeface="Trebuchet MS"/>
              </a:rPr>
              <a:t>HACER</a:t>
            </a:r>
            <a:r>
              <a:rPr sz="1500" b="1" spc="-15" dirty="0">
                <a:latin typeface="Trebuchet MS"/>
                <a:cs typeface="Trebuchet MS"/>
              </a:rPr>
              <a:t> </a:t>
            </a:r>
            <a:r>
              <a:rPr sz="1500" b="1" spc="100" dirty="0">
                <a:latin typeface="Trebuchet MS"/>
                <a:cs typeface="Trebuchet MS"/>
              </a:rPr>
              <a:t>EXACTAMENTE </a:t>
            </a:r>
            <a:r>
              <a:rPr sz="1500" b="1" spc="-434" dirty="0">
                <a:latin typeface="Trebuchet MS"/>
                <a:cs typeface="Trebuchet MS"/>
              </a:rPr>
              <a:t> </a:t>
            </a:r>
            <a:r>
              <a:rPr sz="1500" b="1" spc="130" dirty="0">
                <a:latin typeface="Trebuchet MS"/>
                <a:cs typeface="Trebuchet MS"/>
              </a:rPr>
              <a:t>EN</a:t>
            </a:r>
            <a:r>
              <a:rPr sz="1500" b="1" spc="-10" dirty="0">
                <a:latin typeface="Trebuchet MS"/>
                <a:cs typeface="Trebuchet MS"/>
              </a:rPr>
              <a:t> </a:t>
            </a:r>
            <a:r>
              <a:rPr sz="1500" b="1" spc="25" dirty="0">
                <a:latin typeface="Trebuchet MS"/>
                <a:cs typeface="Trebuchet MS"/>
              </a:rPr>
              <a:t>ESTA</a:t>
            </a:r>
            <a:r>
              <a:rPr sz="1500" b="1" spc="-5" dirty="0">
                <a:latin typeface="Trebuchet MS"/>
                <a:cs typeface="Trebuchet MS"/>
              </a:rPr>
              <a:t> </a:t>
            </a:r>
            <a:r>
              <a:rPr sz="1500" b="1" spc="85" dirty="0">
                <a:latin typeface="Trebuchet MS"/>
                <a:cs typeface="Trebuchet MS"/>
              </a:rPr>
              <a:t>PLATAFORMA?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1800" y="1942468"/>
            <a:ext cx="34829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100" dirty="0" err="1">
                <a:latin typeface="Arial"/>
                <a:cs typeface="Arial"/>
              </a:rPr>
              <a:t>Por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80" dirty="0">
                <a:latin typeface="Arial"/>
                <a:cs typeface="Arial"/>
              </a:rPr>
              <a:t>parte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140" dirty="0">
                <a:latin typeface="Arial"/>
                <a:cs typeface="Arial"/>
              </a:rPr>
              <a:t>de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105" dirty="0">
                <a:latin typeface="Arial"/>
                <a:cs typeface="Arial"/>
              </a:rPr>
              <a:t>los</a:t>
            </a:r>
            <a:r>
              <a:rPr sz="1100" i="1" spc="-55" dirty="0">
                <a:latin typeface="Arial"/>
                <a:cs typeface="Arial"/>
              </a:rPr>
              <a:t> </a:t>
            </a:r>
            <a:r>
              <a:rPr sz="1100" b="1" i="1" spc="-135" dirty="0">
                <a:latin typeface="Trebuchet MS"/>
                <a:cs typeface="Trebuchet MS"/>
              </a:rPr>
              <a:t>emprendedores</a:t>
            </a:r>
            <a:r>
              <a:rPr sz="1100" i="1" spc="-135" dirty="0">
                <a:latin typeface="Arial"/>
                <a:cs typeface="Arial"/>
              </a:rPr>
              <a:t>,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75" dirty="0">
                <a:latin typeface="Arial"/>
                <a:cs typeface="Arial"/>
              </a:rPr>
              <a:t>al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95" dirty="0">
                <a:latin typeface="Arial"/>
                <a:cs typeface="Arial"/>
              </a:rPr>
              <a:t>ingresar</a:t>
            </a:r>
            <a:r>
              <a:rPr sz="1100" i="1" spc="-60" dirty="0">
                <a:latin typeface="Arial"/>
                <a:cs typeface="Arial"/>
              </a:rPr>
              <a:t> </a:t>
            </a:r>
            <a:r>
              <a:rPr sz="1100" i="1" spc="-120" dirty="0">
                <a:latin typeface="Arial"/>
                <a:cs typeface="Arial"/>
              </a:rPr>
              <a:t>a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75" dirty="0">
                <a:latin typeface="Arial"/>
                <a:cs typeface="Arial"/>
              </a:rPr>
              <a:t>la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75" dirty="0">
                <a:latin typeface="Arial"/>
                <a:cs typeface="Arial"/>
              </a:rPr>
              <a:t>plataforma</a:t>
            </a:r>
            <a:r>
              <a:rPr sz="1100" i="1" spc="-60" dirty="0">
                <a:latin typeface="Arial"/>
                <a:cs typeface="Arial"/>
              </a:rPr>
              <a:t> </a:t>
            </a:r>
            <a:r>
              <a:rPr sz="1100" i="1" spc="-90" dirty="0">
                <a:latin typeface="Arial"/>
                <a:cs typeface="Arial"/>
              </a:rPr>
              <a:t>podrán: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4314" y="2755799"/>
            <a:ext cx="2910205" cy="899794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100" b="1" spc="-90" dirty="0">
                <a:latin typeface="Trebuchet MS"/>
                <a:cs typeface="Trebuchet MS"/>
              </a:rPr>
              <a:t>#01</a:t>
            </a:r>
            <a:endParaRPr sz="11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13700"/>
              </a:lnSpc>
              <a:spcBef>
                <a:spcPts val="440"/>
              </a:spcBef>
            </a:pPr>
            <a:r>
              <a:rPr sz="1100" spc="-75" dirty="0">
                <a:latin typeface="Microsoft Sans Serif"/>
                <a:cs typeface="Microsoft Sans Serif"/>
              </a:rPr>
              <a:t>Autoevaluarse </a:t>
            </a:r>
            <a:r>
              <a:rPr sz="1100" spc="-95" dirty="0">
                <a:latin typeface="Microsoft Sans Serif"/>
                <a:cs typeface="Microsoft Sans Serif"/>
              </a:rPr>
              <a:t>para </a:t>
            </a:r>
            <a:r>
              <a:rPr sz="1100" spc="-70" dirty="0">
                <a:latin typeface="Microsoft Sans Serif"/>
                <a:cs typeface="Microsoft Sans Serif"/>
              </a:rPr>
              <a:t>ver </a:t>
            </a:r>
            <a:r>
              <a:rPr sz="1100" spc="-90" dirty="0">
                <a:latin typeface="Microsoft Sans Serif"/>
                <a:cs typeface="Microsoft Sans Serif"/>
              </a:rPr>
              <a:t>en qué </a:t>
            </a:r>
            <a:r>
              <a:rPr sz="1100" spc="-65" dirty="0">
                <a:latin typeface="Microsoft Sans Serif"/>
                <a:cs typeface="Microsoft Sans Serif"/>
              </a:rPr>
              <a:t>nivel </a:t>
            </a:r>
            <a:r>
              <a:rPr sz="1100" spc="-100" dirty="0">
                <a:latin typeface="Microsoft Sans Serif"/>
                <a:cs typeface="Microsoft Sans Serif"/>
              </a:rPr>
              <a:t>de </a:t>
            </a:r>
            <a:r>
              <a:rPr sz="1100" spc="-70" dirty="0">
                <a:latin typeface="Microsoft Sans Serif"/>
                <a:cs typeface="Microsoft Sans Serif"/>
              </a:rPr>
              <a:t>desarrollo </a:t>
            </a:r>
            <a:r>
              <a:rPr sz="1100" spc="-135" dirty="0">
                <a:latin typeface="Microsoft Sans Serif"/>
                <a:cs typeface="Microsoft Sans Serif"/>
              </a:rPr>
              <a:t>se </a:t>
            </a:r>
            <a:r>
              <a:rPr sz="1100" spc="-130" dirty="0">
                <a:latin typeface="Microsoft Sans Serif"/>
                <a:cs typeface="Microsoft Sans Serif"/>
              </a:rPr>
              <a:t> </a:t>
            </a:r>
            <a:r>
              <a:rPr sz="1100" spc="-65" dirty="0">
                <a:latin typeface="Microsoft Sans Serif"/>
                <a:cs typeface="Microsoft Sans Serif"/>
              </a:rPr>
              <a:t>encuentra</a:t>
            </a:r>
            <a:r>
              <a:rPr sz="1100" spc="40" dirty="0">
                <a:latin typeface="Microsoft Sans Serif"/>
                <a:cs typeface="Microsoft Sans Serif"/>
              </a:rPr>
              <a:t> </a:t>
            </a:r>
            <a:r>
              <a:rPr sz="1100" spc="-120" dirty="0">
                <a:latin typeface="Microsoft Sans Serif"/>
                <a:cs typeface="Microsoft Sans Serif"/>
              </a:rPr>
              <a:t>su</a:t>
            </a:r>
            <a:r>
              <a:rPr sz="1100" spc="40" dirty="0">
                <a:latin typeface="Microsoft Sans Serif"/>
                <a:cs typeface="Microsoft Sans Serif"/>
              </a:rPr>
              <a:t> </a:t>
            </a:r>
            <a:r>
              <a:rPr sz="1100" spc="-75" dirty="0">
                <a:latin typeface="Microsoft Sans Serif"/>
                <a:cs typeface="Microsoft Sans Serif"/>
              </a:rPr>
              <a:t>equipo,</a:t>
            </a:r>
            <a:r>
              <a:rPr sz="1100" spc="40" dirty="0">
                <a:latin typeface="Microsoft Sans Serif"/>
                <a:cs typeface="Microsoft Sans Serif"/>
              </a:rPr>
              <a:t> </a:t>
            </a:r>
            <a:r>
              <a:rPr sz="1100" spc="-55" dirty="0">
                <a:latin typeface="Microsoft Sans Serif"/>
                <a:cs typeface="Microsoft Sans Serif"/>
              </a:rPr>
              <a:t>p</a:t>
            </a:r>
            <a:r>
              <a:rPr sz="1100" spc="-40" dirty="0">
                <a:latin typeface="Microsoft Sans Serif"/>
                <a:cs typeface="Microsoft Sans Serif"/>
              </a:rPr>
              <a:t>r</a:t>
            </a:r>
            <a:r>
              <a:rPr sz="1100" spc="-55" dirty="0">
                <a:latin typeface="Microsoft Sans Serif"/>
                <a:cs typeface="Microsoft Sans Serif"/>
              </a:rPr>
              <a:t>oyecto</a:t>
            </a:r>
            <a:r>
              <a:rPr sz="1100" spc="40" dirty="0">
                <a:latin typeface="Microsoft Sans Serif"/>
                <a:cs typeface="Microsoft Sans Serif"/>
              </a:rPr>
              <a:t> </a:t>
            </a:r>
            <a:r>
              <a:rPr sz="1100" spc="-40" dirty="0">
                <a:latin typeface="Microsoft Sans Serif"/>
                <a:cs typeface="Microsoft Sans Serif"/>
              </a:rPr>
              <a:t>y</a:t>
            </a:r>
            <a:r>
              <a:rPr sz="1100" spc="40" dirty="0">
                <a:latin typeface="Microsoft Sans Serif"/>
                <a:cs typeface="Microsoft Sans Serif"/>
              </a:rPr>
              <a:t> </a:t>
            </a:r>
            <a:r>
              <a:rPr sz="1100" spc="-85" dirty="0">
                <a:latin typeface="Microsoft Sans Serif"/>
                <a:cs typeface="Microsoft Sans Serif"/>
              </a:rPr>
              <a:t>ecosistema.</a:t>
            </a:r>
            <a:r>
              <a:rPr sz="1100" spc="40" dirty="0">
                <a:latin typeface="Microsoft Sans Serif"/>
                <a:cs typeface="Microsoft Sans Serif"/>
              </a:rPr>
              <a:t> </a:t>
            </a:r>
            <a:r>
              <a:rPr sz="1100" spc="-100" dirty="0">
                <a:latin typeface="Microsoft Sans Serif"/>
                <a:cs typeface="Microsoft Sans Serif"/>
              </a:rPr>
              <a:t>E</a:t>
            </a:r>
            <a:r>
              <a:rPr sz="1100" spc="-60" dirty="0">
                <a:latin typeface="Microsoft Sans Serif"/>
                <a:cs typeface="Microsoft Sans Serif"/>
              </a:rPr>
              <a:t>sto</a:t>
            </a:r>
            <a:r>
              <a:rPr sz="1100" spc="40" dirty="0">
                <a:latin typeface="Microsoft Sans Serif"/>
                <a:cs typeface="Microsoft Sans Serif"/>
              </a:rPr>
              <a:t> </a:t>
            </a:r>
            <a:r>
              <a:rPr sz="1100" spc="-45" dirty="0">
                <a:latin typeface="Microsoft Sans Serif"/>
                <a:cs typeface="Microsoft Sans Serif"/>
              </a:rPr>
              <a:t>lo  </a:t>
            </a:r>
            <a:r>
              <a:rPr sz="1100" spc="-80" dirty="0">
                <a:latin typeface="Microsoft Sans Serif"/>
                <a:cs typeface="Microsoft Sans Serif"/>
              </a:rPr>
              <a:t>posicionará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-90" dirty="0">
                <a:latin typeface="Microsoft Sans Serif"/>
                <a:cs typeface="Microsoft Sans Serif"/>
              </a:rPr>
              <a:t>en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-95" dirty="0">
                <a:latin typeface="Microsoft Sans Serif"/>
                <a:cs typeface="Microsoft Sans Serif"/>
              </a:rPr>
              <a:t>alguna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-100" dirty="0">
                <a:latin typeface="Microsoft Sans Serif"/>
                <a:cs typeface="Microsoft Sans Serif"/>
              </a:rPr>
              <a:t>de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-110" dirty="0">
                <a:latin typeface="Microsoft Sans Serif"/>
                <a:cs typeface="Microsoft Sans Serif"/>
              </a:rPr>
              <a:t>las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-114" dirty="0">
                <a:latin typeface="Microsoft Sans Serif"/>
                <a:cs typeface="Microsoft Sans Serif"/>
              </a:rPr>
              <a:t>seis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-95" dirty="0">
                <a:latin typeface="Microsoft Sans Serif"/>
                <a:cs typeface="Microsoft Sans Serif"/>
              </a:rPr>
              <a:t>etapas.</a:t>
            </a:r>
            <a:endParaRPr sz="1100" dirty="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1800" y="4391549"/>
            <a:ext cx="2913380" cy="109029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100" b="1" spc="-35" dirty="0">
                <a:latin typeface="Trebuchet MS"/>
                <a:cs typeface="Trebuchet MS"/>
              </a:rPr>
              <a:t>#02</a:t>
            </a:r>
            <a:endParaRPr sz="11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13700"/>
              </a:lnSpc>
              <a:spcBef>
                <a:spcPts val="439"/>
              </a:spcBef>
            </a:pPr>
            <a:r>
              <a:rPr sz="1100" spc="-95" dirty="0">
                <a:latin typeface="Microsoft Sans Serif"/>
                <a:cs typeface="Microsoft Sans Serif"/>
              </a:rPr>
              <a:t>Dada </a:t>
            </a:r>
            <a:r>
              <a:rPr sz="1100" spc="-85" dirty="0">
                <a:latin typeface="Microsoft Sans Serif"/>
                <a:cs typeface="Microsoft Sans Serif"/>
              </a:rPr>
              <a:t>la </a:t>
            </a:r>
            <a:r>
              <a:rPr sz="1100" spc="-80" dirty="0">
                <a:latin typeface="Microsoft Sans Serif"/>
                <a:cs typeface="Microsoft Sans Serif"/>
              </a:rPr>
              <a:t>etapa, podrá </a:t>
            </a:r>
            <a:r>
              <a:rPr sz="1100" spc="-70" dirty="0">
                <a:latin typeface="Microsoft Sans Serif"/>
                <a:cs typeface="Microsoft Sans Serif"/>
              </a:rPr>
              <a:t>conocer </a:t>
            </a:r>
            <a:r>
              <a:rPr sz="1100" spc="-90" dirty="0">
                <a:latin typeface="Microsoft Sans Serif"/>
                <a:cs typeface="Microsoft Sans Serif"/>
              </a:rPr>
              <a:t>qué </a:t>
            </a:r>
            <a:r>
              <a:rPr sz="1100" spc="-55" dirty="0">
                <a:latin typeface="Microsoft Sans Serif"/>
                <a:cs typeface="Microsoft Sans Serif"/>
              </a:rPr>
              <a:t>tipos </a:t>
            </a:r>
            <a:r>
              <a:rPr sz="1100" spc="-100" dirty="0">
                <a:latin typeface="Microsoft Sans Serif"/>
                <a:cs typeface="Microsoft Sans Serif"/>
              </a:rPr>
              <a:t>de </a:t>
            </a:r>
            <a:r>
              <a:rPr sz="1100" spc="-90" dirty="0">
                <a:latin typeface="Microsoft Sans Serif"/>
                <a:cs typeface="Microsoft Sans Serif"/>
              </a:rPr>
              <a:t>aprendizaje </a:t>
            </a:r>
            <a:r>
              <a:rPr sz="1100" spc="-85" dirty="0">
                <a:latin typeface="Microsoft Sans Serif"/>
                <a:cs typeface="Microsoft Sans Serif"/>
              </a:rPr>
              <a:t> </a:t>
            </a:r>
            <a:r>
              <a:rPr sz="1100" spc="-40" dirty="0">
                <a:latin typeface="Microsoft Sans Serif"/>
                <a:cs typeface="Microsoft Sans Serif"/>
              </a:rPr>
              <a:t>y </a:t>
            </a:r>
            <a:r>
              <a:rPr sz="1100" spc="-75" dirty="0">
                <a:latin typeface="Microsoft Sans Serif"/>
                <a:cs typeface="Microsoft Sans Serif"/>
              </a:rPr>
              <a:t>métodos </a:t>
            </a:r>
            <a:r>
              <a:rPr sz="1100" spc="-100" dirty="0">
                <a:latin typeface="Microsoft Sans Serif"/>
                <a:cs typeface="Microsoft Sans Serif"/>
              </a:rPr>
              <a:t>debiese</a:t>
            </a:r>
            <a:r>
              <a:rPr sz="1100" spc="-95" dirty="0">
                <a:latin typeface="Microsoft Sans Serif"/>
                <a:cs typeface="Microsoft Sans Serif"/>
              </a:rPr>
              <a:t> </a:t>
            </a:r>
            <a:r>
              <a:rPr sz="1100" spc="-45" dirty="0">
                <a:latin typeface="Microsoft Sans Serif"/>
                <a:cs typeface="Microsoft Sans Serif"/>
              </a:rPr>
              <a:t>tener </a:t>
            </a:r>
            <a:r>
              <a:rPr sz="1100" spc="-75" dirty="0">
                <a:latin typeface="Microsoft Sans Serif"/>
                <a:cs typeface="Microsoft Sans Serif"/>
              </a:rPr>
              <a:t>un emprendedor </a:t>
            </a:r>
            <a:r>
              <a:rPr sz="1100" spc="-100" dirty="0">
                <a:latin typeface="Microsoft Sans Serif"/>
                <a:cs typeface="Microsoft Sans Serif"/>
              </a:rPr>
              <a:t>de</a:t>
            </a:r>
            <a:r>
              <a:rPr sz="1100" spc="90" dirty="0">
                <a:latin typeface="Microsoft Sans Serif"/>
                <a:cs typeface="Microsoft Sans Serif"/>
              </a:rPr>
              <a:t> </a:t>
            </a:r>
            <a:r>
              <a:rPr sz="1100" spc="-120" dirty="0">
                <a:latin typeface="Microsoft Sans Serif"/>
                <a:cs typeface="Microsoft Sans Serif"/>
              </a:rPr>
              <a:t>su</a:t>
            </a:r>
            <a:r>
              <a:rPr sz="1100" spc="50" dirty="0">
                <a:latin typeface="Microsoft Sans Serif"/>
                <a:cs typeface="Microsoft Sans Serif"/>
              </a:rPr>
              <a:t> </a:t>
            </a:r>
            <a:r>
              <a:rPr sz="1100" spc="-65" dirty="0">
                <a:latin typeface="Microsoft Sans Serif"/>
                <a:cs typeface="Microsoft Sans Serif"/>
              </a:rPr>
              <a:t>nivel </a:t>
            </a:r>
            <a:r>
              <a:rPr sz="1100" spc="-280" dirty="0">
                <a:latin typeface="Microsoft Sans Serif"/>
                <a:cs typeface="Microsoft Sans Serif"/>
              </a:rPr>
              <a:t> </a:t>
            </a:r>
            <a:r>
              <a:rPr sz="1100" spc="-40" dirty="0">
                <a:latin typeface="Microsoft Sans Serif"/>
                <a:cs typeface="Microsoft Sans Serif"/>
              </a:rPr>
              <a:t>y </a:t>
            </a:r>
            <a:r>
              <a:rPr sz="1100" spc="-90" dirty="0">
                <a:latin typeface="Microsoft Sans Serif"/>
                <a:cs typeface="Microsoft Sans Serif"/>
              </a:rPr>
              <a:t>qué </a:t>
            </a:r>
            <a:r>
              <a:rPr sz="1100" spc="-30" dirty="0">
                <a:latin typeface="Microsoft Sans Serif"/>
                <a:cs typeface="Microsoft Sans Serif"/>
              </a:rPr>
              <a:t>tipo </a:t>
            </a:r>
            <a:r>
              <a:rPr sz="1100" spc="-100" dirty="0">
                <a:latin typeface="Microsoft Sans Serif"/>
                <a:cs typeface="Microsoft Sans Serif"/>
              </a:rPr>
              <a:t>de </a:t>
            </a:r>
            <a:r>
              <a:rPr sz="1100" spc="-55" dirty="0">
                <a:latin typeface="Microsoft Sans Serif"/>
                <a:cs typeface="Microsoft Sans Serif"/>
              </a:rPr>
              <a:t>hitos </a:t>
            </a:r>
            <a:r>
              <a:rPr sz="1100" spc="-100" dirty="0">
                <a:latin typeface="Microsoft Sans Serif"/>
                <a:cs typeface="Microsoft Sans Serif"/>
              </a:rPr>
              <a:t>debiese </a:t>
            </a:r>
            <a:r>
              <a:rPr sz="1100" spc="-50" dirty="0">
                <a:latin typeface="Microsoft Sans Serif"/>
                <a:cs typeface="Microsoft Sans Serif"/>
              </a:rPr>
              <a:t>cumplir </a:t>
            </a:r>
            <a:r>
              <a:rPr sz="1100" spc="-75" dirty="0">
                <a:latin typeface="Microsoft Sans Serif"/>
                <a:cs typeface="Microsoft Sans Serif"/>
              </a:rPr>
              <a:t>un </a:t>
            </a:r>
            <a:r>
              <a:rPr sz="1100" spc="-50" dirty="0">
                <a:latin typeface="Microsoft Sans Serif"/>
                <a:cs typeface="Microsoft Sans Serif"/>
              </a:rPr>
              <a:t>proyecto </a:t>
            </a:r>
            <a:r>
              <a:rPr sz="1100" spc="-95" dirty="0">
                <a:latin typeface="Microsoft Sans Serif"/>
                <a:cs typeface="Microsoft Sans Serif"/>
              </a:rPr>
              <a:t>para </a:t>
            </a:r>
            <a:r>
              <a:rPr sz="1100" spc="-90" dirty="0">
                <a:latin typeface="Microsoft Sans Serif"/>
                <a:cs typeface="Microsoft Sans Serif"/>
              </a:rPr>
              <a:t> </a:t>
            </a:r>
            <a:r>
              <a:rPr sz="1100" spc="-110" dirty="0">
                <a:latin typeface="Microsoft Sans Serif"/>
                <a:cs typeface="Microsoft Sans Serif"/>
              </a:rPr>
              <a:t>pasar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-150" dirty="0">
                <a:latin typeface="Microsoft Sans Serif"/>
                <a:cs typeface="Microsoft Sans Serif"/>
              </a:rPr>
              <a:t>a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-85" dirty="0">
                <a:latin typeface="Microsoft Sans Serif"/>
                <a:cs typeface="Microsoft Sans Serif"/>
              </a:rPr>
              <a:t>la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-70" dirty="0">
                <a:latin typeface="Microsoft Sans Serif"/>
                <a:cs typeface="Microsoft Sans Serif"/>
              </a:rPr>
              <a:t>siguiente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-80" dirty="0">
                <a:latin typeface="Microsoft Sans Serif"/>
                <a:cs typeface="Microsoft Sans Serif"/>
              </a:rPr>
              <a:t>etapa.</a:t>
            </a:r>
            <a:endParaRPr sz="1100" dirty="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726973" y="5888359"/>
            <a:ext cx="2887345" cy="0"/>
          </a:xfrm>
          <a:custGeom>
            <a:avLst/>
            <a:gdLst/>
            <a:ahLst/>
            <a:cxnLst/>
            <a:rect l="l" t="t" r="r" b="b"/>
            <a:pathLst>
              <a:path w="2887345">
                <a:moveTo>
                  <a:pt x="0" y="0"/>
                </a:moveTo>
                <a:lnTo>
                  <a:pt x="2887129" y="0"/>
                </a:lnTo>
              </a:path>
            </a:pathLst>
          </a:custGeom>
          <a:ln w="6350">
            <a:solidFill>
              <a:srgbClr val="44AC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755" marR="5715" indent="-28575" algn="r">
              <a:lnSpc>
                <a:spcPct val="113700"/>
              </a:lnSpc>
              <a:spcBef>
                <a:spcPts val="100"/>
              </a:spcBef>
            </a:pPr>
            <a:r>
              <a:rPr spc="-100" dirty="0"/>
              <a:t>Por </a:t>
            </a:r>
            <a:r>
              <a:rPr spc="-80" dirty="0"/>
              <a:t>parte </a:t>
            </a:r>
            <a:r>
              <a:rPr spc="-140" dirty="0"/>
              <a:t>de</a:t>
            </a:r>
            <a:r>
              <a:rPr spc="-135" dirty="0"/>
              <a:t> </a:t>
            </a:r>
            <a:r>
              <a:rPr b="1" spc="-120" dirty="0">
                <a:latin typeface="Trebuchet MS"/>
                <a:cs typeface="Trebuchet MS"/>
              </a:rPr>
              <a:t>Entidades </a:t>
            </a:r>
            <a:r>
              <a:rPr b="1" spc="-130" dirty="0">
                <a:latin typeface="Trebuchet MS"/>
                <a:cs typeface="Trebuchet MS"/>
              </a:rPr>
              <a:t>del </a:t>
            </a:r>
            <a:r>
              <a:rPr b="1" spc="-125" dirty="0">
                <a:latin typeface="Trebuchet MS"/>
                <a:cs typeface="Trebuchet MS"/>
              </a:rPr>
              <a:t>Ecosistema Emprendedor</a:t>
            </a:r>
            <a:r>
              <a:rPr spc="-125" dirty="0"/>
              <a:t>,</a:t>
            </a:r>
            <a:r>
              <a:rPr spc="-120" dirty="0"/>
              <a:t> </a:t>
            </a:r>
            <a:r>
              <a:rPr spc="-105" dirty="0"/>
              <a:t>existen </a:t>
            </a:r>
            <a:r>
              <a:rPr spc="-135" dirty="0"/>
              <a:t>dos</a:t>
            </a:r>
            <a:r>
              <a:rPr spc="-130" dirty="0"/>
              <a:t> </a:t>
            </a:r>
            <a:r>
              <a:rPr spc="-80" dirty="0"/>
              <a:t>tipos </a:t>
            </a:r>
            <a:r>
              <a:rPr spc="-140" dirty="0"/>
              <a:t>de </a:t>
            </a:r>
            <a:r>
              <a:rPr spc="-295" dirty="0"/>
              <a:t> </a:t>
            </a:r>
            <a:r>
              <a:rPr spc="-110" dirty="0"/>
              <a:t>apoyo</a:t>
            </a:r>
            <a:r>
              <a:rPr spc="-60" dirty="0"/>
              <a:t> </a:t>
            </a:r>
            <a:r>
              <a:rPr spc="-100" dirty="0"/>
              <a:t>complementarios</a:t>
            </a:r>
            <a:r>
              <a:rPr spc="-55" dirty="0"/>
              <a:t> </a:t>
            </a:r>
            <a:r>
              <a:rPr spc="-130" dirty="0"/>
              <a:t>que</a:t>
            </a:r>
            <a:r>
              <a:rPr spc="-60" dirty="0"/>
              <a:t> </a:t>
            </a:r>
            <a:r>
              <a:rPr spc="-100" dirty="0"/>
              <a:t>podrán</a:t>
            </a:r>
            <a:r>
              <a:rPr spc="-55" dirty="0"/>
              <a:t> </a:t>
            </a:r>
            <a:r>
              <a:rPr spc="-80" dirty="0"/>
              <a:t>ofrecer</a:t>
            </a:r>
            <a:r>
              <a:rPr spc="-60" dirty="0"/>
              <a:t> </a:t>
            </a:r>
            <a:r>
              <a:rPr spc="-120" dirty="0"/>
              <a:t>a</a:t>
            </a:r>
            <a:r>
              <a:rPr spc="-55" dirty="0"/>
              <a:t> </a:t>
            </a:r>
            <a:r>
              <a:rPr spc="-100" dirty="0"/>
              <a:t>través</a:t>
            </a:r>
            <a:r>
              <a:rPr spc="-60" dirty="0"/>
              <a:t> </a:t>
            </a:r>
            <a:r>
              <a:rPr spc="-140" dirty="0"/>
              <a:t>de</a:t>
            </a:r>
            <a:r>
              <a:rPr spc="-55" dirty="0"/>
              <a:t> </a:t>
            </a:r>
            <a:r>
              <a:rPr spc="-105" dirty="0"/>
              <a:t>esta</a:t>
            </a:r>
            <a:r>
              <a:rPr spc="-60" dirty="0"/>
              <a:t> </a:t>
            </a:r>
            <a:r>
              <a:rPr spc="-95" dirty="0"/>
              <a:t>metodología;</a:t>
            </a:r>
          </a:p>
          <a:p>
            <a:pPr marL="1905000" marR="5715" indent="-31750" algn="r">
              <a:lnSpc>
                <a:spcPct val="113700"/>
              </a:lnSpc>
            </a:pPr>
            <a:r>
              <a:rPr spc="-105" dirty="0"/>
              <a:t>Entidades</a:t>
            </a:r>
            <a:r>
              <a:rPr spc="-65" dirty="0"/>
              <a:t> </a:t>
            </a:r>
            <a:r>
              <a:rPr spc="-140" dirty="0"/>
              <a:t>de</a:t>
            </a:r>
            <a:r>
              <a:rPr spc="-60" dirty="0"/>
              <a:t> </a:t>
            </a:r>
            <a:r>
              <a:rPr spc="-95" dirty="0"/>
              <a:t>Asistencia</a:t>
            </a:r>
            <a:r>
              <a:rPr spc="-60" dirty="0"/>
              <a:t> </a:t>
            </a:r>
            <a:r>
              <a:rPr spc="-135" dirty="0"/>
              <a:t>en</a:t>
            </a:r>
            <a:r>
              <a:rPr spc="-65" dirty="0"/>
              <a:t> </a:t>
            </a:r>
            <a:r>
              <a:rPr spc="-95" dirty="0"/>
              <a:t>Formación </a:t>
            </a:r>
            <a:r>
              <a:rPr spc="-290" dirty="0"/>
              <a:t> </a:t>
            </a:r>
            <a:r>
              <a:rPr spc="-85" dirty="0"/>
              <a:t>Actores</a:t>
            </a:r>
            <a:r>
              <a:rPr spc="-65" dirty="0"/>
              <a:t> </a:t>
            </a:r>
            <a:r>
              <a:rPr spc="-105" dirty="0"/>
              <a:t>del</a:t>
            </a:r>
            <a:r>
              <a:rPr spc="-65" dirty="0"/>
              <a:t> </a:t>
            </a:r>
            <a:r>
              <a:rPr spc="-145" dirty="0"/>
              <a:t>E</a:t>
            </a:r>
            <a:r>
              <a:rPr spc="-105" dirty="0"/>
              <a:t>cosistema</a:t>
            </a:r>
            <a:r>
              <a:rPr spc="-65" dirty="0"/>
              <a:t> </a:t>
            </a:r>
            <a:r>
              <a:rPr spc="-135" dirty="0"/>
              <a:t>E</a:t>
            </a:r>
            <a:r>
              <a:rPr spc="-110" dirty="0"/>
              <a:t>mprendedor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/>
          </a:p>
          <a:p>
            <a:pPr marL="12700" indent="666750">
              <a:lnSpc>
                <a:spcPct val="100000"/>
              </a:lnSpc>
            </a:pPr>
            <a:r>
              <a:rPr b="1" i="0" spc="40" dirty="0">
                <a:solidFill>
                  <a:srgbClr val="44AC34"/>
                </a:solidFill>
                <a:latin typeface="Trebuchet MS"/>
                <a:cs typeface="Trebuchet MS"/>
              </a:rPr>
              <a:t>A</a:t>
            </a:r>
            <a:r>
              <a:rPr b="1" i="0" spc="-150" dirty="0">
                <a:solidFill>
                  <a:srgbClr val="44AC34"/>
                </a:solidFill>
                <a:latin typeface="Trebuchet MS"/>
                <a:cs typeface="Trebuchet MS"/>
              </a:rPr>
              <a:t>.</a:t>
            </a:r>
            <a:r>
              <a:rPr b="1" i="0" spc="-8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b="1" i="0" spc="50" dirty="0">
                <a:solidFill>
                  <a:srgbClr val="44AC34"/>
                </a:solidFill>
                <a:latin typeface="Trebuchet MS"/>
                <a:cs typeface="Trebuchet MS"/>
              </a:rPr>
              <a:t>ENTID</a:t>
            </a:r>
            <a:r>
              <a:rPr b="1" i="0" spc="70" dirty="0">
                <a:solidFill>
                  <a:srgbClr val="44AC34"/>
                </a:solidFill>
                <a:latin typeface="Trebuchet MS"/>
                <a:cs typeface="Trebuchet MS"/>
              </a:rPr>
              <a:t>ADE</a:t>
            </a:r>
            <a:r>
              <a:rPr b="1" i="0" spc="40" dirty="0">
                <a:solidFill>
                  <a:srgbClr val="44AC34"/>
                </a:solidFill>
                <a:latin typeface="Trebuchet MS"/>
                <a:cs typeface="Trebuchet MS"/>
              </a:rPr>
              <a:t>S</a:t>
            </a:r>
            <a:r>
              <a:rPr b="1" i="0" spc="-7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b="1" i="0" spc="85" dirty="0">
                <a:solidFill>
                  <a:srgbClr val="44AC34"/>
                </a:solidFill>
                <a:latin typeface="Trebuchet MS"/>
                <a:cs typeface="Trebuchet MS"/>
              </a:rPr>
              <a:t>D</a:t>
            </a:r>
            <a:r>
              <a:rPr b="1" i="0" spc="55" dirty="0">
                <a:solidFill>
                  <a:srgbClr val="44AC34"/>
                </a:solidFill>
                <a:latin typeface="Trebuchet MS"/>
                <a:cs typeface="Trebuchet MS"/>
              </a:rPr>
              <a:t>E</a:t>
            </a:r>
            <a:r>
              <a:rPr b="1" i="0" spc="-7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b="1" i="0" spc="45" dirty="0">
                <a:solidFill>
                  <a:srgbClr val="44AC34"/>
                </a:solidFill>
                <a:latin typeface="Trebuchet MS"/>
                <a:cs typeface="Trebuchet MS"/>
              </a:rPr>
              <a:t>ASISTENCI</a:t>
            </a:r>
            <a:r>
              <a:rPr b="1" i="0" spc="35" dirty="0">
                <a:solidFill>
                  <a:srgbClr val="44AC34"/>
                </a:solidFill>
                <a:latin typeface="Trebuchet MS"/>
                <a:cs typeface="Trebuchet MS"/>
              </a:rPr>
              <a:t>A</a:t>
            </a:r>
            <a:r>
              <a:rPr b="1" i="0" spc="-7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b="1" i="0" spc="80" dirty="0">
                <a:solidFill>
                  <a:srgbClr val="44AC34"/>
                </a:solidFill>
                <a:latin typeface="Trebuchet MS"/>
                <a:cs typeface="Trebuchet MS"/>
              </a:rPr>
              <a:t>E</a:t>
            </a:r>
            <a:r>
              <a:rPr b="1" i="0" spc="70" dirty="0">
                <a:solidFill>
                  <a:srgbClr val="44AC34"/>
                </a:solidFill>
                <a:latin typeface="Trebuchet MS"/>
                <a:cs typeface="Trebuchet MS"/>
              </a:rPr>
              <a:t>N</a:t>
            </a:r>
            <a:r>
              <a:rPr b="1" i="0" spc="-7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b="1" i="0" spc="80" dirty="0">
                <a:solidFill>
                  <a:srgbClr val="44AC34"/>
                </a:solidFill>
                <a:latin typeface="Trebuchet MS"/>
                <a:cs typeface="Trebuchet MS"/>
              </a:rPr>
              <a:t>FORM</a:t>
            </a:r>
            <a:r>
              <a:rPr b="1" i="0" spc="75" dirty="0">
                <a:solidFill>
                  <a:srgbClr val="44AC34"/>
                </a:solidFill>
                <a:latin typeface="Trebuchet MS"/>
                <a:cs typeface="Trebuchet MS"/>
              </a:rPr>
              <a:t>A</a:t>
            </a:r>
            <a:r>
              <a:rPr b="1" i="0" spc="105" dirty="0">
                <a:solidFill>
                  <a:srgbClr val="44AC34"/>
                </a:solidFill>
                <a:latin typeface="Trebuchet MS"/>
                <a:cs typeface="Trebuchet MS"/>
              </a:rPr>
              <a:t>CIÓN</a:t>
            </a:r>
          </a:p>
          <a:p>
            <a:pPr marL="44450" marR="5715" indent="-32384" algn="just">
              <a:lnSpc>
                <a:spcPct val="113700"/>
              </a:lnSpc>
              <a:spcBef>
                <a:spcPts val="590"/>
              </a:spcBef>
            </a:pPr>
            <a:r>
              <a:rPr i="0" spc="-100" dirty="0">
                <a:latin typeface="Microsoft Sans Serif"/>
                <a:cs typeface="Microsoft Sans Serif"/>
              </a:rPr>
              <a:t>Son </a:t>
            </a:r>
            <a:r>
              <a:rPr i="0" spc="-95" dirty="0">
                <a:latin typeface="Microsoft Sans Serif"/>
                <a:cs typeface="Microsoft Sans Serif"/>
              </a:rPr>
              <a:t>aquellas </a:t>
            </a:r>
            <a:r>
              <a:rPr i="0" spc="-80" dirty="0">
                <a:latin typeface="Microsoft Sans Serif"/>
                <a:cs typeface="Microsoft Sans Serif"/>
              </a:rPr>
              <a:t>entidades </a:t>
            </a:r>
            <a:r>
              <a:rPr i="0" spc="-90" dirty="0">
                <a:latin typeface="Microsoft Sans Serif"/>
                <a:cs typeface="Microsoft Sans Serif"/>
              </a:rPr>
              <a:t>que </a:t>
            </a:r>
            <a:r>
              <a:rPr i="0" spc="-100" dirty="0">
                <a:latin typeface="Microsoft Sans Serif"/>
                <a:cs typeface="Microsoft Sans Serif"/>
              </a:rPr>
              <a:t>buscan </a:t>
            </a:r>
            <a:r>
              <a:rPr i="0" spc="-70" dirty="0">
                <a:latin typeface="Microsoft Sans Serif"/>
                <a:cs typeface="Microsoft Sans Serif"/>
              </a:rPr>
              <a:t>promover </a:t>
            </a:r>
            <a:r>
              <a:rPr i="0" spc="-65" dirty="0">
                <a:latin typeface="Microsoft Sans Serif"/>
                <a:cs typeface="Microsoft Sans Serif"/>
              </a:rPr>
              <a:t>el </a:t>
            </a:r>
            <a:r>
              <a:rPr i="0" spc="-60" dirty="0">
                <a:latin typeface="Microsoft Sans Serif"/>
                <a:cs typeface="Microsoft Sans Serif"/>
              </a:rPr>
              <a:t>conocimiento </a:t>
            </a:r>
            <a:r>
              <a:rPr i="0" spc="-40" dirty="0">
                <a:latin typeface="Microsoft Sans Serif"/>
                <a:cs typeface="Microsoft Sans Serif"/>
              </a:rPr>
              <a:t>y </a:t>
            </a:r>
            <a:r>
              <a:rPr i="0" spc="-30" dirty="0">
                <a:latin typeface="Microsoft Sans Serif"/>
                <a:cs typeface="Microsoft Sans Serif"/>
              </a:rPr>
              <a:t>forma- </a:t>
            </a:r>
            <a:r>
              <a:rPr i="0" spc="-25" dirty="0">
                <a:latin typeface="Microsoft Sans Serif"/>
                <a:cs typeface="Microsoft Sans Serif"/>
              </a:rPr>
              <a:t> </a:t>
            </a:r>
            <a:r>
              <a:rPr i="0" spc="-60" dirty="0">
                <a:latin typeface="Microsoft Sans Serif"/>
                <a:cs typeface="Microsoft Sans Serif"/>
              </a:rPr>
              <a:t>ción </a:t>
            </a:r>
            <a:r>
              <a:rPr i="0" spc="-100" dirty="0">
                <a:latin typeface="Microsoft Sans Serif"/>
                <a:cs typeface="Microsoft Sans Serif"/>
              </a:rPr>
              <a:t>de </a:t>
            </a:r>
            <a:r>
              <a:rPr i="0" spc="-85" dirty="0">
                <a:latin typeface="Microsoft Sans Serif"/>
                <a:cs typeface="Microsoft Sans Serif"/>
              </a:rPr>
              <a:t>emprendedores, </a:t>
            </a:r>
            <a:r>
              <a:rPr i="0" spc="-70" dirty="0">
                <a:latin typeface="Microsoft Sans Serif"/>
                <a:cs typeface="Microsoft Sans Serif"/>
              </a:rPr>
              <a:t>mediante </a:t>
            </a:r>
            <a:r>
              <a:rPr i="0" spc="-85" dirty="0">
                <a:latin typeface="Microsoft Sans Serif"/>
                <a:cs typeface="Microsoft Sans Serif"/>
              </a:rPr>
              <a:t>la </a:t>
            </a:r>
            <a:r>
              <a:rPr i="0" spc="-70" dirty="0">
                <a:latin typeface="Microsoft Sans Serif"/>
                <a:cs typeface="Microsoft Sans Serif"/>
              </a:rPr>
              <a:t>entrega </a:t>
            </a:r>
            <a:r>
              <a:rPr i="0" spc="-100" dirty="0">
                <a:latin typeface="Microsoft Sans Serif"/>
                <a:cs typeface="Microsoft Sans Serif"/>
              </a:rPr>
              <a:t>de </a:t>
            </a:r>
            <a:r>
              <a:rPr i="0" spc="-70" dirty="0">
                <a:latin typeface="Microsoft Sans Serif"/>
                <a:cs typeface="Microsoft Sans Serif"/>
              </a:rPr>
              <a:t>herramientas </a:t>
            </a:r>
            <a:r>
              <a:rPr i="0" spc="-85" dirty="0">
                <a:latin typeface="Microsoft Sans Serif"/>
                <a:cs typeface="Microsoft Sans Serif"/>
              </a:rPr>
              <a:t>o </a:t>
            </a:r>
            <a:r>
              <a:rPr i="0" spc="-95" dirty="0">
                <a:latin typeface="Microsoft Sans Serif"/>
                <a:cs typeface="Microsoft Sans Serif"/>
              </a:rPr>
              <a:t>aseso- </a:t>
            </a:r>
            <a:r>
              <a:rPr i="0" spc="-90" dirty="0">
                <a:latin typeface="Microsoft Sans Serif"/>
                <a:cs typeface="Microsoft Sans Serif"/>
              </a:rPr>
              <a:t> </a:t>
            </a:r>
            <a:r>
              <a:rPr i="0" spc="-85" dirty="0">
                <a:latin typeface="Microsoft Sans Serif"/>
                <a:cs typeface="Microsoft Sans Serif"/>
              </a:rPr>
              <a:t>rías</a:t>
            </a:r>
            <a:r>
              <a:rPr i="0" spc="-45" dirty="0">
                <a:latin typeface="Microsoft Sans Serif"/>
                <a:cs typeface="Microsoft Sans Serif"/>
              </a:rPr>
              <a:t> </a:t>
            </a:r>
            <a:r>
              <a:rPr i="0" spc="-75" dirty="0">
                <a:latin typeface="Microsoft Sans Serif"/>
                <a:cs typeface="Microsoft Sans Serif"/>
              </a:rPr>
              <a:t>relativas</a:t>
            </a:r>
            <a:r>
              <a:rPr i="0" spc="-45" dirty="0">
                <a:latin typeface="Microsoft Sans Serif"/>
                <a:cs typeface="Microsoft Sans Serif"/>
              </a:rPr>
              <a:t> </a:t>
            </a:r>
            <a:r>
              <a:rPr i="0" spc="-85" dirty="0">
                <a:latin typeface="Microsoft Sans Serif"/>
                <a:cs typeface="Microsoft Sans Serif"/>
              </a:rPr>
              <a:t>al</a:t>
            </a:r>
            <a:r>
              <a:rPr i="0" spc="-45" dirty="0">
                <a:latin typeface="Microsoft Sans Serif"/>
                <a:cs typeface="Microsoft Sans Serif"/>
              </a:rPr>
              <a:t> </a:t>
            </a:r>
            <a:r>
              <a:rPr i="0" spc="-60" dirty="0">
                <a:latin typeface="Microsoft Sans Serif"/>
                <a:cs typeface="Microsoft Sans Serif"/>
              </a:rPr>
              <a:t>contenido</a:t>
            </a:r>
            <a:r>
              <a:rPr i="0" spc="-45" dirty="0">
                <a:latin typeface="Microsoft Sans Serif"/>
                <a:cs typeface="Microsoft Sans Serif"/>
              </a:rPr>
              <a:t> </a:t>
            </a:r>
            <a:r>
              <a:rPr i="0" spc="-55" dirty="0">
                <a:latin typeface="Microsoft Sans Serif"/>
                <a:cs typeface="Microsoft Sans Serif"/>
              </a:rPr>
              <a:t>fijado</a:t>
            </a:r>
            <a:r>
              <a:rPr i="0" spc="-45" dirty="0">
                <a:latin typeface="Microsoft Sans Serif"/>
                <a:cs typeface="Microsoft Sans Serif"/>
              </a:rPr>
              <a:t> </a:t>
            </a:r>
            <a:r>
              <a:rPr i="0" spc="-55" dirty="0">
                <a:latin typeface="Microsoft Sans Serif"/>
                <a:cs typeface="Microsoft Sans Serif"/>
              </a:rPr>
              <a:t>por</a:t>
            </a:r>
            <a:r>
              <a:rPr i="0" spc="-40" dirty="0">
                <a:latin typeface="Microsoft Sans Serif"/>
                <a:cs typeface="Microsoft Sans Serif"/>
              </a:rPr>
              <a:t> </a:t>
            </a:r>
            <a:r>
              <a:rPr i="0" spc="-30" dirty="0">
                <a:latin typeface="Microsoft Sans Serif"/>
                <a:cs typeface="Microsoft Sans Serif"/>
              </a:rPr>
              <a:t>Corfo</a:t>
            </a:r>
            <a:r>
              <a:rPr i="0" spc="-45" dirty="0">
                <a:latin typeface="Microsoft Sans Serif"/>
                <a:cs typeface="Microsoft Sans Serif"/>
              </a:rPr>
              <a:t> </a:t>
            </a:r>
            <a:r>
              <a:rPr i="0" spc="-90" dirty="0">
                <a:latin typeface="Microsoft Sans Serif"/>
                <a:cs typeface="Microsoft Sans Serif"/>
              </a:rPr>
              <a:t>en</a:t>
            </a:r>
            <a:r>
              <a:rPr i="0" spc="-45" dirty="0">
                <a:latin typeface="Microsoft Sans Serif"/>
                <a:cs typeface="Microsoft Sans Serif"/>
              </a:rPr>
              <a:t> </a:t>
            </a:r>
            <a:r>
              <a:rPr i="0" spc="-85" dirty="0">
                <a:latin typeface="Microsoft Sans Serif"/>
                <a:cs typeface="Microsoft Sans Serif"/>
              </a:rPr>
              <a:t>la</a:t>
            </a:r>
            <a:r>
              <a:rPr i="0" spc="-45" dirty="0">
                <a:latin typeface="Microsoft Sans Serif"/>
                <a:cs typeface="Microsoft Sans Serif"/>
              </a:rPr>
              <a:t> </a:t>
            </a:r>
            <a:r>
              <a:rPr i="0" spc="-60" dirty="0">
                <a:latin typeface="Microsoft Sans Serif"/>
                <a:cs typeface="Microsoft Sans Serif"/>
              </a:rPr>
              <a:t>plataforma,</a:t>
            </a:r>
            <a:r>
              <a:rPr i="0" spc="-45" dirty="0">
                <a:latin typeface="Microsoft Sans Serif"/>
                <a:cs typeface="Microsoft Sans Serif"/>
              </a:rPr>
              <a:t> </a:t>
            </a:r>
            <a:r>
              <a:rPr i="0" spc="-40" dirty="0">
                <a:latin typeface="Microsoft Sans Serif"/>
                <a:cs typeface="Microsoft Sans Serif"/>
              </a:rPr>
              <a:t>y</a:t>
            </a:r>
            <a:r>
              <a:rPr i="0" spc="-45" dirty="0">
                <a:latin typeface="Microsoft Sans Serif"/>
                <a:cs typeface="Microsoft Sans Serif"/>
              </a:rPr>
              <a:t> </a:t>
            </a:r>
            <a:r>
              <a:rPr i="0" spc="-50" dirty="0">
                <a:latin typeface="Microsoft Sans Serif"/>
                <a:cs typeface="Microsoft Sans Serif"/>
              </a:rPr>
              <a:t>corres-</a:t>
            </a:r>
          </a:p>
          <a:p>
            <a:pPr marL="1573530" algn="just">
              <a:lnSpc>
                <a:spcPct val="100000"/>
              </a:lnSpc>
              <a:spcBef>
                <a:spcPts val="180"/>
              </a:spcBef>
            </a:pPr>
            <a:r>
              <a:rPr i="0" spc="-65" dirty="0">
                <a:latin typeface="Microsoft Sans Serif"/>
                <a:cs typeface="Microsoft Sans Serif"/>
              </a:rPr>
              <a:t>pondiente</a:t>
            </a:r>
            <a:r>
              <a:rPr i="0" spc="-45" dirty="0">
                <a:latin typeface="Microsoft Sans Serif"/>
                <a:cs typeface="Microsoft Sans Serif"/>
              </a:rPr>
              <a:t> </a:t>
            </a:r>
            <a:r>
              <a:rPr i="0" spc="-85" dirty="0">
                <a:latin typeface="Microsoft Sans Serif"/>
                <a:cs typeface="Microsoft Sans Serif"/>
              </a:rPr>
              <a:t>al</a:t>
            </a:r>
            <a:r>
              <a:rPr i="0" spc="-45" dirty="0">
                <a:latin typeface="Microsoft Sans Serif"/>
                <a:cs typeface="Microsoft Sans Serif"/>
              </a:rPr>
              <a:t> </a:t>
            </a:r>
            <a:r>
              <a:rPr i="0" spc="-65" dirty="0">
                <a:latin typeface="Microsoft Sans Serif"/>
                <a:cs typeface="Microsoft Sans Serif"/>
              </a:rPr>
              <a:t>nivel</a:t>
            </a:r>
            <a:r>
              <a:rPr i="0" spc="-45" dirty="0">
                <a:latin typeface="Microsoft Sans Serif"/>
                <a:cs typeface="Microsoft Sans Serif"/>
              </a:rPr>
              <a:t> </a:t>
            </a:r>
            <a:r>
              <a:rPr i="0" spc="-40" dirty="0">
                <a:latin typeface="Microsoft Sans Serif"/>
                <a:cs typeface="Microsoft Sans Serif"/>
              </a:rPr>
              <a:t>y</a:t>
            </a:r>
            <a:r>
              <a:rPr i="0" spc="-45" dirty="0">
                <a:latin typeface="Microsoft Sans Serif"/>
                <a:cs typeface="Microsoft Sans Serif"/>
              </a:rPr>
              <a:t> </a:t>
            </a:r>
            <a:r>
              <a:rPr i="0" spc="-100" dirty="0">
                <a:latin typeface="Microsoft Sans Serif"/>
                <a:cs typeface="Microsoft Sans Serif"/>
              </a:rPr>
              <a:t>etapas</a:t>
            </a:r>
            <a:r>
              <a:rPr i="0" spc="-45" dirty="0">
                <a:latin typeface="Microsoft Sans Serif"/>
                <a:cs typeface="Microsoft Sans Serif"/>
              </a:rPr>
              <a:t> </a:t>
            </a:r>
            <a:r>
              <a:rPr i="0" spc="-100" dirty="0">
                <a:latin typeface="Microsoft Sans Serif"/>
                <a:cs typeface="Microsoft Sans Serif"/>
              </a:rPr>
              <a:t>de</a:t>
            </a:r>
            <a:r>
              <a:rPr i="0" spc="-45" dirty="0">
                <a:latin typeface="Microsoft Sans Serif"/>
                <a:cs typeface="Microsoft Sans Serif"/>
              </a:rPr>
              <a:t> </a:t>
            </a:r>
            <a:r>
              <a:rPr i="0" spc="-110" dirty="0">
                <a:latin typeface="Microsoft Sans Serif"/>
                <a:cs typeface="Microsoft Sans Serif"/>
              </a:rPr>
              <a:t>las</a:t>
            </a:r>
            <a:r>
              <a:rPr i="0" spc="-45" dirty="0">
                <a:latin typeface="Microsoft Sans Serif"/>
                <a:cs typeface="Microsoft Sans Serif"/>
              </a:rPr>
              <a:t> </a:t>
            </a:r>
            <a:r>
              <a:rPr i="0" spc="-65" dirty="0">
                <a:latin typeface="Microsoft Sans Serif"/>
                <a:cs typeface="Microsoft Sans Serif"/>
              </a:rPr>
              <a:t>startups.</a:t>
            </a:r>
          </a:p>
          <a:p>
            <a:pPr marL="135255" marR="5715" indent="37465" algn="just">
              <a:lnSpc>
                <a:spcPct val="113700"/>
              </a:lnSpc>
              <a:spcBef>
                <a:spcPts val="500"/>
              </a:spcBef>
            </a:pPr>
            <a:r>
              <a:rPr i="0" spc="-90" dirty="0">
                <a:latin typeface="Microsoft Sans Serif"/>
                <a:cs typeface="Microsoft Sans Serif"/>
              </a:rPr>
              <a:t>Estos </a:t>
            </a:r>
            <a:r>
              <a:rPr i="0" spc="-75" dirty="0">
                <a:latin typeface="Microsoft Sans Serif"/>
                <a:cs typeface="Microsoft Sans Serif"/>
              </a:rPr>
              <a:t>actores </a:t>
            </a:r>
            <a:r>
              <a:rPr i="0" spc="-90" dirty="0">
                <a:latin typeface="Microsoft Sans Serif"/>
                <a:cs typeface="Microsoft Sans Serif"/>
              </a:rPr>
              <a:t>deben </a:t>
            </a:r>
            <a:r>
              <a:rPr i="0" spc="-35" dirty="0">
                <a:latin typeface="Microsoft Sans Serif"/>
                <a:cs typeface="Microsoft Sans Serif"/>
              </a:rPr>
              <a:t>facilitar </a:t>
            </a:r>
            <a:r>
              <a:rPr i="0" spc="-90" dirty="0">
                <a:latin typeface="Microsoft Sans Serif"/>
                <a:cs typeface="Microsoft Sans Serif"/>
              </a:rPr>
              <a:t>los medios </a:t>
            </a:r>
            <a:r>
              <a:rPr i="0" spc="-110" dirty="0">
                <a:latin typeface="Microsoft Sans Serif"/>
                <a:cs typeface="Microsoft Sans Serif"/>
              </a:rPr>
              <a:t>adecuados </a:t>
            </a:r>
            <a:r>
              <a:rPr i="0" spc="-40" dirty="0">
                <a:latin typeface="Microsoft Sans Serif"/>
                <a:cs typeface="Microsoft Sans Serif"/>
              </a:rPr>
              <a:t>y </a:t>
            </a:r>
            <a:r>
              <a:rPr i="0" spc="-65" dirty="0">
                <a:latin typeface="Microsoft Sans Serif"/>
                <a:cs typeface="Microsoft Sans Serif"/>
              </a:rPr>
              <a:t>oportunos </a:t>
            </a:r>
            <a:r>
              <a:rPr i="0" spc="-95" dirty="0">
                <a:latin typeface="Microsoft Sans Serif"/>
                <a:cs typeface="Microsoft Sans Serif"/>
              </a:rPr>
              <a:t>para </a:t>
            </a:r>
            <a:r>
              <a:rPr i="0" spc="-90" dirty="0">
                <a:latin typeface="Microsoft Sans Serif"/>
                <a:cs typeface="Microsoft Sans Serif"/>
              </a:rPr>
              <a:t> </a:t>
            </a:r>
            <a:r>
              <a:rPr i="0" spc="-55" dirty="0">
                <a:latin typeface="Microsoft Sans Serif"/>
                <a:cs typeface="Microsoft Sans Serif"/>
              </a:rPr>
              <a:t>incrementar </a:t>
            </a:r>
            <a:r>
              <a:rPr i="0" spc="-110" dirty="0">
                <a:latin typeface="Microsoft Sans Serif"/>
                <a:cs typeface="Microsoft Sans Serif"/>
              </a:rPr>
              <a:t>las </a:t>
            </a:r>
            <a:r>
              <a:rPr i="0" spc="-85" dirty="0">
                <a:latin typeface="Microsoft Sans Serif"/>
                <a:cs typeface="Microsoft Sans Serif"/>
              </a:rPr>
              <a:t>posibilidades </a:t>
            </a:r>
            <a:r>
              <a:rPr i="0" spc="-100" dirty="0">
                <a:latin typeface="Microsoft Sans Serif"/>
                <a:cs typeface="Microsoft Sans Serif"/>
              </a:rPr>
              <a:t>de </a:t>
            </a:r>
            <a:r>
              <a:rPr i="0" spc="-50" dirty="0">
                <a:latin typeface="Microsoft Sans Serif"/>
                <a:cs typeface="Microsoft Sans Serif"/>
              </a:rPr>
              <a:t>éxito </a:t>
            </a:r>
            <a:r>
              <a:rPr i="0" spc="-100" dirty="0">
                <a:latin typeface="Microsoft Sans Serif"/>
                <a:cs typeface="Microsoft Sans Serif"/>
              </a:rPr>
              <a:t>de </a:t>
            </a:r>
            <a:r>
              <a:rPr i="0" spc="-90" dirty="0">
                <a:latin typeface="Microsoft Sans Serif"/>
                <a:cs typeface="Microsoft Sans Serif"/>
              </a:rPr>
              <a:t>los </a:t>
            </a:r>
            <a:r>
              <a:rPr i="0" spc="-60" dirty="0">
                <a:latin typeface="Microsoft Sans Serif"/>
                <a:cs typeface="Microsoft Sans Serif"/>
              </a:rPr>
              <a:t>proyectos, </a:t>
            </a:r>
            <a:r>
              <a:rPr i="0" spc="-120" dirty="0">
                <a:latin typeface="Microsoft Sans Serif"/>
                <a:cs typeface="Microsoft Sans Serif"/>
              </a:rPr>
              <a:t>basándose </a:t>
            </a:r>
            <a:r>
              <a:rPr i="0" spc="-90" dirty="0">
                <a:latin typeface="Microsoft Sans Serif"/>
                <a:cs typeface="Microsoft Sans Serif"/>
              </a:rPr>
              <a:t>en </a:t>
            </a:r>
            <a:r>
              <a:rPr i="0" spc="-85" dirty="0">
                <a:latin typeface="Microsoft Sans Serif"/>
                <a:cs typeface="Microsoft Sans Serif"/>
              </a:rPr>
              <a:t> </a:t>
            </a:r>
            <a:r>
              <a:rPr i="0" spc="-90" dirty="0">
                <a:latin typeface="Microsoft Sans Serif"/>
                <a:cs typeface="Microsoft Sans Serif"/>
              </a:rPr>
              <a:t>los</a:t>
            </a:r>
            <a:r>
              <a:rPr i="0" spc="-50" dirty="0">
                <a:latin typeface="Microsoft Sans Serif"/>
                <a:cs typeface="Microsoft Sans Serif"/>
              </a:rPr>
              <a:t> </a:t>
            </a:r>
            <a:r>
              <a:rPr i="0" spc="-75" dirty="0">
                <a:latin typeface="Microsoft Sans Serif"/>
                <a:cs typeface="Microsoft Sans Serif"/>
              </a:rPr>
              <a:t>ámbitos</a:t>
            </a:r>
            <a:r>
              <a:rPr i="0" spc="-45" dirty="0">
                <a:latin typeface="Microsoft Sans Serif"/>
                <a:cs typeface="Microsoft Sans Serif"/>
              </a:rPr>
              <a:t> </a:t>
            </a:r>
            <a:r>
              <a:rPr i="0" spc="-40" dirty="0">
                <a:latin typeface="Microsoft Sans Serif"/>
                <a:cs typeface="Microsoft Sans Serif"/>
              </a:rPr>
              <a:t>y</a:t>
            </a:r>
            <a:r>
              <a:rPr i="0" spc="-45" dirty="0">
                <a:latin typeface="Microsoft Sans Serif"/>
                <a:cs typeface="Microsoft Sans Serif"/>
              </a:rPr>
              <a:t> </a:t>
            </a:r>
            <a:r>
              <a:rPr i="0" spc="-60" dirty="0">
                <a:latin typeface="Microsoft Sans Serif"/>
                <a:cs typeface="Microsoft Sans Serif"/>
              </a:rPr>
              <a:t>tópicos</a:t>
            </a:r>
            <a:r>
              <a:rPr i="0" spc="-50" dirty="0">
                <a:latin typeface="Microsoft Sans Serif"/>
                <a:cs typeface="Microsoft Sans Serif"/>
              </a:rPr>
              <a:t> </a:t>
            </a:r>
            <a:r>
              <a:rPr i="0" spc="-75" dirty="0">
                <a:latin typeface="Microsoft Sans Serif"/>
                <a:cs typeface="Microsoft Sans Serif"/>
              </a:rPr>
              <a:t>mínimos</a:t>
            </a:r>
            <a:r>
              <a:rPr i="0" spc="-45" dirty="0">
                <a:latin typeface="Microsoft Sans Serif"/>
                <a:cs typeface="Microsoft Sans Serif"/>
              </a:rPr>
              <a:t> </a:t>
            </a:r>
            <a:r>
              <a:rPr i="0" spc="-75" dirty="0">
                <a:latin typeface="Microsoft Sans Serif"/>
                <a:cs typeface="Microsoft Sans Serif"/>
              </a:rPr>
              <a:t>requeridos</a:t>
            </a:r>
            <a:r>
              <a:rPr i="0" spc="-45" dirty="0">
                <a:latin typeface="Microsoft Sans Serif"/>
                <a:cs typeface="Microsoft Sans Serif"/>
              </a:rPr>
              <a:t> </a:t>
            </a:r>
            <a:r>
              <a:rPr i="0" spc="-90" dirty="0">
                <a:latin typeface="Microsoft Sans Serif"/>
                <a:cs typeface="Microsoft Sans Serif"/>
              </a:rPr>
              <a:t>que</a:t>
            </a:r>
            <a:r>
              <a:rPr i="0" spc="-50" dirty="0">
                <a:latin typeface="Microsoft Sans Serif"/>
                <a:cs typeface="Microsoft Sans Serif"/>
              </a:rPr>
              <a:t> </a:t>
            </a:r>
            <a:r>
              <a:rPr i="0" spc="-135" dirty="0">
                <a:latin typeface="Microsoft Sans Serif"/>
                <a:cs typeface="Microsoft Sans Serif"/>
              </a:rPr>
              <a:t>se</a:t>
            </a:r>
            <a:r>
              <a:rPr i="0" spc="-45" dirty="0">
                <a:latin typeface="Microsoft Sans Serif"/>
                <a:cs typeface="Microsoft Sans Serif"/>
              </a:rPr>
              <a:t> </a:t>
            </a:r>
            <a:r>
              <a:rPr i="0" spc="-90" dirty="0">
                <a:latin typeface="Microsoft Sans Serif"/>
                <a:cs typeface="Microsoft Sans Serif"/>
              </a:rPr>
              <a:t>den</a:t>
            </a:r>
            <a:r>
              <a:rPr i="0" spc="-45" dirty="0">
                <a:latin typeface="Microsoft Sans Serif"/>
                <a:cs typeface="Microsoft Sans Serif"/>
              </a:rPr>
              <a:t> </a:t>
            </a:r>
            <a:r>
              <a:rPr i="0" spc="-150" dirty="0">
                <a:latin typeface="Microsoft Sans Serif"/>
                <a:cs typeface="Microsoft Sans Serif"/>
              </a:rPr>
              <a:t>a</a:t>
            </a:r>
            <a:r>
              <a:rPr i="0" spc="-50" dirty="0">
                <a:latin typeface="Microsoft Sans Serif"/>
                <a:cs typeface="Microsoft Sans Serif"/>
              </a:rPr>
              <a:t> </a:t>
            </a:r>
            <a:r>
              <a:rPr i="0" spc="-70" dirty="0">
                <a:latin typeface="Microsoft Sans Serif"/>
                <a:cs typeface="Microsoft Sans Serif"/>
              </a:rPr>
              <a:t>conocer</a:t>
            </a:r>
            <a:r>
              <a:rPr i="0" spc="-45" dirty="0">
                <a:latin typeface="Microsoft Sans Serif"/>
                <a:cs typeface="Microsoft Sans Serif"/>
              </a:rPr>
              <a:t> </a:t>
            </a:r>
            <a:r>
              <a:rPr i="0" spc="-90" dirty="0">
                <a:latin typeface="Microsoft Sans Serif"/>
                <a:cs typeface="Microsoft Sans Serif"/>
              </a:rPr>
              <a:t>en</a:t>
            </a:r>
            <a:r>
              <a:rPr i="0" spc="-45" dirty="0">
                <a:latin typeface="Microsoft Sans Serif"/>
                <a:cs typeface="Microsoft Sans Serif"/>
              </a:rPr>
              <a:t> </a:t>
            </a:r>
            <a:r>
              <a:rPr i="0" spc="-85" dirty="0">
                <a:latin typeface="Microsoft Sans Serif"/>
                <a:cs typeface="Microsoft Sans Serif"/>
              </a:rPr>
              <a:t>la</a:t>
            </a:r>
          </a:p>
          <a:p>
            <a:pPr marL="2521585" algn="just">
              <a:lnSpc>
                <a:spcPct val="100000"/>
              </a:lnSpc>
              <a:spcBef>
                <a:spcPts val="180"/>
              </a:spcBef>
            </a:pPr>
            <a:r>
              <a:rPr i="0" spc="-90" dirty="0">
                <a:latin typeface="Microsoft Sans Serif"/>
                <a:cs typeface="Microsoft Sans Serif"/>
              </a:rPr>
              <a:t>mencionada</a:t>
            </a:r>
            <a:r>
              <a:rPr i="0" spc="-50" dirty="0">
                <a:latin typeface="Microsoft Sans Serif"/>
                <a:cs typeface="Microsoft Sans Serif"/>
              </a:rPr>
              <a:t> </a:t>
            </a:r>
            <a:r>
              <a:rPr i="0" spc="-60" dirty="0">
                <a:latin typeface="Microsoft Sans Serif"/>
                <a:cs typeface="Microsoft Sans Serif"/>
              </a:rPr>
              <a:t>plataforma.</a:t>
            </a:r>
          </a:p>
          <a:p>
            <a:pPr marL="1318895">
              <a:lnSpc>
                <a:spcPct val="100000"/>
              </a:lnSpc>
              <a:spcBef>
                <a:spcPts val="680"/>
              </a:spcBef>
            </a:pPr>
            <a:r>
              <a:rPr b="1" i="0" spc="85" dirty="0">
                <a:latin typeface="Trebuchet MS"/>
                <a:cs typeface="Trebuchet MS"/>
              </a:rPr>
              <a:t>D</a:t>
            </a:r>
            <a:r>
              <a:rPr b="1" i="0" spc="-110" dirty="0">
                <a:latin typeface="Trebuchet MS"/>
                <a:cs typeface="Trebuchet MS"/>
              </a:rPr>
              <a:t>e</a:t>
            </a:r>
            <a:r>
              <a:rPr b="1" i="0" spc="-120" dirty="0">
                <a:latin typeface="Trebuchet MS"/>
                <a:cs typeface="Trebuchet MS"/>
              </a:rPr>
              <a:t>n</a:t>
            </a:r>
            <a:r>
              <a:rPr b="1" i="0" spc="-75" dirty="0">
                <a:latin typeface="Trebuchet MS"/>
                <a:cs typeface="Trebuchet MS"/>
              </a:rPr>
              <a:t>t</a:t>
            </a:r>
            <a:r>
              <a:rPr b="1" i="0" spc="-85" dirty="0">
                <a:latin typeface="Trebuchet MS"/>
                <a:cs typeface="Trebuchet MS"/>
              </a:rPr>
              <a:t>r</a:t>
            </a:r>
            <a:r>
              <a:rPr b="1" i="0" spc="-110" dirty="0">
                <a:latin typeface="Trebuchet MS"/>
                <a:cs typeface="Trebuchet MS"/>
              </a:rPr>
              <a:t>o</a:t>
            </a:r>
            <a:r>
              <a:rPr b="1" i="0" spc="-90" dirty="0">
                <a:latin typeface="Trebuchet MS"/>
                <a:cs typeface="Trebuchet MS"/>
              </a:rPr>
              <a:t> </a:t>
            </a:r>
            <a:r>
              <a:rPr b="1" i="0" spc="-120" dirty="0">
                <a:latin typeface="Trebuchet MS"/>
                <a:cs typeface="Trebuchet MS"/>
              </a:rPr>
              <a:t>de</a:t>
            </a:r>
            <a:r>
              <a:rPr b="1" i="0" spc="-90" dirty="0">
                <a:latin typeface="Trebuchet MS"/>
                <a:cs typeface="Trebuchet MS"/>
              </a:rPr>
              <a:t> la plataforma </a:t>
            </a:r>
            <a:r>
              <a:rPr b="1" i="0" spc="-85" dirty="0">
                <a:latin typeface="Trebuchet MS"/>
                <a:cs typeface="Trebuchet MS"/>
              </a:rPr>
              <a:t>las</a:t>
            </a:r>
            <a:r>
              <a:rPr b="1" i="0" spc="-90" dirty="0">
                <a:latin typeface="Trebuchet MS"/>
                <a:cs typeface="Trebuchet MS"/>
              </a:rPr>
              <a:t> </a:t>
            </a:r>
            <a:r>
              <a:rPr b="1" i="0" spc="-110" dirty="0">
                <a:latin typeface="Trebuchet MS"/>
                <a:cs typeface="Trebuchet MS"/>
              </a:rPr>
              <a:t>e</a:t>
            </a:r>
            <a:r>
              <a:rPr b="1" i="0" spc="-120" dirty="0">
                <a:latin typeface="Trebuchet MS"/>
                <a:cs typeface="Trebuchet MS"/>
              </a:rPr>
              <a:t>n</a:t>
            </a:r>
            <a:r>
              <a:rPr b="1" i="0" spc="-90" dirty="0">
                <a:latin typeface="Trebuchet MS"/>
                <a:cs typeface="Trebuchet MS"/>
              </a:rPr>
              <a:t>tidades </a:t>
            </a:r>
            <a:r>
              <a:rPr b="1" i="0" spc="-100" dirty="0">
                <a:latin typeface="Trebuchet MS"/>
                <a:cs typeface="Trebuchet MS"/>
              </a:rPr>
              <a:t>podrán:</a:t>
            </a:r>
          </a:p>
          <a:p>
            <a:pPr>
              <a:lnSpc>
                <a:spcPct val="100000"/>
              </a:lnSpc>
            </a:pP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Trebuchet MS"/>
              <a:cs typeface="Trebuchet MS"/>
            </a:endParaRPr>
          </a:p>
          <a:p>
            <a:pPr marL="934719">
              <a:lnSpc>
                <a:spcPct val="100000"/>
              </a:lnSpc>
            </a:pPr>
            <a:r>
              <a:rPr b="1" i="0" spc="-90" dirty="0">
                <a:solidFill>
                  <a:srgbClr val="262625"/>
                </a:solidFill>
                <a:latin typeface="Trebuchet MS"/>
                <a:cs typeface="Trebuchet MS"/>
              </a:rPr>
              <a:t>#01</a:t>
            </a:r>
          </a:p>
          <a:p>
            <a:pPr marL="934719" marR="5715" algn="just">
              <a:lnSpc>
                <a:spcPct val="113700"/>
              </a:lnSpc>
              <a:spcBef>
                <a:spcPts val="440"/>
              </a:spcBef>
            </a:pPr>
            <a:r>
              <a:rPr i="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Elegir </a:t>
            </a:r>
            <a:r>
              <a:rPr i="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los </a:t>
            </a:r>
            <a:r>
              <a:rPr i="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contenidos </a:t>
            </a:r>
            <a:r>
              <a:rPr i="0" spc="-15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i="0" spc="-1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i="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ofrecer dentro </a:t>
            </a:r>
            <a:r>
              <a:rPr i="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del </a:t>
            </a:r>
            <a:r>
              <a:rPr i="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programa, </a:t>
            </a:r>
            <a:r>
              <a:rPr i="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i="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según</a:t>
            </a:r>
            <a:r>
              <a:rPr i="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i="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i="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i="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etapa</a:t>
            </a:r>
            <a:r>
              <a:rPr i="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i="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i="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i="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experiencia</a:t>
            </a:r>
            <a:r>
              <a:rPr i="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i="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i="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i="0" spc="-114" dirty="0">
                <a:solidFill>
                  <a:srgbClr val="262625"/>
                </a:solidFill>
                <a:latin typeface="Microsoft Sans Serif"/>
                <a:cs typeface="Microsoft Sans Serif"/>
              </a:rPr>
              <a:t>cada</a:t>
            </a:r>
            <a:r>
              <a:rPr i="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i="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entidad.</a:t>
            </a:r>
          </a:p>
          <a:p>
            <a:pPr marL="934719" marR="5715" algn="just">
              <a:lnSpc>
                <a:spcPct val="113700"/>
              </a:lnSpc>
            </a:pPr>
            <a:r>
              <a:rPr i="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Cabe</a:t>
            </a:r>
            <a:r>
              <a:rPr i="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i="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destacar </a:t>
            </a:r>
            <a:r>
              <a:rPr i="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que estos </a:t>
            </a:r>
            <a:r>
              <a:rPr i="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contenidos </a:t>
            </a:r>
            <a:r>
              <a:rPr i="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deberán </a:t>
            </a:r>
            <a:r>
              <a:rPr i="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ejecu- </a:t>
            </a:r>
            <a:r>
              <a:rPr i="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i="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tarse </a:t>
            </a:r>
            <a:r>
              <a:rPr i="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i="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manera </a:t>
            </a:r>
            <a:r>
              <a:rPr i="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independiente </a:t>
            </a:r>
            <a:r>
              <a:rPr i="0" spc="-15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i="0" spc="-1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i="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la </a:t>
            </a:r>
            <a:r>
              <a:rPr i="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plataforma, </a:t>
            </a:r>
            <a:r>
              <a:rPr i="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en </a:t>
            </a:r>
            <a:r>
              <a:rPr i="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las </a:t>
            </a:r>
            <a:r>
              <a:rPr i="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i="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modalidades </a:t>
            </a:r>
            <a:r>
              <a:rPr i="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y/o </a:t>
            </a:r>
            <a:r>
              <a:rPr i="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espacios </a:t>
            </a:r>
            <a:r>
              <a:rPr i="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determinados </a:t>
            </a:r>
            <a:r>
              <a:rPr i="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por </a:t>
            </a:r>
            <a:r>
              <a:rPr i="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la </a:t>
            </a:r>
            <a:r>
              <a:rPr i="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entidad </a:t>
            </a:r>
            <a:r>
              <a:rPr i="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i="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(ésta</a:t>
            </a:r>
            <a:r>
              <a:rPr i="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i="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también</a:t>
            </a:r>
            <a:r>
              <a:rPr i="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i="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definirá</a:t>
            </a:r>
            <a:r>
              <a:rPr i="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i="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el</a:t>
            </a:r>
            <a:r>
              <a:rPr i="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i="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modelo</a:t>
            </a:r>
            <a:r>
              <a:rPr i="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i="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i="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i="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ingresos).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145532" y="4707833"/>
            <a:ext cx="218440" cy="2633980"/>
          </a:xfrm>
          <a:prstGeom prst="rect">
            <a:avLst/>
          </a:prstGeom>
        </p:spPr>
        <p:txBody>
          <a:bodyPr vert="vert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000" b="1" spc="20" dirty="0">
                <a:solidFill>
                  <a:srgbClr val="44AC34"/>
                </a:solidFill>
                <a:latin typeface="Arial"/>
                <a:cs typeface="Arial"/>
              </a:rPr>
              <a:t>E</a:t>
            </a:r>
            <a:r>
              <a:rPr sz="1000" b="1" dirty="0">
                <a:solidFill>
                  <a:srgbClr val="44AC34"/>
                </a:solidFill>
                <a:latin typeface="Arial"/>
                <a:cs typeface="Arial"/>
              </a:rPr>
              <a:t>L</a:t>
            </a:r>
            <a:r>
              <a:rPr sz="1000" b="1" spc="-40" dirty="0">
                <a:solidFill>
                  <a:srgbClr val="44AC34"/>
                </a:solidFill>
                <a:latin typeface="Arial"/>
                <a:cs typeface="Arial"/>
              </a:rPr>
              <a:t> </a:t>
            </a:r>
            <a:r>
              <a:rPr sz="1000" b="1" spc="20" dirty="0">
                <a:solidFill>
                  <a:srgbClr val="44AC34"/>
                </a:solidFill>
                <a:latin typeface="Arial"/>
                <a:cs typeface="Arial"/>
              </a:rPr>
              <a:t>VI</a:t>
            </a:r>
            <a:r>
              <a:rPr sz="1000" b="1" spc="45" dirty="0">
                <a:solidFill>
                  <a:srgbClr val="44AC34"/>
                </a:solidFill>
                <a:latin typeface="Arial"/>
                <a:cs typeface="Arial"/>
              </a:rPr>
              <a:t>A</a:t>
            </a:r>
            <a:r>
              <a:rPr sz="1000" b="1" spc="20" dirty="0">
                <a:solidFill>
                  <a:srgbClr val="44AC34"/>
                </a:solidFill>
                <a:latin typeface="Arial"/>
                <a:cs typeface="Arial"/>
              </a:rPr>
              <a:t>J</a:t>
            </a:r>
            <a:r>
              <a:rPr sz="1000" b="1" dirty="0">
                <a:solidFill>
                  <a:srgbClr val="44AC34"/>
                </a:solidFill>
                <a:latin typeface="Arial"/>
                <a:cs typeface="Arial"/>
              </a:rPr>
              <a:t>E</a:t>
            </a:r>
            <a:r>
              <a:rPr sz="1000" b="1" spc="-40" dirty="0">
                <a:solidFill>
                  <a:srgbClr val="44AC34"/>
                </a:solidFill>
                <a:latin typeface="Arial"/>
                <a:cs typeface="Arial"/>
              </a:rPr>
              <a:t> </a:t>
            </a:r>
            <a:r>
              <a:rPr sz="1000" b="1" spc="20" dirty="0">
                <a:solidFill>
                  <a:srgbClr val="44AC34"/>
                </a:solidFill>
                <a:latin typeface="Arial"/>
                <a:cs typeface="Arial"/>
              </a:rPr>
              <a:t>DE</a:t>
            </a:r>
            <a:r>
              <a:rPr sz="1000" b="1" dirty="0">
                <a:solidFill>
                  <a:srgbClr val="44AC34"/>
                </a:solidFill>
                <a:latin typeface="Arial"/>
                <a:cs typeface="Arial"/>
              </a:rPr>
              <a:t>L</a:t>
            </a:r>
            <a:r>
              <a:rPr sz="1000" b="1" spc="-40" dirty="0">
                <a:solidFill>
                  <a:srgbClr val="44AC34"/>
                </a:solidFill>
                <a:latin typeface="Arial"/>
                <a:cs typeface="Arial"/>
              </a:rPr>
              <a:t> </a:t>
            </a:r>
            <a:r>
              <a:rPr sz="1000" b="1" spc="20" dirty="0">
                <a:solidFill>
                  <a:srgbClr val="44AC34"/>
                </a:solidFill>
                <a:latin typeface="Arial"/>
                <a:cs typeface="Arial"/>
              </a:rPr>
              <a:t>EMPRENDEDO</a:t>
            </a:r>
            <a:r>
              <a:rPr sz="1000" b="1" dirty="0">
                <a:solidFill>
                  <a:srgbClr val="44AC34"/>
                </a:solidFill>
                <a:latin typeface="Arial"/>
                <a:cs typeface="Arial"/>
              </a:rPr>
              <a:t>R</a:t>
            </a:r>
            <a:r>
              <a:rPr sz="1000" b="1" spc="-50" dirty="0">
                <a:solidFill>
                  <a:srgbClr val="44AC34"/>
                </a:solidFill>
                <a:latin typeface="Arial"/>
                <a:cs typeface="Arial"/>
              </a:rPr>
              <a:t> </a:t>
            </a:r>
            <a:r>
              <a:rPr sz="1500" baseline="5555" dirty="0">
                <a:solidFill>
                  <a:srgbClr val="44AC34"/>
                </a:solidFill>
                <a:latin typeface="Verdana"/>
                <a:cs typeface="Verdana"/>
              </a:rPr>
              <a:t>|</a:t>
            </a:r>
            <a:r>
              <a:rPr sz="1500" spc="-187" baseline="5555" dirty="0">
                <a:solidFill>
                  <a:srgbClr val="44AC34"/>
                </a:solidFill>
                <a:latin typeface="Verdana"/>
                <a:cs typeface="Verdana"/>
              </a:rPr>
              <a:t> </a:t>
            </a:r>
            <a:r>
              <a:rPr sz="1000" b="1" spc="20" dirty="0">
                <a:solidFill>
                  <a:srgbClr val="44AC34"/>
                </a:solidFill>
                <a:latin typeface="Arial"/>
                <a:cs typeface="Arial"/>
              </a:rPr>
              <a:t>ENTI</a:t>
            </a:r>
            <a:r>
              <a:rPr sz="1000" b="1" spc="10" dirty="0">
                <a:solidFill>
                  <a:srgbClr val="44AC34"/>
                </a:solidFill>
                <a:latin typeface="Arial"/>
                <a:cs typeface="Arial"/>
              </a:rPr>
              <a:t>D</a:t>
            </a:r>
            <a:r>
              <a:rPr sz="1000" b="1" spc="20" dirty="0">
                <a:solidFill>
                  <a:srgbClr val="44AC34"/>
                </a:solidFill>
                <a:latin typeface="Arial"/>
                <a:cs typeface="Arial"/>
              </a:rPr>
              <a:t>ADES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91760" y="4276472"/>
            <a:ext cx="153888" cy="3063240"/>
          </a:xfrm>
          <a:prstGeom prst="rect">
            <a:avLst/>
          </a:prstGeom>
        </p:spPr>
        <p:txBody>
          <a:bodyPr vert="vert270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000" b="1" spc="20" dirty="0">
                <a:latin typeface="Trebuchet MS"/>
                <a:cs typeface="Trebuchet MS"/>
              </a:rPr>
              <a:t>E</a:t>
            </a:r>
            <a:r>
              <a:rPr sz="1000" b="1" dirty="0">
                <a:latin typeface="Trebuchet MS"/>
                <a:cs typeface="Trebuchet MS"/>
              </a:rPr>
              <a:t>L</a:t>
            </a:r>
            <a:r>
              <a:rPr sz="1000" b="1" spc="-65" dirty="0">
                <a:latin typeface="Trebuchet MS"/>
                <a:cs typeface="Trebuchet MS"/>
              </a:rPr>
              <a:t> </a:t>
            </a:r>
            <a:r>
              <a:rPr sz="1000" b="1" spc="20" dirty="0">
                <a:latin typeface="Trebuchet MS"/>
                <a:cs typeface="Trebuchet MS"/>
              </a:rPr>
              <a:t>VI</a:t>
            </a:r>
            <a:r>
              <a:rPr sz="1000" b="1" spc="45" dirty="0">
                <a:latin typeface="Trebuchet MS"/>
                <a:cs typeface="Trebuchet MS"/>
              </a:rPr>
              <a:t>A</a:t>
            </a:r>
            <a:r>
              <a:rPr sz="1000" b="1" spc="20" dirty="0">
                <a:latin typeface="Trebuchet MS"/>
                <a:cs typeface="Trebuchet MS"/>
              </a:rPr>
              <a:t>J</a:t>
            </a:r>
            <a:r>
              <a:rPr sz="1000" b="1" dirty="0">
                <a:latin typeface="Trebuchet MS"/>
                <a:cs typeface="Trebuchet MS"/>
              </a:rPr>
              <a:t>E</a:t>
            </a:r>
            <a:r>
              <a:rPr sz="1000" b="1" spc="-65" dirty="0">
                <a:latin typeface="Trebuchet MS"/>
                <a:cs typeface="Trebuchet MS"/>
              </a:rPr>
              <a:t> </a:t>
            </a:r>
            <a:r>
              <a:rPr sz="1000" b="1" spc="20" dirty="0">
                <a:latin typeface="Trebuchet MS"/>
                <a:cs typeface="Trebuchet MS"/>
              </a:rPr>
              <a:t>DE</a:t>
            </a:r>
            <a:r>
              <a:rPr sz="1000" b="1" dirty="0">
                <a:latin typeface="Trebuchet MS"/>
                <a:cs typeface="Trebuchet MS"/>
              </a:rPr>
              <a:t>L</a:t>
            </a:r>
            <a:r>
              <a:rPr sz="1000" b="1" spc="-65" dirty="0">
                <a:latin typeface="Trebuchet MS"/>
                <a:cs typeface="Trebuchet MS"/>
              </a:rPr>
              <a:t> </a:t>
            </a:r>
            <a:r>
              <a:rPr sz="1000" b="1" spc="20" dirty="0">
                <a:latin typeface="Trebuchet MS"/>
                <a:cs typeface="Trebuchet MS"/>
              </a:rPr>
              <a:t>EMPRENDEDO</a:t>
            </a:r>
            <a:r>
              <a:rPr sz="1000" b="1" dirty="0">
                <a:latin typeface="Trebuchet MS"/>
                <a:cs typeface="Trebuchet MS"/>
              </a:rPr>
              <a:t>R</a:t>
            </a:r>
            <a:r>
              <a:rPr sz="1000" b="1" spc="-70" dirty="0">
                <a:latin typeface="Trebuchet MS"/>
                <a:cs typeface="Trebuchet MS"/>
              </a:rPr>
              <a:t> </a:t>
            </a:r>
            <a:r>
              <a:rPr sz="1500" baseline="5555" dirty="0">
                <a:latin typeface="Microsoft Sans Serif"/>
                <a:cs typeface="Microsoft Sans Serif"/>
              </a:rPr>
              <a:t>|</a:t>
            </a:r>
            <a:r>
              <a:rPr sz="1500" spc="-60" baseline="5555" dirty="0">
                <a:latin typeface="Microsoft Sans Serif"/>
                <a:cs typeface="Microsoft Sans Serif"/>
              </a:rPr>
              <a:t> </a:t>
            </a:r>
            <a:r>
              <a:rPr sz="1000" b="1" spc="20" dirty="0">
                <a:latin typeface="Trebuchet MS"/>
                <a:cs typeface="Trebuchet MS"/>
              </a:rPr>
              <a:t>EMPRENDEDORES</a:t>
            </a:r>
            <a:endParaRPr sz="1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sp>
          <p:nvSpPr>
            <p:cNvPr id="3" name="object 3"/>
            <p:cNvSpPr/>
            <p:nvPr/>
          </p:nvSpPr>
          <p:spPr>
            <a:xfrm>
              <a:off x="5029200" y="0"/>
              <a:ext cx="5029200" cy="7772400"/>
            </a:xfrm>
            <a:custGeom>
              <a:avLst/>
              <a:gdLst/>
              <a:ahLst/>
              <a:cxnLst/>
              <a:rect l="l" t="t" r="r" b="b"/>
              <a:pathLst>
                <a:path w="5029200" h="7772400">
                  <a:moveTo>
                    <a:pt x="0" y="0"/>
                  </a:moveTo>
                  <a:lnTo>
                    <a:pt x="0" y="7772400"/>
                  </a:lnTo>
                  <a:lnTo>
                    <a:pt x="5029200" y="7772400"/>
                  </a:lnTo>
                  <a:lnTo>
                    <a:pt x="5029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D76E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31929" y="1368425"/>
              <a:ext cx="2887345" cy="0"/>
            </a:xfrm>
            <a:custGeom>
              <a:avLst/>
              <a:gdLst/>
              <a:ahLst/>
              <a:cxnLst/>
              <a:rect l="l" t="t" r="r" b="b"/>
              <a:pathLst>
                <a:path w="2887345">
                  <a:moveTo>
                    <a:pt x="0" y="0"/>
                  </a:moveTo>
                  <a:lnTo>
                    <a:pt x="2887129" y="0"/>
                  </a:lnTo>
                </a:path>
              </a:pathLst>
            </a:custGeom>
            <a:ln w="6350">
              <a:solidFill>
                <a:srgbClr val="44AC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31929" y="2297435"/>
              <a:ext cx="2887345" cy="0"/>
            </a:xfrm>
            <a:custGeom>
              <a:avLst/>
              <a:gdLst/>
              <a:ahLst/>
              <a:cxnLst/>
              <a:rect l="l" t="t" r="r" b="b"/>
              <a:pathLst>
                <a:path w="2887345">
                  <a:moveTo>
                    <a:pt x="0" y="0"/>
                  </a:moveTo>
                  <a:lnTo>
                    <a:pt x="2887129" y="0"/>
                  </a:lnTo>
                </a:path>
              </a:pathLst>
            </a:custGeom>
            <a:ln w="6350">
              <a:solidFill>
                <a:srgbClr val="44AC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593816" y="1788248"/>
            <a:ext cx="2912745" cy="70104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100" b="1" spc="-30" dirty="0">
                <a:solidFill>
                  <a:srgbClr val="262625"/>
                </a:solidFill>
                <a:latin typeface="Trebuchet MS"/>
                <a:cs typeface="Trebuchet MS"/>
              </a:rPr>
              <a:t>#03</a:t>
            </a:r>
            <a:endParaRPr sz="1100" dirty="0">
              <a:latin typeface="Trebuchet MS"/>
              <a:cs typeface="Trebuchet MS"/>
            </a:endParaRPr>
          </a:p>
          <a:p>
            <a:pPr marL="12700" marR="5080">
              <a:lnSpc>
                <a:spcPct val="113700"/>
              </a:lnSpc>
              <a:spcBef>
                <a:spcPts val="405"/>
              </a:spcBef>
            </a:pP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Ser</a:t>
            </a:r>
            <a:r>
              <a:rPr sz="11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evaluado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por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parte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 los 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emprendedores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respecto </a:t>
            </a:r>
            <a:r>
              <a:rPr sz="1100" spc="-2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al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contenido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entr</a:t>
            </a:r>
            <a:r>
              <a:rPr sz="11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egado.</a:t>
            </a:r>
            <a:endParaRPr sz="11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19229" y="2479675"/>
            <a:ext cx="2912745" cy="107632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100" b="1" dirty="0">
                <a:solidFill>
                  <a:srgbClr val="262625"/>
                </a:solidFill>
                <a:latin typeface="Trebuchet MS"/>
                <a:cs typeface="Trebuchet MS"/>
              </a:rPr>
              <a:t>#04</a:t>
            </a:r>
            <a:endParaRPr sz="11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13700"/>
              </a:lnSpc>
              <a:spcBef>
                <a:spcPts val="384"/>
              </a:spcBef>
            </a:pPr>
            <a:r>
              <a:rPr sz="11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1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umentar</a:t>
            </a:r>
            <a:r>
              <a:rPr sz="1100" spc="6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su</a:t>
            </a:r>
            <a:r>
              <a:rPr sz="1100" spc="6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difusión</a:t>
            </a:r>
            <a:r>
              <a:rPr sz="1100" spc="6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5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100" spc="6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través</a:t>
            </a:r>
            <a:r>
              <a:rPr sz="1100" spc="6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100" spc="6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1100" spc="6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incorporación</a:t>
            </a:r>
            <a:r>
              <a:rPr sz="1100" spc="6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al  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Mapa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del</a:t>
            </a:r>
            <a:r>
              <a:rPr sz="11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Ecosistema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1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Emprendimiento</a:t>
            </a:r>
            <a:r>
              <a:rPr sz="11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según</a:t>
            </a:r>
            <a:r>
              <a:rPr sz="11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1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perfil, </a:t>
            </a:r>
            <a:r>
              <a:rPr sz="11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pudiendo 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agregar 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todas </a:t>
            </a:r>
            <a:r>
              <a:rPr sz="11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las </a:t>
            </a:r>
            <a:r>
              <a:rPr sz="11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direcciones </a:t>
            </a:r>
            <a:r>
              <a:rPr sz="11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y regio- </a:t>
            </a:r>
            <a:r>
              <a:rPr sz="11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14" dirty="0">
                <a:solidFill>
                  <a:srgbClr val="262625"/>
                </a:solidFill>
                <a:latin typeface="Microsoft Sans Serif"/>
                <a:cs typeface="Microsoft Sans Serif"/>
              </a:rPr>
              <a:t>nes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en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las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cuales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35" dirty="0">
                <a:solidFill>
                  <a:srgbClr val="262625"/>
                </a:solidFill>
                <a:latin typeface="Microsoft Sans Serif"/>
                <a:cs typeface="Microsoft Sans Serif"/>
              </a:rPr>
              <a:t>se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encuent</a:t>
            </a:r>
            <a:r>
              <a:rPr sz="11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e.</a:t>
            </a:r>
            <a:endParaRPr sz="11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26766" y="454025"/>
            <a:ext cx="2887345" cy="0"/>
          </a:xfrm>
          <a:custGeom>
            <a:avLst/>
            <a:gdLst/>
            <a:ahLst/>
            <a:cxnLst/>
            <a:rect l="l" t="t" r="r" b="b"/>
            <a:pathLst>
              <a:path w="2887345">
                <a:moveTo>
                  <a:pt x="0" y="0"/>
                </a:moveTo>
                <a:lnTo>
                  <a:pt x="2887129" y="0"/>
                </a:lnTo>
              </a:path>
            </a:pathLst>
          </a:custGeom>
          <a:ln w="6350">
            <a:solidFill>
              <a:srgbClr val="44AC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593816" y="1120157"/>
            <a:ext cx="2909570" cy="69532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100" b="1" spc="-35" dirty="0">
                <a:solidFill>
                  <a:srgbClr val="262625"/>
                </a:solidFill>
                <a:latin typeface="Trebuchet MS"/>
                <a:cs typeface="Trebuchet MS"/>
              </a:rPr>
              <a:t>#02</a:t>
            </a:r>
            <a:endParaRPr sz="1100" dirty="0">
              <a:latin typeface="Trebuchet MS"/>
              <a:cs typeface="Trebuchet MS"/>
            </a:endParaRPr>
          </a:p>
          <a:p>
            <a:pPr marL="12700" marR="5080">
              <a:lnSpc>
                <a:spcPct val="113700"/>
              </a:lnSpc>
              <a:spcBef>
                <a:spcPts val="384"/>
              </a:spcBef>
            </a:pPr>
            <a:r>
              <a:rPr sz="11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Validar</a:t>
            </a:r>
            <a:r>
              <a:rPr sz="1100" spc="10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y/o</a:t>
            </a:r>
            <a:r>
              <a:rPr sz="1100" spc="10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certificar</a:t>
            </a:r>
            <a:r>
              <a:rPr sz="1100" spc="10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5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1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través</a:t>
            </a:r>
            <a:r>
              <a:rPr sz="1100" spc="10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la</a:t>
            </a:r>
            <a:r>
              <a:rPr sz="1100" spc="10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plataforma</a:t>
            </a:r>
            <a:r>
              <a:rPr sz="1100" spc="10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5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1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los </a:t>
            </a:r>
            <a:r>
              <a:rPr sz="1100" spc="-2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emprendedores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que</a:t>
            </a:r>
            <a:r>
              <a:rPr sz="11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realizaron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el</a:t>
            </a:r>
            <a:r>
              <a:rPr sz="11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contenido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ofrecido.</a:t>
            </a:r>
            <a:endParaRPr sz="11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1756" y="459168"/>
            <a:ext cx="2912745" cy="89598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100" b="1" spc="-30" dirty="0">
                <a:latin typeface="Trebuchet MS"/>
                <a:cs typeface="Trebuchet MS"/>
              </a:rPr>
              <a:t>#03</a:t>
            </a:r>
            <a:endParaRPr sz="11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13700"/>
              </a:lnSpc>
              <a:spcBef>
                <a:spcPts val="425"/>
              </a:spcBef>
            </a:pPr>
            <a:r>
              <a:rPr sz="1100" spc="-95" dirty="0">
                <a:latin typeface="Microsoft Sans Serif"/>
                <a:cs typeface="Microsoft Sans Serif"/>
              </a:rPr>
              <a:t>Además, </a:t>
            </a:r>
            <a:r>
              <a:rPr sz="1100" spc="-80" dirty="0">
                <a:latin typeface="Microsoft Sans Serif"/>
                <a:cs typeface="Microsoft Sans Serif"/>
              </a:rPr>
              <a:t>podrá </a:t>
            </a:r>
            <a:r>
              <a:rPr sz="1100" spc="-70" dirty="0">
                <a:latin typeface="Microsoft Sans Serif"/>
                <a:cs typeface="Microsoft Sans Serif"/>
              </a:rPr>
              <a:t>ver </a:t>
            </a:r>
            <a:r>
              <a:rPr sz="1100" spc="-90" dirty="0">
                <a:latin typeface="Microsoft Sans Serif"/>
                <a:cs typeface="Microsoft Sans Serif"/>
              </a:rPr>
              <a:t>qué </a:t>
            </a:r>
            <a:r>
              <a:rPr sz="1100" spc="-30" dirty="0">
                <a:latin typeface="Microsoft Sans Serif"/>
                <a:cs typeface="Microsoft Sans Serif"/>
              </a:rPr>
              <a:t>tipo </a:t>
            </a:r>
            <a:r>
              <a:rPr sz="1100" spc="-100" dirty="0">
                <a:latin typeface="Microsoft Sans Serif"/>
                <a:cs typeface="Microsoft Sans Serif"/>
              </a:rPr>
              <a:t>de </a:t>
            </a:r>
            <a:r>
              <a:rPr sz="1100" spc="-60" dirty="0">
                <a:latin typeface="Microsoft Sans Serif"/>
                <a:cs typeface="Microsoft Sans Serif"/>
              </a:rPr>
              <a:t>financiamiento </a:t>
            </a:r>
            <a:r>
              <a:rPr sz="1100" spc="-70" dirty="0">
                <a:latin typeface="Microsoft Sans Serif"/>
                <a:cs typeface="Microsoft Sans Serif"/>
              </a:rPr>
              <a:t>existe </a:t>
            </a:r>
            <a:r>
              <a:rPr sz="1100" spc="-65" dirty="0">
                <a:latin typeface="Microsoft Sans Serif"/>
                <a:cs typeface="Microsoft Sans Serif"/>
              </a:rPr>
              <a:t> </a:t>
            </a:r>
            <a:r>
              <a:rPr sz="1100" spc="-95" dirty="0">
                <a:latin typeface="Microsoft Sans Serif"/>
                <a:cs typeface="Microsoft Sans Serif"/>
              </a:rPr>
              <a:t>para </a:t>
            </a:r>
            <a:r>
              <a:rPr sz="1100" spc="-70" dirty="0">
                <a:latin typeface="Microsoft Sans Serif"/>
                <a:cs typeface="Microsoft Sans Serif"/>
              </a:rPr>
              <a:t>emprendimientos </a:t>
            </a:r>
            <a:r>
              <a:rPr sz="1100" spc="-90" dirty="0">
                <a:latin typeface="Microsoft Sans Serif"/>
                <a:cs typeface="Microsoft Sans Serif"/>
              </a:rPr>
              <a:t>que </a:t>
            </a:r>
            <a:r>
              <a:rPr sz="1100" spc="-135" dirty="0">
                <a:latin typeface="Microsoft Sans Serif"/>
                <a:cs typeface="Microsoft Sans Serif"/>
              </a:rPr>
              <a:t>se </a:t>
            </a:r>
            <a:r>
              <a:rPr sz="1100" spc="-65" dirty="0">
                <a:latin typeface="Microsoft Sans Serif"/>
                <a:cs typeface="Microsoft Sans Serif"/>
              </a:rPr>
              <a:t>encuentren </a:t>
            </a:r>
            <a:r>
              <a:rPr sz="1100" spc="-90" dirty="0">
                <a:latin typeface="Microsoft Sans Serif"/>
                <a:cs typeface="Microsoft Sans Serif"/>
              </a:rPr>
              <a:t>en </a:t>
            </a:r>
            <a:r>
              <a:rPr sz="1100" spc="-85" dirty="0">
                <a:latin typeface="Microsoft Sans Serif"/>
                <a:cs typeface="Microsoft Sans Serif"/>
              </a:rPr>
              <a:t>la </a:t>
            </a:r>
            <a:r>
              <a:rPr sz="1100" spc="-95" dirty="0">
                <a:latin typeface="Microsoft Sans Serif"/>
                <a:cs typeface="Microsoft Sans Serif"/>
              </a:rPr>
              <a:t>fase </a:t>
            </a:r>
            <a:r>
              <a:rPr sz="1100" spc="-100" dirty="0">
                <a:latin typeface="Microsoft Sans Serif"/>
                <a:cs typeface="Microsoft Sans Serif"/>
              </a:rPr>
              <a:t>de </a:t>
            </a:r>
            <a:r>
              <a:rPr sz="1100" spc="-280" dirty="0">
                <a:latin typeface="Microsoft Sans Serif"/>
                <a:cs typeface="Microsoft Sans Serif"/>
              </a:rPr>
              <a:t> </a:t>
            </a:r>
            <a:r>
              <a:rPr sz="1100" spc="-90" dirty="0">
                <a:latin typeface="Microsoft Sans Serif"/>
                <a:cs typeface="Microsoft Sans Serif"/>
              </a:rPr>
              <a:t>desar</a:t>
            </a:r>
            <a:r>
              <a:rPr sz="1100" spc="-65" dirty="0">
                <a:latin typeface="Microsoft Sans Serif"/>
                <a:cs typeface="Microsoft Sans Serif"/>
              </a:rPr>
              <a:t>r</a:t>
            </a:r>
            <a:r>
              <a:rPr sz="1100" spc="-50" dirty="0">
                <a:latin typeface="Microsoft Sans Serif"/>
                <a:cs typeface="Microsoft Sans Serif"/>
              </a:rPr>
              <a:t>ollo </a:t>
            </a:r>
            <a:r>
              <a:rPr sz="1100" spc="-65" dirty="0">
                <a:latin typeface="Microsoft Sans Serif"/>
                <a:cs typeface="Microsoft Sans Serif"/>
              </a:rPr>
              <a:t>actual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-70" dirty="0">
                <a:latin typeface="Microsoft Sans Serif"/>
                <a:cs typeface="Microsoft Sans Serif"/>
              </a:rPr>
              <a:t>del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-55" dirty="0">
                <a:latin typeface="Microsoft Sans Serif"/>
                <a:cs typeface="Microsoft Sans Serif"/>
              </a:rPr>
              <a:t>p</a:t>
            </a:r>
            <a:r>
              <a:rPr sz="1100" spc="-40" dirty="0">
                <a:latin typeface="Microsoft Sans Serif"/>
                <a:cs typeface="Microsoft Sans Serif"/>
              </a:rPr>
              <a:t>r</a:t>
            </a:r>
            <a:r>
              <a:rPr sz="1100" spc="-55" dirty="0">
                <a:latin typeface="Microsoft Sans Serif"/>
                <a:cs typeface="Microsoft Sans Serif"/>
              </a:rPr>
              <a:t>oyecto.</a:t>
            </a:r>
            <a:endParaRPr sz="110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1756" y="2489288"/>
            <a:ext cx="2913380" cy="147129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100" b="1" dirty="0">
                <a:latin typeface="Trebuchet MS"/>
                <a:cs typeface="Trebuchet MS"/>
              </a:rPr>
              <a:t>#04</a:t>
            </a:r>
            <a:endParaRPr sz="11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13700"/>
              </a:lnSpc>
              <a:spcBef>
                <a:spcPts val="439"/>
              </a:spcBef>
            </a:pPr>
            <a:r>
              <a:rPr sz="1100" spc="-90" dirty="0">
                <a:latin typeface="Microsoft Sans Serif"/>
                <a:cs typeface="Microsoft Sans Serif"/>
              </a:rPr>
              <a:t>Podrá </a:t>
            </a:r>
            <a:r>
              <a:rPr sz="1100" spc="-70" dirty="0">
                <a:latin typeface="Microsoft Sans Serif"/>
                <a:cs typeface="Microsoft Sans Serif"/>
              </a:rPr>
              <a:t>ver </a:t>
            </a:r>
            <a:r>
              <a:rPr sz="1100" spc="-75" dirty="0">
                <a:latin typeface="Microsoft Sans Serif"/>
                <a:cs typeface="Microsoft Sans Serif"/>
              </a:rPr>
              <a:t>un </a:t>
            </a:r>
            <a:r>
              <a:rPr sz="1100" spc="-114" dirty="0">
                <a:latin typeface="Microsoft Sans Serif"/>
                <a:cs typeface="Microsoft Sans Serif"/>
              </a:rPr>
              <a:t>mapa</a:t>
            </a:r>
            <a:r>
              <a:rPr sz="1100" spc="-110" dirty="0">
                <a:latin typeface="Microsoft Sans Serif"/>
                <a:cs typeface="Microsoft Sans Serif"/>
              </a:rPr>
              <a:t> </a:t>
            </a:r>
            <a:r>
              <a:rPr sz="1100" spc="-70" dirty="0">
                <a:latin typeface="Microsoft Sans Serif"/>
                <a:cs typeface="Microsoft Sans Serif"/>
              </a:rPr>
              <a:t>del </a:t>
            </a:r>
            <a:r>
              <a:rPr sz="1100" spc="-90" dirty="0">
                <a:latin typeface="Microsoft Sans Serif"/>
                <a:cs typeface="Microsoft Sans Serif"/>
              </a:rPr>
              <a:t>ecosistema </a:t>
            </a:r>
            <a:r>
              <a:rPr sz="1100" spc="-100" dirty="0">
                <a:latin typeface="Microsoft Sans Serif"/>
                <a:cs typeface="Microsoft Sans Serif"/>
              </a:rPr>
              <a:t>de</a:t>
            </a:r>
            <a:r>
              <a:rPr sz="1100" spc="-95" dirty="0">
                <a:latin typeface="Microsoft Sans Serif"/>
                <a:cs typeface="Microsoft Sans Serif"/>
              </a:rPr>
              <a:t> </a:t>
            </a:r>
            <a:r>
              <a:rPr sz="1100" spc="-120" dirty="0">
                <a:latin typeface="Microsoft Sans Serif"/>
                <a:cs typeface="Microsoft Sans Serif"/>
              </a:rPr>
              <a:t>su</a:t>
            </a:r>
            <a:r>
              <a:rPr sz="1100" spc="-114" dirty="0">
                <a:latin typeface="Microsoft Sans Serif"/>
                <a:cs typeface="Microsoft Sans Serif"/>
              </a:rPr>
              <a:t> </a:t>
            </a:r>
            <a:r>
              <a:rPr sz="1100" spc="-65" dirty="0">
                <a:latin typeface="Microsoft Sans Serif"/>
                <a:cs typeface="Microsoft Sans Serif"/>
              </a:rPr>
              <a:t>región </a:t>
            </a:r>
            <a:r>
              <a:rPr sz="1100" spc="-75" dirty="0">
                <a:latin typeface="Microsoft Sans Serif"/>
                <a:cs typeface="Microsoft Sans Serif"/>
              </a:rPr>
              <a:t>con </a:t>
            </a:r>
            <a:r>
              <a:rPr sz="1100" spc="-70" dirty="0">
                <a:latin typeface="Microsoft Sans Serif"/>
                <a:cs typeface="Microsoft Sans Serif"/>
              </a:rPr>
              <a:t> </a:t>
            </a:r>
            <a:r>
              <a:rPr sz="1100" spc="-75" dirty="0">
                <a:latin typeface="Microsoft Sans Serif"/>
                <a:cs typeface="Microsoft Sans Serif"/>
              </a:rPr>
              <a:t>actores </a:t>
            </a:r>
            <a:r>
              <a:rPr sz="1100" spc="-90" dirty="0">
                <a:latin typeface="Microsoft Sans Serif"/>
                <a:cs typeface="Microsoft Sans Serif"/>
              </a:rPr>
              <a:t>que</a:t>
            </a:r>
            <a:r>
              <a:rPr sz="1100" spc="-85" dirty="0">
                <a:latin typeface="Microsoft Sans Serif"/>
                <a:cs typeface="Microsoft Sans Serif"/>
              </a:rPr>
              <a:t> </a:t>
            </a:r>
            <a:r>
              <a:rPr sz="1100" spc="-90" dirty="0">
                <a:latin typeface="Microsoft Sans Serif"/>
                <a:cs typeface="Microsoft Sans Serif"/>
              </a:rPr>
              <a:t>pueden</a:t>
            </a:r>
            <a:r>
              <a:rPr sz="1100" spc="-85" dirty="0">
                <a:latin typeface="Microsoft Sans Serif"/>
                <a:cs typeface="Microsoft Sans Serif"/>
              </a:rPr>
              <a:t> </a:t>
            </a:r>
            <a:r>
              <a:rPr sz="1100" spc="-75" dirty="0">
                <a:latin typeface="Microsoft Sans Serif"/>
                <a:cs typeface="Microsoft Sans Serif"/>
              </a:rPr>
              <a:t>apoyarlo </a:t>
            </a:r>
            <a:r>
              <a:rPr sz="1100" spc="-90" dirty="0">
                <a:latin typeface="Microsoft Sans Serif"/>
                <a:cs typeface="Microsoft Sans Serif"/>
              </a:rPr>
              <a:t>en</a:t>
            </a:r>
            <a:r>
              <a:rPr sz="1100" spc="-85" dirty="0">
                <a:latin typeface="Microsoft Sans Serif"/>
                <a:cs typeface="Microsoft Sans Serif"/>
              </a:rPr>
              <a:t> </a:t>
            </a:r>
            <a:r>
              <a:rPr sz="1100" spc="-65" dirty="0">
                <a:latin typeface="Microsoft Sans Serif"/>
                <a:cs typeface="Microsoft Sans Serif"/>
              </a:rPr>
              <a:t>el </a:t>
            </a:r>
            <a:r>
              <a:rPr sz="1100" spc="-70" dirty="0">
                <a:latin typeface="Microsoft Sans Serif"/>
                <a:cs typeface="Microsoft Sans Serif"/>
              </a:rPr>
              <a:t>desarrollo </a:t>
            </a:r>
            <a:r>
              <a:rPr sz="1100" spc="-100" dirty="0">
                <a:latin typeface="Microsoft Sans Serif"/>
                <a:cs typeface="Microsoft Sans Serif"/>
              </a:rPr>
              <a:t>de</a:t>
            </a:r>
            <a:r>
              <a:rPr sz="1100" spc="-95" dirty="0">
                <a:latin typeface="Microsoft Sans Serif"/>
                <a:cs typeface="Microsoft Sans Serif"/>
              </a:rPr>
              <a:t> </a:t>
            </a:r>
            <a:r>
              <a:rPr sz="1100" spc="-120" dirty="0">
                <a:latin typeface="Microsoft Sans Serif"/>
                <a:cs typeface="Microsoft Sans Serif"/>
              </a:rPr>
              <a:t>su </a:t>
            </a:r>
            <a:r>
              <a:rPr sz="1100" spc="-114" dirty="0">
                <a:latin typeface="Microsoft Sans Serif"/>
                <a:cs typeface="Microsoft Sans Serif"/>
              </a:rPr>
              <a:t> </a:t>
            </a:r>
            <a:r>
              <a:rPr sz="1100" spc="-50" dirty="0">
                <a:latin typeface="Microsoft Sans Serif"/>
                <a:cs typeface="Microsoft Sans Serif"/>
              </a:rPr>
              <a:t>proyecto </a:t>
            </a:r>
            <a:r>
              <a:rPr sz="1100" spc="-40" dirty="0">
                <a:latin typeface="Microsoft Sans Serif"/>
                <a:cs typeface="Microsoft Sans Serif"/>
              </a:rPr>
              <a:t>y </a:t>
            </a:r>
            <a:r>
              <a:rPr sz="1100" spc="-120" dirty="0">
                <a:latin typeface="Microsoft Sans Serif"/>
                <a:cs typeface="Microsoft Sans Serif"/>
              </a:rPr>
              <a:t>su</a:t>
            </a:r>
            <a:r>
              <a:rPr sz="1100" spc="-114" dirty="0">
                <a:latin typeface="Microsoft Sans Serif"/>
                <a:cs typeface="Microsoft Sans Serif"/>
              </a:rPr>
              <a:t> </a:t>
            </a:r>
            <a:r>
              <a:rPr sz="1100" spc="-70" dirty="0">
                <a:latin typeface="Microsoft Sans Serif"/>
                <a:cs typeface="Microsoft Sans Serif"/>
              </a:rPr>
              <a:t>desarrollo</a:t>
            </a:r>
            <a:r>
              <a:rPr sz="1100" spc="-65" dirty="0">
                <a:latin typeface="Microsoft Sans Serif"/>
                <a:cs typeface="Microsoft Sans Serif"/>
              </a:rPr>
              <a:t> </a:t>
            </a:r>
            <a:r>
              <a:rPr sz="1100" spc="-80" dirty="0">
                <a:latin typeface="Microsoft Sans Serif"/>
                <a:cs typeface="Microsoft Sans Serif"/>
              </a:rPr>
              <a:t>como</a:t>
            </a:r>
            <a:r>
              <a:rPr sz="1100" spc="-75" dirty="0">
                <a:latin typeface="Microsoft Sans Serif"/>
                <a:cs typeface="Microsoft Sans Serif"/>
              </a:rPr>
              <a:t> emprendedor.</a:t>
            </a:r>
            <a:r>
              <a:rPr sz="1100" spc="-70" dirty="0">
                <a:latin typeface="Microsoft Sans Serif"/>
                <a:cs typeface="Microsoft Sans Serif"/>
              </a:rPr>
              <a:t> </a:t>
            </a:r>
            <a:r>
              <a:rPr sz="1100" spc="-90" dirty="0">
                <a:latin typeface="Microsoft Sans Serif"/>
                <a:cs typeface="Microsoft Sans Serif"/>
              </a:rPr>
              <a:t>Estos </a:t>
            </a:r>
            <a:r>
              <a:rPr sz="1100" spc="-85" dirty="0">
                <a:latin typeface="Microsoft Sans Serif"/>
                <a:cs typeface="Microsoft Sans Serif"/>
              </a:rPr>
              <a:t> </a:t>
            </a:r>
            <a:r>
              <a:rPr sz="1100" spc="-65" dirty="0">
                <a:latin typeface="Microsoft Sans Serif"/>
                <a:cs typeface="Microsoft Sans Serif"/>
              </a:rPr>
              <a:t>partners </a:t>
            </a:r>
            <a:r>
              <a:rPr sz="1100" spc="-85" dirty="0">
                <a:latin typeface="Microsoft Sans Serif"/>
                <a:cs typeface="Microsoft Sans Serif"/>
              </a:rPr>
              <a:t>estarán </a:t>
            </a:r>
            <a:r>
              <a:rPr sz="1100" spc="-95" dirty="0">
                <a:latin typeface="Microsoft Sans Serif"/>
                <a:cs typeface="Microsoft Sans Serif"/>
              </a:rPr>
              <a:t>validados </a:t>
            </a:r>
            <a:r>
              <a:rPr sz="1100" spc="-55" dirty="0">
                <a:latin typeface="Microsoft Sans Serif"/>
                <a:cs typeface="Microsoft Sans Serif"/>
              </a:rPr>
              <a:t>por </a:t>
            </a:r>
            <a:r>
              <a:rPr sz="1100" spc="-30" dirty="0">
                <a:latin typeface="Microsoft Sans Serif"/>
                <a:cs typeface="Microsoft Sans Serif"/>
              </a:rPr>
              <a:t>Corfo </a:t>
            </a:r>
            <a:r>
              <a:rPr sz="1100" spc="-40" dirty="0">
                <a:latin typeface="Microsoft Sans Serif"/>
                <a:cs typeface="Microsoft Sans Serif"/>
              </a:rPr>
              <a:t>y </a:t>
            </a:r>
            <a:r>
              <a:rPr sz="1100" spc="-100" dirty="0">
                <a:latin typeface="Microsoft Sans Serif"/>
                <a:cs typeface="Microsoft Sans Serif"/>
              </a:rPr>
              <a:t>serán </a:t>
            </a:r>
            <a:r>
              <a:rPr sz="1100" spc="-75" dirty="0">
                <a:latin typeface="Microsoft Sans Serif"/>
                <a:cs typeface="Microsoft Sans Serif"/>
              </a:rPr>
              <a:t>evalua- </a:t>
            </a:r>
            <a:r>
              <a:rPr sz="1100" spc="-70" dirty="0">
                <a:latin typeface="Microsoft Sans Serif"/>
                <a:cs typeface="Microsoft Sans Serif"/>
              </a:rPr>
              <a:t> </a:t>
            </a:r>
            <a:r>
              <a:rPr sz="1100" spc="-110" dirty="0">
                <a:latin typeface="Microsoft Sans Serif"/>
                <a:cs typeface="Microsoft Sans Serif"/>
              </a:rPr>
              <a:t>dos</a:t>
            </a:r>
            <a:r>
              <a:rPr sz="1100" spc="-95" dirty="0">
                <a:latin typeface="Microsoft Sans Serif"/>
                <a:cs typeface="Microsoft Sans Serif"/>
              </a:rPr>
              <a:t> </a:t>
            </a:r>
            <a:r>
              <a:rPr sz="1100" spc="-55" dirty="0">
                <a:latin typeface="Microsoft Sans Serif"/>
                <a:cs typeface="Microsoft Sans Serif"/>
              </a:rPr>
              <a:t>por</a:t>
            </a:r>
            <a:r>
              <a:rPr sz="1100" spc="-95" dirty="0">
                <a:latin typeface="Microsoft Sans Serif"/>
                <a:cs typeface="Microsoft Sans Serif"/>
              </a:rPr>
              <a:t> </a:t>
            </a:r>
            <a:r>
              <a:rPr sz="1100" spc="-90" dirty="0">
                <a:latin typeface="Microsoft Sans Serif"/>
                <a:cs typeface="Microsoft Sans Serif"/>
              </a:rPr>
              <a:t>los</a:t>
            </a:r>
            <a:r>
              <a:rPr sz="1100" spc="-95" dirty="0">
                <a:latin typeface="Microsoft Sans Serif"/>
                <a:cs typeface="Microsoft Sans Serif"/>
              </a:rPr>
              <a:t> </a:t>
            </a:r>
            <a:r>
              <a:rPr sz="1100" spc="-80" dirty="0">
                <a:latin typeface="Microsoft Sans Serif"/>
                <a:cs typeface="Microsoft Sans Serif"/>
              </a:rPr>
              <a:t>emp</a:t>
            </a:r>
            <a:r>
              <a:rPr sz="1100" spc="-45" dirty="0">
                <a:latin typeface="Microsoft Sans Serif"/>
                <a:cs typeface="Microsoft Sans Serif"/>
              </a:rPr>
              <a:t>r</a:t>
            </a:r>
            <a:r>
              <a:rPr sz="1100" spc="-85" dirty="0">
                <a:latin typeface="Microsoft Sans Serif"/>
                <a:cs typeface="Microsoft Sans Serif"/>
              </a:rPr>
              <a:t>endedo</a:t>
            </a:r>
            <a:r>
              <a:rPr sz="1100" spc="-55" dirty="0">
                <a:latin typeface="Microsoft Sans Serif"/>
                <a:cs typeface="Microsoft Sans Serif"/>
              </a:rPr>
              <a:t>r</a:t>
            </a:r>
            <a:r>
              <a:rPr sz="1100" spc="-135" dirty="0">
                <a:latin typeface="Microsoft Sans Serif"/>
                <a:cs typeface="Microsoft Sans Serif"/>
              </a:rPr>
              <a:t>es</a:t>
            </a:r>
            <a:r>
              <a:rPr sz="1100" spc="-95" dirty="0">
                <a:latin typeface="Microsoft Sans Serif"/>
                <a:cs typeface="Microsoft Sans Serif"/>
              </a:rPr>
              <a:t> </a:t>
            </a:r>
            <a:r>
              <a:rPr sz="1100" spc="-90" dirty="0">
                <a:latin typeface="Microsoft Sans Serif"/>
                <a:cs typeface="Microsoft Sans Serif"/>
              </a:rPr>
              <a:t>que</a:t>
            </a:r>
            <a:r>
              <a:rPr sz="1100" spc="-95" dirty="0">
                <a:latin typeface="Microsoft Sans Serif"/>
                <a:cs typeface="Microsoft Sans Serif"/>
              </a:rPr>
              <a:t> </a:t>
            </a:r>
            <a:r>
              <a:rPr sz="1100" spc="-114" dirty="0">
                <a:latin typeface="Microsoft Sans Serif"/>
                <a:cs typeface="Microsoft Sans Serif"/>
              </a:rPr>
              <a:t>pasen</a:t>
            </a:r>
            <a:r>
              <a:rPr sz="1100" spc="-95" dirty="0">
                <a:latin typeface="Microsoft Sans Serif"/>
                <a:cs typeface="Microsoft Sans Serif"/>
              </a:rPr>
              <a:t> </a:t>
            </a:r>
            <a:r>
              <a:rPr sz="1100" spc="-55" dirty="0">
                <a:latin typeface="Microsoft Sans Serif"/>
                <a:cs typeface="Microsoft Sans Serif"/>
              </a:rPr>
              <a:t>por</a:t>
            </a:r>
            <a:r>
              <a:rPr sz="1100" spc="-95" dirty="0">
                <a:latin typeface="Microsoft Sans Serif"/>
                <a:cs typeface="Microsoft Sans Serif"/>
              </a:rPr>
              <a:t> </a:t>
            </a:r>
            <a:r>
              <a:rPr sz="1100" spc="-135" dirty="0">
                <a:latin typeface="Microsoft Sans Serif"/>
                <a:cs typeface="Microsoft Sans Serif"/>
              </a:rPr>
              <a:t>sus</a:t>
            </a:r>
            <a:r>
              <a:rPr sz="1100" spc="-95" dirty="0">
                <a:latin typeface="Microsoft Sans Serif"/>
                <a:cs typeface="Microsoft Sans Serif"/>
              </a:rPr>
              <a:t> </a:t>
            </a:r>
            <a:r>
              <a:rPr sz="1100" spc="-55" dirty="0">
                <a:latin typeface="Microsoft Sans Serif"/>
                <a:cs typeface="Microsoft Sans Serif"/>
              </a:rPr>
              <a:t>p</a:t>
            </a:r>
            <a:r>
              <a:rPr sz="1100" spc="-40" dirty="0">
                <a:latin typeface="Microsoft Sans Serif"/>
                <a:cs typeface="Microsoft Sans Serif"/>
              </a:rPr>
              <a:t>r</a:t>
            </a:r>
            <a:r>
              <a:rPr sz="1100" spc="-100" dirty="0">
                <a:latin typeface="Microsoft Sans Serif"/>
                <a:cs typeface="Microsoft Sans Serif"/>
              </a:rPr>
              <a:t>ocesos  </a:t>
            </a:r>
            <a:r>
              <a:rPr sz="1100" spc="-95" dirty="0">
                <a:latin typeface="Microsoft Sans Serif"/>
                <a:cs typeface="Microsoft Sans Serif"/>
              </a:rPr>
              <a:t>para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-75" dirty="0">
                <a:latin typeface="Microsoft Sans Serif"/>
                <a:cs typeface="Microsoft Sans Serif"/>
              </a:rPr>
              <a:t>guiar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-150" dirty="0">
                <a:latin typeface="Microsoft Sans Serif"/>
                <a:cs typeface="Microsoft Sans Serif"/>
              </a:rPr>
              <a:t>a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-55" dirty="0">
                <a:latin typeface="Microsoft Sans Serif"/>
                <a:cs typeface="Microsoft Sans Serif"/>
              </a:rPr>
              <a:t>otros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-90" dirty="0">
                <a:latin typeface="Microsoft Sans Serif"/>
                <a:cs typeface="Microsoft Sans Serif"/>
              </a:rPr>
              <a:t>en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-85" dirty="0">
                <a:latin typeface="Microsoft Sans Serif"/>
                <a:cs typeface="Microsoft Sans Serif"/>
              </a:rPr>
              <a:t>la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-70" dirty="0">
                <a:latin typeface="Microsoft Sans Serif"/>
                <a:cs typeface="Microsoft Sans Serif"/>
              </a:rPr>
              <a:t>elección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-70" dirty="0">
                <a:latin typeface="Microsoft Sans Serif"/>
                <a:cs typeface="Microsoft Sans Serif"/>
              </a:rPr>
              <a:t>del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-70" dirty="0">
                <a:latin typeface="Microsoft Sans Serif"/>
                <a:cs typeface="Microsoft Sans Serif"/>
              </a:rPr>
              <a:t>servicio.</a:t>
            </a:r>
            <a:endParaRPr sz="1100" dirty="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4271" y="5093157"/>
            <a:ext cx="2910840" cy="109029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100" b="1" spc="-25" dirty="0">
                <a:latin typeface="Trebuchet MS"/>
                <a:cs typeface="Trebuchet MS"/>
              </a:rPr>
              <a:t>#05</a:t>
            </a:r>
            <a:endParaRPr sz="11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13700"/>
              </a:lnSpc>
              <a:spcBef>
                <a:spcPts val="439"/>
              </a:spcBef>
            </a:pPr>
            <a:r>
              <a:rPr sz="1100" spc="-65" dirty="0">
                <a:latin typeface="Microsoft Sans Serif"/>
                <a:cs typeface="Microsoft Sans Serif"/>
              </a:rPr>
              <a:t>Finalmente, toda </a:t>
            </a:r>
            <a:r>
              <a:rPr sz="1100" spc="-90" dirty="0">
                <a:latin typeface="Microsoft Sans Serif"/>
                <a:cs typeface="Microsoft Sans Serif"/>
              </a:rPr>
              <a:t>esta </a:t>
            </a:r>
            <a:r>
              <a:rPr sz="1100" spc="-55" dirty="0">
                <a:latin typeface="Microsoft Sans Serif"/>
                <a:cs typeface="Microsoft Sans Serif"/>
              </a:rPr>
              <a:t>información </a:t>
            </a:r>
            <a:r>
              <a:rPr sz="1100" spc="-135" dirty="0">
                <a:latin typeface="Microsoft Sans Serif"/>
                <a:cs typeface="Microsoft Sans Serif"/>
              </a:rPr>
              <a:t>se</a:t>
            </a:r>
            <a:r>
              <a:rPr sz="1100" spc="-130" dirty="0">
                <a:latin typeface="Microsoft Sans Serif"/>
                <a:cs typeface="Microsoft Sans Serif"/>
              </a:rPr>
              <a:t> </a:t>
            </a:r>
            <a:r>
              <a:rPr sz="1100" spc="-70" dirty="0">
                <a:latin typeface="Microsoft Sans Serif"/>
                <a:cs typeface="Microsoft Sans Serif"/>
              </a:rPr>
              <a:t>conectará </a:t>
            </a:r>
            <a:r>
              <a:rPr sz="1100" spc="-75" dirty="0">
                <a:latin typeface="Microsoft Sans Serif"/>
                <a:cs typeface="Microsoft Sans Serif"/>
              </a:rPr>
              <a:t>con </a:t>
            </a:r>
            <a:r>
              <a:rPr sz="1100" spc="-70" dirty="0">
                <a:latin typeface="Microsoft Sans Serif"/>
                <a:cs typeface="Microsoft Sans Serif"/>
              </a:rPr>
              <a:t> Seguimiento</a:t>
            </a:r>
            <a:r>
              <a:rPr sz="1100" spc="-65" dirty="0">
                <a:latin typeface="Microsoft Sans Serif"/>
                <a:cs typeface="Microsoft Sans Serif"/>
              </a:rPr>
              <a:t> </a:t>
            </a:r>
            <a:r>
              <a:rPr sz="1100" spc="-90" dirty="0">
                <a:latin typeface="Microsoft Sans Serif"/>
                <a:cs typeface="Microsoft Sans Serif"/>
              </a:rPr>
              <a:t>Técnico,</a:t>
            </a:r>
            <a:r>
              <a:rPr sz="1100" spc="-85" dirty="0">
                <a:latin typeface="Microsoft Sans Serif"/>
                <a:cs typeface="Microsoft Sans Serif"/>
              </a:rPr>
              <a:t> </a:t>
            </a:r>
            <a:r>
              <a:rPr sz="1100" spc="-100" dirty="0">
                <a:latin typeface="Microsoft Sans Serif"/>
                <a:cs typeface="Microsoft Sans Serif"/>
              </a:rPr>
              <a:t>una</a:t>
            </a:r>
            <a:r>
              <a:rPr sz="1100" spc="-95" dirty="0">
                <a:latin typeface="Microsoft Sans Serif"/>
                <a:cs typeface="Microsoft Sans Serif"/>
              </a:rPr>
              <a:t> </a:t>
            </a:r>
            <a:r>
              <a:rPr sz="1100" spc="-60" dirty="0">
                <a:latin typeface="Microsoft Sans Serif"/>
                <a:cs typeface="Microsoft Sans Serif"/>
              </a:rPr>
              <a:t>plataforma </a:t>
            </a:r>
            <a:r>
              <a:rPr sz="1100" spc="-90" dirty="0">
                <a:latin typeface="Microsoft Sans Serif"/>
                <a:cs typeface="Microsoft Sans Serif"/>
              </a:rPr>
              <a:t>que</a:t>
            </a:r>
            <a:r>
              <a:rPr sz="1100" spc="-85" dirty="0">
                <a:latin typeface="Microsoft Sans Serif"/>
                <a:cs typeface="Microsoft Sans Serif"/>
              </a:rPr>
              <a:t> </a:t>
            </a:r>
            <a:r>
              <a:rPr sz="1100" spc="-45" dirty="0">
                <a:latin typeface="Microsoft Sans Serif"/>
                <a:cs typeface="Microsoft Sans Serif"/>
              </a:rPr>
              <a:t>permitirá </a:t>
            </a:r>
            <a:r>
              <a:rPr sz="1100" spc="-40" dirty="0">
                <a:latin typeface="Microsoft Sans Serif"/>
                <a:cs typeface="Microsoft Sans Serif"/>
              </a:rPr>
              <a:t> </a:t>
            </a:r>
            <a:r>
              <a:rPr sz="1100" spc="-90" dirty="0">
                <a:latin typeface="Microsoft Sans Serif"/>
                <a:cs typeface="Microsoft Sans Serif"/>
              </a:rPr>
              <a:t>ap</a:t>
            </a:r>
            <a:r>
              <a:rPr sz="1100" spc="-60" dirty="0">
                <a:latin typeface="Microsoft Sans Serif"/>
                <a:cs typeface="Microsoft Sans Serif"/>
              </a:rPr>
              <a:t>r</a:t>
            </a:r>
            <a:r>
              <a:rPr sz="1100" spc="-75" dirty="0">
                <a:latin typeface="Microsoft Sans Serif"/>
                <a:cs typeface="Microsoft Sans Serif"/>
              </a:rPr>
              <a:t>ender</a:t>
            </a:r>
            <a:r>
              <a:rPr sz="1100" spc="35" dirty="0">
                <a:latin typeface="Microsoft Sans Serif"/>
                <a:cs typeface="Microsoft Sans Serif"/>
              </a:rPr>
              <a:t> </a:t>
            </a:r>
            <a:r>
              <a:rPr sz="1100" spc="-70" dirty="0">
                <a:latin typeface="Microsoft Sans Serif"/>
                <a:cs typeface="Microsoft Sans Serif"/>
              </a:rPr>
              <a:t>del</a:t>
            </a:r>
            <a:r>
              <a:rPr sz="1100" spc="35" dirty="0">
                <a:latin typeface="Microsoft Sans Serif"/>
                <a:cs typeface="Microsoft Sans Serif"/>
              </a:rPr>
              <a:t> </a:t>
            </a:r>
            <a:r>
              <a:rPr sz="1100" spc="-55" dirty="0">
                <a:latin typeface="Microsoft Sans Serif"/>
                <a:cs typeface="Microsoft Sans Serif"/>
              </a:rPr>
              <a:t>p</a:t>
            </a:r>
            <a:r>
              <a:rPr sz="1100" spc="-40" dirty="0">
                <a:latin typeface="Microsoft Sans Serif"/>
                <a:cs typeface="Microsoft Sans Serif"/>
              </a:rPr>
              <a:t>r</a:t>
            </a:r>
            <a:r>
              <a:rPr sz="1100" spc="-100" dirty="0">
                <a:latin typeface="Microsoft Sans Serif"/>
                <a:cs typeface="Microsoft Sans Serif"/>
              </a:rPr>
              <a:t>oceso</a:t>
            </a:r>
            <a:r>
              <a:rPr sz="1100" spc="35" dirty="0">
                <a:latin typeface="Microsoft Sans Serif"/>
                <a:cs typeface="Microsoft Sans Serif"/>
              </a:rPr>
              <a:t> </a:t>
            </a:r>
            <a:r>
              <a:rPr sz="1100" spc="-110" dirty="0">
                <a:latin typeface="Microsoft Sans Serif"/>
                <a:cs typeface="Microsoft Sans Serif"/>
              </a:rPr>
              <a:t>e</a:t>
            </a:r>
            <a:r>
              <a:rPr sz="1100" spc="3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ir</a:t>
            </a:r>
            <a:r>
              <a:rPr sz="1100" spc="35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r</a:t>
            </a:r>
            <a:r>
              <a:rPr sz="1100" spc="-90" dirty="0">
                <a:latin typeface="Microsoft Sans Serif"/>
                <a:cs typeface="Microsoft Sans Serif"/>
              </a:rPr>
              <a:t>escatando</a:t>
            </a:r>
            <a:r>
              <a:rPr sz="1100" spc="35" dirty="0">
                <a:latin typeface="Microsoft Sans Serif"/>
                <a:cs typeface="Microsoft Sans Serif"/>
              </a:rPr>
              <a:t> </a:t>
            </a:r>
            <a:r>
              <a:rPr sz="1100" spc="-110" dirty="0">
                <a:latin typeface="Microsoft Sans Serif"/>
                <a:cs typeface="Microsoft Sans Serif"/>
              </a:rPr>
              <a:t>las</a:t>
            </a:r>
            <a:r>
              <a:rPr sz="1100" spc="35" dirty="0">
                <a:latin typeface="Microsoft Sans Serif"/>
                <a:cs typeface="Microsoft Sans Serif"/>
              </a:rPr>
              <a:t> </a:t>
            </a:r>
            <a:r>
              <a:rPr sz="1100" spc="-70" dirty="0">
                <a:latin typeface="Microsoft Sans Serif"/>
                <a:cs typeface="Microsoft Sans Serif"/>
              </a:rPr>
              <a:t>prácticas</a:t>
            </a:r>
            <a:r>
              <a:rPr sz="1100" spc="35" dirty="0">
                <a:latin typeface="Microsoft Sans Serif"/>
                <a:cs typeface="Microsoft Sans Serif"/>
              </a:rPr>
              <a:t> </a:t>
            </a:r>
            <a:r>
              <a:rPr sz="1100" spc="-75" dirty="0">
                <a:latin typeface="Microsoft Sans Serif"/>
                <a:cs typeface="Microsoft Sans Serif"/>
              </a:rPr>
              <a:t>de  </a:t>
            </a:r>
            <a:r>
              <a:rPr sz="1100" spc="-90" dirty="0">
                <a:latin typeface="Microsoft Sans Serif"/>
                <a:cs typeface="Microsoft Sans Serif"/>
              </a:rPr>
              <a:t>los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-80" dirty="0">
                <a:latin typeface="Microsoft Sans Serif"/>
                <a:cs typeface="Microsoft Sans Serif"/>
              </a:rPr>
              <a:t>emp</a:t>
            </a:r>
            <a:r>
              <a:rPr sz="1100" spc="-45" dirty="0">
                <a:latin typeface="Microsoft Sans Serif"/>
                <a:cs typeface="Microsoft Sans Serif"/>
              </a:rPr>
              <a:t>r</a:t>
            </a:r>
            <a:r>
              <a:rPr sz="1100" spc="-85" dirty="0">
                <a:latin typeface="Microsoft Sans Serif"/>
                <a:cs typeface="Microsoft Sans Serif"/>
              </a:rPr>
              <a:t>endedo</a:t>
            </a:r>
            <a:r>
              <a:rPr sz="1100" spc="-55" dirty="0">
                <a:latin typeface="Microsoft Sans Serif"/>
                <a:cs typeface="Microsoft Sans Serif"/>
              </a:rPr>
              <a:t>r</a:t>
            </a:r>
            <a:r>
              <a:rPr sz="1100" spc="-135" dirty="0">
                <a:latin typeface="Microsoft Sans Serif"/>
                <a:cs typeface="Microsoft Sans Serif"/>
              </a:rPr>
              <a:t>es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-130" dirty="0">
                <a:latin typeface="Microsoft Sans Serif"/>
                <a:cs typeface="Microsoft Sans Serif"/>
              </a:rPr>
              <a:t>más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-80" dirty="0">
                <a:latin typeface="Microsoft Sans Serif"/>
                <a:cs typeface="Microsoft Sans Serif"/>
              </a:rPr>
              <a:t>exitosos.</a:t>
            </a:r>
            <a:endParaRPr sz="1100" dirty="0">
              <a:latin typeface="Microsoft Sans Serif"/>
              <a:cs typeface="Microsoft Sans Serif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44500" y="444500"/>
            <a:ext cx="9175115" cy="5457190"/>
            <a:chOff x="444500" y="444500"/>
            <a:chExt cx="9175115" cy="5457190"/>
          </a:xfrm>
        </p:grpSpPr>
        <p:sp>
          <p:nvSpPr>
            <p:cNvPr id="14" name="object 14"/>
            <p:cNvSpPr/>
            <p:nvPr/>
          </p:nvSpPr>
          <p:spPr>
            <a:xfrm>
              <a:off x="447081" y="447675"/>
              <a:ext cx="2887345" cy="0"/>
            </a:xfrm>
            <a:custGeom>
              <a:avLst/>
              <a:gdLst/>
              <a:ahLst/>
              <a:cxnLst/>
              <a:rect l="l" t="t" r="r" b="b"/>
              <a:pathLst>
                <a:path w="2887345">
                  <a:moveTo>
                    <a:pt x="0" y="0"/>
                  </a:moveTo>
                  <a:lnTo>
                    <a:pt x="2887129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4500" y="2479675"/>
              <a:ext cx="2887345" cy="0"/>
            </a:xfrm>
            <a:custGeom>
              <a:avLst/>
              <a:gdLst/>
              <a:ahLst/>
              <a:cxnLst/>
              <a:rect l="l" t="t" r="r" b="b"/>
              <a:pathLst>
                <a:path w="2887345">
                  <a:moveTo>
                    <a:pt x="0" y="0"/>
                  </a:moveTo>
                  <a:lnTo>
                    <a:pt x="2887129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4500" y="5083175"/>
              <a:ext cx="2887345" cy="0"/>
            </a:xfrm>
            <a:custGeom>
              <a:avLst/>
              <a:gdLst/>
              <a:ahLst/>
              <a:cxnLst/>
              <a:rect l="l" t="t" r="r" b="b"/>
              <a:pathLst>
                <a:path w="2887345">
                  <a:moveTo>
                    <a:pt x="0" y="0"/>
                  </a:moveTo>
                  <a:lnTo>
                    <a:pt x="2887129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34511" y="5898231"/>
              <a:ext cx="2884805" cy="0"/>
            </a:xfrm>
            <a:custGeom>
              <a:avLst/>
              <a:gdLst/>
              <a:ahLst/>
              <a:cxnLst/>
              <a:rect l="l" t="t" r="r" b="b"/>
              <a:pathLst>
                <a:path w="2884804">
                  <a:moveTo>
                    <a:pt x="0" y="0"/>
                  </a:moveTo>
                  <a:lnTo>
                    <a:pt x="2884551" y="0"/>
                  </a:lnTo>
                </a:path>
              </a:pathLst>
            </a:custGeom>
            <a:ln w="6350">
              <a:solidFill>
                <a:srgbClr val="44AC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719229" y="5916223"/>
            <a:ext cx="2912745" cy="145415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100" b="1" spc="-90" dirty="0">
                <a:solidFill>
                  <a:srgbClr val="262625"/>
                </a:solidFill>
                <a:latin typeface="Trebuchet MS"/>
                <a:cs typeface="Trebuchet MS"/>
              </a:rPr>
              <a:t>#01</a:t>
            </a:r>
            <a:endParaRPr sz="1100">
              <a:latin typeface="Trebuchet MS"/>
              <a:cs typeface="Trebuchet MS"/>
            </a:endParaRPr>
          </a:p>
          <a:p>
            <a:pPr marL="12700" marR="5080" algn="just">
              <a:lnSpc>
                <a:spcPct val="113700"/>
              </a:lnSpc>
              <a:spcBef>
                <a:spcPts val="375"/>
              </a:spcBef>
            </a:pPr>
            <a:r>
              <a:rPr sz="11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Seleccionar </a:t>
            </a:r>
            <a:r>
              <a:rPr sz="11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1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perfil </a:t>
            </a:r>
            <a:r>
              <a:rPr sz="11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1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actor </a:t>
            </a:r>
            <a:r>
              <a:rPr sz="11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correspondiente </a:t>
            </a:r>
            <a:r>
              <a:rPr sz="11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para </a:t>
            </a:r>
            <a:r>
              <a:rPr sz="1100" dirty="0">
                <a:solidFill>
                  <a:srgbClr val="262625"/>
                </a:solidFill>
                <a:latin typeface="Microsoft Sans Serif"/>
                <a:cs typeface="Microsoft Sans Serif"/>
              </a:rPr>
              <a:t>in- </a:t>
            </a:r>
            <a:r>
              <a:rPr sz="11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corporarse</a:t>
            </a:r>
            <a:r>
              <a:rPr sz="1100" spc="-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dir</a:t>
            </a:r>
            <a:r>
              <a:rPr sz="11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ectamente</a:t>
            </a:r>
            <a:r>
              <a:rPr sz="1100" spc="-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al</a:t>
            </a:r>
            <a:r>
              <a:rPr sz="1100" spc="-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14" dirty="0">
                <a:solidFill>
                  <a:srgbClr val="262625"/>
                </a:solidFill>
                <a:latin typeface="Microsoft Sans Serif"/>
                <a:cs typeface="Microsoft Sans Serif"/>
              </a:rPr>
              <a:t>mapa</a:t>
            </a:r>
            <a:r>
              <a:rPr sz="1100" spc="-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del</a:t>
            </a:r>
            <a:r>
              <a:rPr sz="1100" spc="-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ecosistema</a:t>
            </a:r>
            <a:r>
              <a:rPr sz="1100" spc="-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em</a:t>
            </a:r>
            <a:r>
              <a:rPr sz="1100" spc="75" dirty="0">
                <a:solidFill>
                  <a:srgbClr val="262625"/>
                </a:solidFill>
                <a:latin typeface="Microsoft Sans Serif"/>
                <a:cs typeface="Microsoft Sans Serif"/>
              </a:rPr>
              <a:t>-  </a:t>
            </a:r>
            <a:r>
              <a:rPr sz="11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prendedor,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ingresando todas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las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direcciones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regiones </a:t>
            </a:r>
            <a:r>
              <a:rPr sz="1100" spc="-2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en </a:t>
            </a:r>
            <a:r>
              <a:rPr sz="11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las </a:t>
            </a:r>
            <a:r>
              <a:rPr sz="11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cuales </a:t>
            </a:r>
            <a:r>
              <a:rPr sz="1100" spc="-135" dirty="0">
                <a:solidFill>
                  <a:srgbClr val="262625"/>
                </a:solidFill>
                <a:latin typeface="Microsoft Sans Serif"/>
                <a:cs typeface="Microsoft Sans Serif"/>
              </a:rPr>
              <a:t>se </a:t>
            </a:r>
            <a:r>
              <a:rPr sz="11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encuentre </a:t>
            </a:r>
            <a:r>
              <a:rPr sz="11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1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tenga </a:t>
            </a:r>
            <a:r>
              <a:rPr sz="11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participación. </a:t>
            </a:r>
            <a:r>
              <a:rPr sz="11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Esto </a:t>
            </a:r>
            <a:r>
              <a:rPr sz="11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le</a:t>
            </a:r>
            <a:r>
              <a:rPr sz="11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permitirá</a:t>
            </a:r>
            <a:r>
              <a:rPr sz="11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ser</a:t>
            </a:r>
            <a:r>
              <a:rPr sz="11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parte </a:t>
            </a:r>
            <a:r>
              <a:rPr sz="11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del</a:t>
            </a:r>
            <a:r>
              <a:rPr sz="11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ecosistema,</a:t>
            </a:r>
            <a:r>
              <a:rPr sz="11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1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5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1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su</a:t>
            </a:r>
            <a:r>
              <a:rPr sz="11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vez,</a:t>
            </a:r>
            <a:r>
              <a:rPr sz="11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podrá  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ser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contactado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por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los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emp</a:t>
            </a:r>
            <a:r>
              <a:rPr sz="11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endedo</a:t>
            </a:r>
            <a:r>
              <a:rPr sz="11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1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es.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86908" y="3579182"/>
            <a:ext cx="3146425" cy="845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30" dirty="0">
                <a:solidFill>
                  <a:srgbClr val="44AC34"/>
                </a:solidFill>
                <a:latin typeface="Trebuchet MS"/>
                <a:cs typeface="Trebuchet MS"/>
              </a:rPr>
              <a:t>B</a:t>
            </a:r>
            <a:r>
              <a:rPr sz="1100" b="1" spc="-150" dirty="0">
                <a:solidFill>
                  <a:srgbClr val="44AC34"/>
                </a:solidFill>
                <a:latin typeface="Trebuchet MS"/>
                <a:cs typeface="Trebuchet MS"/>
              </a:rPr>
              <a:t>.</a:t>
            </a:r>
            <a:r>
              <a:rPr sz="1100" b="1" spc="-8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100" b="1" spc="45" dirty="0">
                <a:solidFill>
                  <a:srgbClr val="44AC34"/>
                </a:solidFill>
                <a:latin typeface="Trebuchet MS"/>
                <a:cs typeface="Trebuchet MS"/>
              </a:rPr>
              <a:t>A</a:t>
            </a:r>
            <a:r>
              <a:rPr sz="1100" b="1" spc="-5" dirty="0">
                <a:solidFill>
                  <a:srgbClr val="44AC34"/>
                </a:solidFill>
                <a:latin typeface="Trebuchet MS"/>
                <a:cs typeface="Trebuchet MS"/>
              </a:rPr>
              <a:t>C</a:t>
            </a:r>
            <a:r>
              <a:rPr sz="1100" b="1" spc="-15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100" b="1" spc="75" dirty="0">
                <a:solidFill>
                  <a:srgbClr val="44AC34"/>
                </a:solidFill>
                <a:latin typeface="Trebuchet MS"/>
                <a:cs typeface="Trebuchet MS"/>
              </a:rPr>
              <a:t>ORE</a:t>
            </a:r>
            <a:r>
              <a:rPr sz="1100" b="1" spc="45" dirty="0">
                <a:solidFill>
                  <a:srgbClr val="44AC34"/>
                </a:solidFill>
                <a:latin typeface="Trebuchet MS"/>
                <a:cs typeface="Trebuchet MS"/>
              </a:rPr>
              <a:t>S</a:t>
            </a:r>
            <a:r>
              <a:rPr sz="1100" b="1" spc="-7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100" b="1" spc="45" dirty="0">
                <a:solidFill>
                  <a:srgbClr val="44AC34"/>
                </a:solidFill>
                <a:latin typeface="Trebuchet MS"/>
                <a:cs typeface="Trebuchet MS"/>
              </a:rPr>
              <a:t>DE</a:t>
            </a:r>
            <a:r>
              <a:rPr sz="1100" b="1" spc="20" dirty="0">
                <a:solidFill>
                  <a:srgbClr val="44AC34"/>
                </a:solidFill>
                <a:latin typeface="Trebuchet MS"/>
                <a:cs typeface="Trebuchet MS"/>
              </a:rPr>
              <a:t>L</a:t>
            </a:r>
            <a:r>
              <a:rPr sz="1100" b="1" spc="-7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100" b="1" spc="35" dirty="0">
                <a:solidFill>
                  <a:srgbClr val="44AC34"/>
                </a:solidFill>
                <a:latin typeface="Trebuchet MS"/>
                <a:cs typeface="Trebuchet MS"/>
              </a:rPr>
              <a:t>E</a:t>
            </a:r>
            <a:r>
              <a:rPr sz="1100" b="1" spc="90" dirty="0">
                <a:solidFill>
                  <a:srgbClr val="44AC34"/>
                </a:solidFill>
                <a:latin typeface="Trebuchet MS"/>
                <a:cs typeface="Trebuchet MS"/>
              </a:rPr>
              <a:t>C</a:t>
            </a:r>
            <a:r>
              <a:rPr sz="1100" b="1" spc="55" dirty="0">
                <a:solidFill>
                  <a:srgbClr val="44AC34"/>
                </a:solidFill>
                <a:latin typeface="Trebuchet MS"/>
                <a:cs typeface="Trebuchet MS"/>
              </a:rPr>
              <a:t>OSISTEM</a:t>
            </a:r>
            <a:r>
              <a:rPr sz="1100" b="1" spc="35" dirty="0">
                <a:solidFill>
                  <a:srgbClr val="44AC34"/>
                </a:solidFill>
                <a:latin typeface="Trebuchet MS"/>
                <a:cs typeface="Trebuchet MS"/>
              </a:rPr>
              <a:t>A</a:t>
            </a:r>
            <a:r>
              <a:rPr sz="1100" b="1" spc="-7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100" b="1" spc="85" dirty="0">
                <a:solidFill>
                  <a:srgbClr val="44AC34"/>
                </a:solidFill>
                <a:latin typeface="Trebuchet MS"/>
                <a:cs typeface="Trebuchet MS"/>
              </a:rPr>
              <a:t>EMPRENDEDOR</a:t>
            </a:r>
            <a:endParaRPr sz="1100" dirty="0">
              <a:latin typeface="Trebuchet MS"/>
              <a:cs typeface="Trebuchet MS"/>
            </a:endParaRPr>
          </a:p>
          <a:p>
            <a:pPr marL="140335" marR="5715" indent="-118110" algn="r">
              <a:lnSpc>
                <a:spcPct val="113700"/>
              </a:lnSpc>
              <a:spcBef>
                <a:spcPts val="630"/>
              </a:spcBef>
            </a:pPr>
            <a:r>
              <a:rPr sz="1100" spc="-35" dirty="0">
                <a:latin typeface="Microsoft Sans Serif"/>
                <a:cs typeface="Microsoft Sans Serif"/>
              </a:rPr>
              <a:t>C</a:t>
            </a:r>
            <a:r>
              <a:rPr sz="1100" spc="-30" dirty="0">
                <a:latin typeface="Microsoft Sans Serif"/>
                <a:cs typeface="Microsoft Sans Serif"/>
              </a:rPr>
              <a:t>orr</a:t>
            </a:r>
            <a:r>
              <a:rPr sz="1100" spc="-100" dirty="0">
                <a:latin typeface="Microsoft Sans Serif"/>
                <a:cs typeface="Microsoft Sans Serif"/>
              </a:rPr>
              <a:t>esponde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-150" dirty="0">
                <a:latin typeface="Microsoft Sans Serif"/>
                <a:cs typeface="Microsoft Sans Serif"/>
              </a:rPr>
              <a:t>a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-95" dirty="0">
                <a:latin typeface="Microsoft Sans Serif"/>
                <a:cs typeface="Microsoft Sans Serif"/>
              </a:rPr>
              <a:t>aquellas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-80" dirty="0">
                <a:latin typeface="Microsoft Sans Serif"/>
                <a:cs typeface="Microsoft Sans Serif"/>
              </a:rPr>
              <a:t>entidades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-90" dirty="0">
                <a:latin typeface="Microsoft Sans Serif"/>
                <a:cs typeface="Microsoft Sans Serif"/>
              </a:rPr>
              <a:t>que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-100" dirty="0">
                <a:latin typeface="Microsoft Sans Serif"/>
                <a:cs typeface="Microsoft Sans Serif"/>
              </a:rPr>
              <a:t>buscan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-15" dirty="0">
                <a:latin typeface="Microsoft Sans Serif"/>
                <a:cs typeface="Microsoft Sans Serif"/>
              </a:rPr>
              <a:t>ofr</a:t>
            </a:r>
            <a:r>
              <a:rPr sz="1100" spc="-75" dirty="0">
                <a:latin typeface="Microsoft Sans Serif"/>
                <a:cs typeface="Microsoft Sans Serif"/>
              </a:rPr>
              <a:t>ecer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-90" dirty="0">
                <a:latin typeface="Microsoft Sans Serif"/>
                <a:cs typeface="Microsoft Sans Serif"/>
              </a:rPr>
              <a:t>ser</a:t>
            </a:r>
            <a:r>
              <a:rPr sz="1100" spc="75" dirty="0">
                <a:latin typeface="Microsoft Sans Serif"/>
                <a:cs typeface="Microsoft Sans Serif"/>
              </a:rPr>
              <a:t>-  </a:t>
            </a:r>
            <a:r>
              <a:rPr sz="1100" spc="-75" dirty="0">
                <a:latin typeface="Microsoft Sans Serif"/>
                <a:cs typeface="Microsoft Sans Serif"/>
              </a:rPr>
              <a:t>vicios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-100" dirty="0">
                <a:latin typeface="Microsoft Sans Serif"/>
                <a:cs typeface="Microsoft Sans Serif"/>
              </a:rPr>
              <a:t>de</a:t>
            </a:r>
            <a:r>
              <a:rPr sz="1100" spc="-45" dirty="0">
                <a:latin typeface="Microsoft Sans Serif"/>
                <a:cs typeface="Microsoft Sans Serif"/>
              </a:rPr>
              <a:t> </a:t>
            </a:r>
            <a:r>
              <a:rPr sz="1100" spc="-90" dirty="0">
                <a:latin typeface="Microsoft Sans Serif"/>
                <a:cs typeface="Microsoft Sans Serif"/>
              </a:rPr>
              <a:t>apoyo</a:t>
            </a:r>
            <a:r>
              <a:rPr sz="1100" spc="-45" dirty="0">
                <a:latin typeface="Microsoft Sans Serif"/>
                <a:cs typeface="Microsoft Sans Serif"/>
              </a:rPr>
              <a:t> </a:t>
            </a:r>
            <a:r>
              <a:rPr sz="1100" spc="-150" dirty="0">
                <a:latin typeface="Microsoft Sans Serif"/>
                <a:cs typeface="Microsoft Sans Serif"/>
              </a:rPr>
              <a:t>a</a:t>
            </a:r>
            <a:r>
              <a:rPr sz="1100" spc="-45" dirty="0">
                <a:latin typeface="Microsoft Sans Serif"/>
                <a:cs typeface="Microsoft Sans Serif"/>
              </a:rPr>
              <a:t> </a:t>
            </a:r>
            <a:r>
              <a:rPr sz="1100" spc="-70" dirty="0">
                <a:latin typeface="Microsoft Sans Serif"/>
                <a:cs typeface="Microsoft Sans Serif"/>
              </a:rPr>
              <a:t>emprendimientos</a:t>
            </a:r>
            <a:r>
              <a:rPr sz="1100" spc="-45" dirty="0">
                <a:latin typeface="Microsoft Sans Serif"/>
                <a:cs typeface="Microsoft Sans Serif"/>
              </a:rPr>
              <a:t> </a:t>
            </a:r>
            <a:r>
              <a:rPr sz="1100" spc="-90" dirty="0">
                <a:latin typeface="Microsoft Sans Serif"/>
                <a:cs typeface="Microsoft Sans Serif"/>
              </a:rPr>
              <a:t>que</a:t>
            </a:r>
            <a:r>
              <a:rPr sz="1100" spc="-45" dirty="0">
                <a:latin typeface="Microsoft Sans Serif"/>
                <a:cs typeface="Microsoft Sans Serif"/>
              </a:rPr>
              <a:t> </a:t>
            </a:r>
            <a:r>
              <a:rPr sz="1100" spc="-80" dirty="0">
                <a:latin typeface="Microsoft Sans Serif"/>
                <a:cs typeface="Microsoft Sans Serif"/>
              </a:rPr>
              <a:t>cumplan</a:t>
            </a:r>
            <a:r>
              <a:rPr sz="1100" spc="-45" dirty="0">
                <a:latin typeface="Microsoft Sans Serif"/>
                <a:cs typeface="Microsoft Sans Serif"/>
              </a:rPr>
              <a:t> </a:t>
            </a:r>
            <a:r>
              <a:rPr sz="1100" spc="-85" dirty="0">
                <a:latin typeface="Microsoft Sans Serif"/>
                <a:cs typeface="Microsoft Sans Serif"/>
              </a:rPr>
              <a:t>alguno</a:t>
            </a:r>
            <a:endParaRPr sz="1100" dirty="0">
              <a:latin typeface="Microsoft Sans Serif"/>
              <a:cs typeface="Microsoft Sans Serif"/>
            </a:endParaRPr>
          </a:p>
          <a:p>
            <a:pPr marR="5715" algn="r">
              <a:lnSpc>
                <a:spcPct val="100000"/>
              </a:lnSpc>
              <a:spcBef>
                <a:spcPts val="180"/>
              </a:spcBef>
            </a:pPr>
            <a:r>
              <a:rPr sz="1100" spc="-100" dirty="0">
                <a:latin typeface="Microsoft Sans Serif"/>
                <a:cs typeface="Microsoft Sans Serif"/>
              </a:rPr>
              <a:t>de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-90" dirty="0">
                <a:latin typeface="Microsoft Sans Serif"/>
                <a:cs typeface="Microsoft Sans Serif"/>
              </a:rPr>
              <a:t>los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-80" dirty="0">
                <a:latin typeface="Microsoft Sans Serif"/>
                <a:cs typeface="Microsoft Sans Serif"/>
              </a:rPr>
              <a:t>siguientes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r</a:t>
            </a:r>
            <a:r>
              <a:rPr sz="1100" spc="-80" dirty="0">
                <a:latin typeface="Microsoft Sans Serif"/>
                <a:cs typeface="Microsoft Sans Serif"/>
              </a:rPr>
              <a:t>oles:</a:t>
            </a:r>
            <a:endParaRPr sz="1100" dirty="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19229" y="5498381"/>
            <a:ext cx="11976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Trebuchet MS"/>
                <a:cs typeface="Trebuchet MS"/>
              </a:rPr>
              <a:t>E</a:t>
            </a:r>
            <a:r>
              <a:rPr sz="1100" b="1" spc="-80" dirty="0">
                <a:latin typeface="Trebuchet MS"/>
                <a:cs typeface="Trebuchet MS"/>
              </a:rPr>
              <a:t>stos</a:t>
            </a:r>
            <a:r>
              <a:rPr sz="1100" b="1" spc="-90" dirty="0">
                <a:latin typeface="Trebuchet MS"/>
                <a:cs typeface="Trebuchet MS"/>
              </a:rPr>
              <a:t> </a:t>
            </a:r>
            <a:r>
              <a:rPr sz="1100" b="1" spc="-100" dirty="0">
                <a:latin typeface="Trebuchet MS"/>
                <a:cs typeface="Trebuchet MS"/>
              </a:rPr>
              <a:t>acto</a:t>
            </a:r>
            <a:r>
              <a:rPr sz="1100" b="1" spc="-90" dirty="0">
                <a:latin typeface="Trebuchet MS"/>
                <a:cs typeface="Trebuchet MS"/>
              </a:rPr>
              <a:t>r</a:t>
            </a:r>
            <a:r>
              <a:rPr sz="1100" b="1" spc="-110" dirty="0">
                <a:latin typeface="Trebuchet MS"/>
                <a:cs typeface="Trebuchet MS"/>
              </a:rPr>
              <a:t>es</a:t>
            </a:r>
            <a:r>
              <a:rPr sz="1100" b="1" spc="-90" dirty="0">
                <a:latin typeface="Trebuchet MS"/>
                <a:cs typeface="Trebuchet MS"/>
              </a:rPr>
              <a:t> </a:t>
            </a:r>
            <a:r>
              <a:rPr sz="1100" b="1" spc="-100" dirty="0">
                <a:latin typeface="Trebuchet MS"/>
                <a:cs typeface="Trebuchet MS"/>
              </a:rPr>
              <a:t>podrán: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19229" y="4490858"/>
            <a:ext cx="1330960" cy="85090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39065" indent="-127000">
              <a:lnSpc>
                <a:spcPct val="100000"/>
              </a:lnSpc>
              <a:spcBef>
                <a:spcPts val="320"/>
              </a:spcBef>
              <a:buChar char="•"/>
              <a:tabLst>
                <a:tab pos="139700" algn="l"/>
              </a:tabLst>
            </a:pPr>
            <a:r>
              <a:rPr sz="900" spc="-15" dirty="0">
                <a:latin typeface="Microsoft Sans Serif"/>
                <a:cs typeface="Microsoft Sans Serif"/>
              </a:rPr>
              <a:t>I</a:t>
            </a:r>
            <a:r>
              <a:rPr sz="900" spc="-75" dirty="0">
                <a:latin typeface="Microsoft Sans Serif"/>
                <a:cs typeface="Microsoft Sans Serif"/>
              </a:rPr>
              <a:t>ncubadoras</a:t>
            </a:r>
            <a:r>
              <a:rPr sz="900" spc="-40" dirty="0">
                <a:latin typeface="Microsoft Sans Serif"/>
                <a:cs typeface="Microsoft Sans Serif"/>
              </a:rPr>
              <a:t> </a:t>
            </a:r>
            <a:r>
              <a:rPr sz="900" spc="-80" dirty="0">
                <a:latin typeface="Microsoft Sans Serif"/>
                <a:cs typeface="Microsoft Sans Serif"/>
              </a:rPr>
              <a:t>de</a:t>
            </a:r>
            <a:r>
              <a:rPr sz="900" spc="-40" dirty="0">
                <a:latin typeface="Microsoft Sans Serif"/>
                <a:cs typeface="Microsoft Sans Serif"/>
              </a:rPr>
              <a:t> </a:t>
            </a:r>
            <a:r>
              <a:rPr sz="900" spc="25" dirty="0">
                <a:latin typeface="Microsoft Sans Serif"/>
                <a:cs typeface="Microsoft Sans Serif"/>
              </a:rPr>
              <a:t>N</a:t>
            </a:r>
            <a:r>
              <a:rPr sz="900" spc="-70" dirty="0">
                <a:latin typeface="Microsoft Sans Serif"/>
                <a:cs typeface="Microsoft Sans Serif"/>
              </a:rPr>
              <a:t>egocios.</a:t>
            </a:r>
            <a:endParaRPr sz="900" dirty="0">
              <a:latin typeface="Microsoft Sans Serif"/>
              <a:cs typeface="Microsoft Sans Serif"/>
            </a:endParaRPr>
          </a:p>
          <a:p>
            <a:pPr marL="139065" indent="-127000">
              <a:lnSpc>
                <a:spcPct val="100000"/>
              </a:lnSpc>
              <a:spcBef>
                <a:spcPts val="219"/>
              </a:spcBef>
              <a:buChar char="•"/>
              <a:tabLst>
                <a:tab pos="139700" algn="l"/>
              </a:tabLst>
            </a:pPr>
            <a:r>
              <a:rPr sz="900" spc="-65" dirty="0">
                <a:latin typeface="Microsoft Sans Serif"/>
                <a:cs typeface="Microsoft Sans Serif"/>
              </a:rPr>
              <a:t>Aceleradoras</a:t>
            </a:r>
            <a:r>
              <a:rPr sz="900" spc="-40" dirty="0">
                <a:latin typeface="Microsoft Sans Serif"/>
                <a:cs typeface="Microsoft Sans Serif"/>
              </a:rPr>
              <a:t> </a:t>
            </a:r>
            <a:r>
              <a:rPr sz="900" spc="-80" dirty="0">
                <a:latin typeface="Microsoft Sans Serif"/>
                <a:cs typeface="Microsoft Sans Serif"/>
              </a:rPr>
              <a:t>de</a:t>
            </a:r>
            <a:r>
              <a:rPr sz="900" spc="-40" dirty="0">
                <a:latin typeface="Microsoft Sans Serif"/>
                <a:cs typeface="Microsoft Sans Serif"/>
              </a:rPr>
              <a:t> </a:t>
            </a:r>
            <a:r>
              <a:rPr sz="900" spc="25" dirty="0">
                <a:latin typeface="Microsoft Sans Serif"/>
                <a:cs typeface="Microsoft Sans Serif"/>
              </a:rPr>
              <a:t>N</a:t>
            </a:r>
            <a:r>
              <a:rPr sz="900" spc="-70" dirty="0">
                <a:latin typeface="Microsoft Sans Serif"/>
                <a:cs typeface="Microsoft Sans Serif"/>
              </a:rPr>
              <a:t>egocios.</a:t>
            </a:r>
            <a:endParaRPr sz="900" dirty="0">
              <a:latin typeface="Microsoft Sans Serif"/>
              <a:cs typeface="Microsoft Sans Serif"/>
            </a:endParaRPr>
          </a:p>
          <a:p>
            <a:pPr marL="139065" indent="-127000">
              <a:lnSpc>
                <a:spcPct val="100000"/>
              </a:lnSpc>
              <a:spcBef>
                <a:spcPts val="215"/>
              </a:spcBef>
              <a:buChar char="•"/>
              <a:tabLst>
                <a:tab pos="139700" algn="l"/>
              </a:tabLst>
            </a:pPr>
            <a:r>
              <a:rPr sz="900" spc="-55" dirty="0">
                <a:latin typeface="Microsoft Sans Serif"/>
                <a:cs typeface="Microsoft Sans Serif"/>
              </a:rPr>
              <a:t>Coworking.</a:t>
            </a:r>
            <a:endParaRPr sz="900" dirty="0">
              <a:latin typeface="Microsoft Sans Serif"/>
              <a:cs typeface="Microsoft Sans Serif"/>
            </a:endParaRPr>
          </a:p>
          <a:p>
            <a:pPr marL="139065" indent="-127000">
              <a:lnSpc>
                <a:spcPct val="100000"/>
              </a:lnSpc>
              <a:spcBef>
                <a:spcPts val="220"/>
              </a:spcBef>
              <a:buChar char="•"/>
              <a:tabLst>
                <a:tab pos="139700" algn="l"/>
              </a:tabLst>
            </a:pPr>
            <a:r>
              <a:rPr sz="900" spc="20" dirty="0">
                <a:latin typeface="Microsoft Sans Serif"/>
                <a:cs typeface="Microsoft Sans Serif"/>
              </a:rPr>
              <a:t>H</a:t>
            </a:r>
            <a:r>
              <a:rPr sz="900" spc="-70" dirty="0">
                <a:latin typeface="Microsoft Sans Serif"/>
                <a:cs typeface="Microsoft Sans Serif"/>
              </a:rPr>
              <a:t>ub</a:t>
            </a:r>
            <a:r>
              <a:rPr sz="900" spc="-40" dirty="0">
                <a:latin typeface="Microsoft Sans Serif"/>
                <a:cs typeface="Microsoft Sans Serif"/>
              </a:rPr>
              <a:t> </a:t>
            </a:r>
            <a:r>
              <a:rPr sz="900" spc="-55" dirty="0">
                <a:latin typeface="Microsoft Sans Serif"/>
                <a:cs typeface="Microsoft Sans Serif"/>
              </a:rPr>
              <a:t>Global.</a:t>
            </a:r>
            <a:endParaRPr sz="900" dirty="0">
              <a:latin typeface="Microsoft Sans Serif"/>
              <a:cs typeface="Microsoft Sans Serif"/>
            </a:endParaRPr>
          </a:p>
          <a:p>
            <a:pPr marL="139065" indent="-127000">
              <a:lnSpc>
                <a:spcPct val="100000"/>
              </a:lnSpc>
              <a:spcBef>
                <a:spcPts val="220"/>
              </a:spcBef>
              <a:buChar char="•"/>
              <a:tabLst>
                <a:tab pos="139700" algn="l"/>
              </a:tabLst>
            </a:pPr>
            <a:r>
              <a:rPr sz="900" spc="-90" dirty="0">
                <a:latin typeface="Microsoft Sans Serif"/>
                <a:cs typeface="Microsoft Sans Serif"/>
              </a:rPr>
              <a:t>R</a:t>
            </a:r>
            <a:r>
              <a:rPr sz="900" spc="-95" dirty="0">
                <a:latin typeface="Microsoft Sans Serif"/>
                <a:cs typeface="Microsoft Sans Serif"/>
              </a:rPr>
              <a:t>edes</a:t>
            </a:r>
            <a:r>
              <a:rPr sz="900" spc="-40" dirty="0">
                <a:latin typeface="Microsoft Sans Serif"/>
                <a:cs typeface="Microsoft Sans Serif"/>
              </a:rPr>
              <a:t> </a:t>
            </a:r>
            <a:r>
              <a:rPr sz="900" spc="-80" dirty="0">
                <a:latin typeface="Microsoft Sans Serif"/>
                <a:cs typeface="Microsoft Sans Serif"/>
              </a:rPr>
              <a:t>de</a:t>
            </a:r>
            <a:r>
              <a:rPr sz="900" spc="-40" dirty="0">
                <a:latin typeface="Microsoft Sans Serif"/>
                <a:cs typeface="Microsoft Sans Serif"/>
              </a:rPr>
              <a:t> </a:t>
            </a:r>
            <a:r>
              <a:rPr sz="900" spc="15" dirty="0">
                <a:latin typeface="Microsoft Sans Serif"/>
                <a:cs typeface="Microsoft Sans Serif"/>
              </a:rPr>
              <a:t>M</a:t>
            </a:r>
            <a:r>
              <a:rPr sz="900" spc="-35" dirty="0">
                <a:latin typeface="Microsoft Sans Serif"/>
                <a:cs typeface="Microsoft Sans Serif"/>
              </a:rPr>
              <a:t>ento</a:t>
            </a:r>
            <a:r>
              <a:rPr sz="900" spc="-30" dirty="0">
                <a:latin typeface="Microsoft Sans Serif"/>
                <a:cs typeface="Microsoft Sans Serif"/>
              </a:rPr>
              <a:t>r</a:t>
            </a:r>
            <a:r>
              <a:rPr sz="900" spc="-90" dirty="0">
                <a:latin typeface="Microsoft Sans Serif"/>
                <a:cs typeface="Microsoft Sans Serif"/>
              </a:rPr>
              <a:t>es.</a:t>
            </a:r>
            <a:endParaRPr sz="900" dirty="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213587" y="4490629"/>
            <a:ext cx="1412875" cy="85090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39065" indent="-127000">
              <a:lnSpc>
                <a:spcPct val="100000"/>
              </a:lnSpc>
              <a:spcBef>
                <a:spcPts val="320"/>
              </a:spcBef>
              <a:buChar char="•"/>
              <a:tabLst>
                <a:tab pos="139700" algn="l"/>
              </a:tabLst>
            </a:pPr>
            <a:r>
              <a:rPr sz="900" spc="-75" dirty="0">
                <a:latin typeface="Microsoft Sans Serif"/>
                <a:cs typeface="Microsoft Sans Serif"/>
              </a:rPr>
              <a:t>F</a:t>
            </a:r>
            <a:r>
              <a:rPr sz="900" spc="-80" dirty="0">
                <a:latin typeface="Microsoft Sans Serif"/>
                <a:cs typeface="Microsoft Sans Serif"/>
              </a:rPr>
              <a:t>ondos</a:t>
            </a:r>
            <a:r>
              <a:rPr sz="900" spc="-40" dirty="0">
                <a:latin typeface="Microsoft Sans Serif"/>
                <a:cs typeface="Microsoft Sans Serif"/>
              </a:rPr>
              <a:t> </a:t>
            </a:r>
            <a:r>
              <a:rPr sz="900" spc="-80" dirty="0">
                <a:latin typeface="Microsoft Sans Serif"/>
                <a:cs typeface="Microsoft Sans Serif"/>
              </a:rPr>
              <a:t>de</a:t>
            </a:r>
            <a:r>
              <a:rPr sz="900" spc="-40" dirty="0">
                <a:latin typeface="Microsoft Sans Serif"/>
                <a:cs typeface="Microsoft Sans Serif"/>
              </a:rPr>
              <a:t> </a:t>
            </a:r>
            <a:r>
              <a:rPr sz="900" spc="-15" dirty="0">
                <a:latin typeface="Microsoft Sans Serif"/>
                <a:cs typeface="Microsoft Sans Serif"/>
              </a:rPr>
              <a:t>I</a:t>
            </a:r>
            <a:r>
              <a:rPr sz="900" spc="-65" dirty="0">
                <a:latin typeface="Microsoft Sans Serif"/>
                <a:cs typeface="Microsoft Sans Serif"/>
              </a:rPr>
              <a:t>nversión</a:t>
            </a:r>
            <a:r>
              <a:rPr sz="900" spc="-40" dirty="0">
                <a:latin typeface="Microsoft Sans Serif"/>
                <a:cs typeface="Microsoft Sans Serif"/>
              </a:rPr>
              <a:t> </a:t>
            </a:r>
            <a:r>
              <a:rPr sz="900" spc="-85" dirty="0">
                <a:latin typeface="Microsoft Sans Serif"/>
                <a:cs typeface="Microsoft Sans Serif"/>
              </a:rPr>
              <a:t>P</a:t>
            </a:r>
            <a:r>
              <a:rPr sz="900" spc="-65" dirty="0">
                <a:latin typeface="Microsoft Sans Serif"/>
                <a:cs typeface="Microsoft Sans Serif"/>
              </a:rPr>
              <a:t>rivada.</a:t>
            </a:r>
            <a:endParaRPr sz="900">
              <a:latin typeface="Microsoft Sans Serif"/>
              <a:cs typeface="Microsoft Sans Serif"/>
            </a:endParaRPr>
          </a:p>
          <a:p>
            <a:pPr marL="139065" marR="240665" indent="-127000">
              <a:lnSpc>
                <a:spcPct val="120300"/>
              </a:lnSpc>
              <a:buChar char="•"/>
              <a:tabLst>
                <a:tab pos="139700" algn="l"/>
              </a:tabLst>
            </a:pPr>
            <a:r>
              <a:rPr sz="900" spc="-90" dirty="0">
                <a:latin typeface="Microsoft Sans Serif"/>
                <a:cs typeface="Microsoft Sans Serif"/>
              </a:rPr>
              <a:t>R</a:t>
            </a:r>
            <a:r>
              <a:rPr sz="900" spc="-95" dirty="0">
                <a:latin typeface="Microsoft Sans Serif"/>
                <a:cs typeface="Microsoft Sans Serif"/>
              </a:rPr>
              <a:t>edes</a:t>
            </a:r>
            <a:r>
              <a:rPr sz="900" spc="-40" dirty="0">
                <a:latin typeface="Microsoft Sans Serif"/>
                <a:cs typeface="Microsoft Sans Serif"/>
              </a:rPr>
              <a:t> </a:t>
            </a:r>
            <a:r>
              <a:rPr sz="900" spc="-80" dirty="0">
                <a:latin typeface="Microsoft Sans Serif"/>
                <a:cs typeface="Microsoft Sans Serif"/>
              </a:rPr>
              <a:t>de</a:t>
            </a:r>
            <a:r>
              <a:rPr sz="900" spc="-40" dirty="0">
                <a:latin typeface="Microsoft Sans Serif"/>
                <a:cs typeface="Microsoft Sans Serif"/>
              </a:rPr>
              <a:t> </a:t>
            </a:r>
            <a:r>
              <a:rPr sz="900" spc="-15" dirty="0">
                <a:latin typeface="Microsoft Sans Serif"/>
                <a:cs typeface="Microsoft Sans Serif"/>
              </a:rPr>
              <a:t>I</a:t>
            </a:r>
            <a:r>
              <a:rPr sz="900" spc="-65" dirty="0">
                <a:latin typeface="Microsoft Sans Serif"/>
                <a:cs typeface="Microsoft Sans Serif"/>
              </a:rPr>
              <a:t>nversionistas  Ángeles.</a:t>
            </a:r>
            <a:endParaRPr sz="900">
              <a:latin typeface="Microsoft Sans Serif"/>
              <a:cs typeface="Microsoft Sans Serif"/>
            </a:endParaRPr>
          </a:p>
          <a:p>
            <a:pPr marL="139065" marR="600075" indent="-127000">
              <a:lnSpc>
                <a:spcPct val="120300"/>
              </a:lnSpc>
              <a:buChar char="•"/>
              <a:tabLst>
                <a:tab pos="139700" algn="l"/>
              </a:tabLst>
            </a:pPr>
            <a:r>
              <a:rPr sz="900" spc="-75" dirty="0">
                <a:latin typeface="Microsoft Sans Serif"/>
                <a:cs typeface="Microsoft Sans Serif"/>
              </a:rPr>
              <a:t>P</a:t>
            </a:r>
            <a:r>
              <a:rPr sz="900" spc="-55" dirty="0">
                <a:latin typeface="Microsoft Sans Serif"/>
                <a:cs typeface="Microsoft Sans Serif"/>
              </a:rPr>
              <a:t>lataformas</a:t>
            </a:r>
            <a:r>
              <a:rPr sz="900" spc="-40" dirty="0">
                <a:latin typeface="Microsoft Sans Serif"/>
                <a:cs typeface="Microsoft Sans Serif"/>
              </a:rPr>
              <a:t> </a:t>
            </a:r>
            <a:r>
              <a:rPr sz="900" spc="-60" dirty="0">
                <a:latin typeface="Microsoft Sans Serif"/>
                <a:cs typeface="Microsoft Sans Serif"/>
              </a:rPr>
              <a:t>de  </a:t>
            </a:r>
            <a:r>
              <a:rPr sz="900" spc="-30" dirty="0">
                <a:latin typeface="Microsoft Sans Serif"/>
                <a:cs typeface="Microsoft Sans Serif"/>
              </a:rPr>
              <a:t>C</a:t>
            </a:r>
            <a:r>
              <a:rPr sz="900" spc="-5" dirty="0">
                <a:latin typeface="Microsoft Sans Serif"/>
                <a:cs typeface="Microsoft Sans Serif"/>
              </a:rPr>
              <a:t>r</a:t>
            </a:r>
            <a:r>
              <a:rPr sz="900" spc="-55" dirty="0">
                <a:latin typeface="Microsoft Sans Serif"/>
                <a:cs typeface="Microsoft Sans Serif"/>
              </a:rPr>
              <a:t>owdfundin</a:t>
            </a:r>
            <a:r>
              <a:rPr sz="900" spc="-70" dirty="0">
                <a:latin typeface="Microsoft Sans Serif"/>
                <a:cs typeface="Microsoft Sans Serif"/>
              </a:rPr>
              <a:t>g</a:t>
            </a:r>
            <a:r>
              <a:rPr sz="900" spc="-50" dirty="0">
                <a:latin typeface="Microsoft Sans Serif"/>
                <a:cs typeface="Microsoft Sans Serif"/>
              </a:rPr>
              <a:t>.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675118" y="4366447"/>
            <a:ext cx="307777" cy="3063240"/>
          </a:xfrm>
          <a:prstGeom prst="rect">
            <a:avLst/>
          </a:prstGeom>
        </p:spPr>
        <p:txBody>
          <a:bodyPr vert="vert270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VI</a:t>
            </a:r>
            <a:r>
              <a:rPr sz="1000" b="1" spc="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20" dirty="0">
                <a:latin typeface="Arial"/>
                <a:cs typeface="Arial"/>
              </a:rPr>
              <a:t>EMPRENDEDO</a:t>
            </a:r>
            <a:r>
              <a:rPr sz="1000" b="1" dirty="0">
                <a:latin typeface="Arial"/>
                <a:cs typeface="Arial"/>
              </a:rPr>
              <a:t>R</a:t>
            </a:r>
            <a:r>
              <a:rPr sz="1000" b="1" spc="-50" dirty="0">
                <a:latin typeface="Arial"/>
                <a:cs typeface="Arial"/>
              </a:rPr>
              <a:t> </a:t>
            </a:r>
            <a:r>
              <a:rPr sz="1500" baseline="5555" dirty="0">
                <a:latin typeface="Verdana"/>
                <a:cs typeface="Verdana"/>
              </a:rPr>
              <a:t>|</a:t>
            </a:r>
            <a:r>
              <a:rPr sz="1500" spc="-187" baseline="5555" dirty="0">
                <a:latin typeface="Verdana"/>
                <a:cs typeface="Verdana"/>
              </a:rPr>
              <a:t> </a:t>
            </a: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EMPRENDEDORES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45532" y="4707833"/>
            <a:ext cx="218440" cy="2633980"/>
          </a:xfrm>
          <a:prstGeom prst="rect">
            <a:avLst/>
          </a:prstGeom>
        </p:spPr>
        <p:txBody>
          <a:bodyPr vert="vert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000" b="1" spc="20" dirty="0">
                <a:solidFill>
                  <a:srgbClr val="44AC34"/>
                </a:solidFill>
                <a:latin typeface="Arial"/>
                <a:cs typeface="Arial"/>
              </a:rPr>
              <a:t>E</a:t>
            </a:r>
            <a:r>
              <a:rPr sz="1000" b="1" dirty="0">
                <a:solidFill>
                  <a:srgbClr val="44AC34"/>
                </a:solidFill>
                <a:latin typeface="Arial"/>
                <a:cs typeface="Arial"/>
              </a:rPr>
              <a:t>L</a:t>
            </a:r>
            <a:r>
              <a:rPr sz="1000" b="1" spc="-40" dirty="0">
                <a:solidFill>
                  <a:srgbClr val="44AC34"/>
                </a:solidFill>
                <a:latin typeface="Arial"/>
                <a:cs typeface="Arial"/>
              </a:rPr>
              <a:t> </a:t>
            </a:r>
            <a:r>
              <a:rPr sz="1000" b="1" spc="20" dirty="0">
                <a:solidFill>
                  <a:srgbClr val="44AC34"/>
                </a:solidFill>
                <a:latin typeface="Arial"/>
                <a:cs typeface="Arial"/>
              </a:rPr>
              <a:t>VI</a:t>
            </a:r>
            <a:r>
              <a:rPr sz="1000" b="1" spc="45" dirty="0">
                <a:solidFill>
                  <a:srgbClr val="44AC34"/>
                </a:solidFill>
                <a:latin typeface="Arial"/>
                <a:cs typeface="Arial"/>
              </a:rPr>
              <a:t>A</a:t>
            </a:r>
            <a:r>
              <a:rPr sz="1000" b="1" spc="20" dirty="0">
                <a:solidFill>
                  <a:srgbClr val="44AC34"/>
                </a:solidFill>
                <a:latin typeface="Arial"/>
                <a:cs typeface="Arial"/>
              </a:rPr>
              <a:t>J</a:t>
            </a:r>
            <a:r>
              <a:rPr sz="1000" b="1" dirty="0">
                <a:solidFill>
                  <a:srgbClr val="44AC34"/>
                </a:solidFill>
                <a:latin typeface="Arial"/>
                <a:cs typeface="Arial"/>
              </a:rPr>
              <a:t>E</a:t>
            </a:r>
            <a:r>
              <a:rPr sz="1000" b="1" spc="-40" dirty="0">
                <a:solidFill>
                  <a:srgbClr val="44AC34"/>
                </a:solidFill>
                <a:latin typeface="Arial"/>
                <a:cs typeface="Arial"/>
              </a:rPr>
              <a:t> </a:t>
            </a:r>
            <a:r>
              <a:rPr sz="1000" b="1" spc="20" dirty="0">
                <a:solidFill>
                  <a:srgbClr val="44AC34"/>
                </a:solidFill>
                <a:latin typeface="Arial"/>
                <a:cs typeface="Arial"/>
              </a:rPr>
              <a:t>DE</a:t>
            </a:r>
            <a:r>
              <a:rPr sz="1000" b="1" dirty="0">
                <a:solidFill>
                  <a:srgbClr val="44AC34"/>
                </a:solidFill>
                <a:latin typeface="Arial"/>
                <a:cs typeface="Arial"/>
              </a:rPr>
              <a:t>L</a:t>
            </a:r>
            <a:r>
              <a:rPr sz="1000" b="1" spc="-40" dirty="0">
                <a:solidFill>
                  <a:srgbClr val="44AC34"/>
                </a:solidFill>
                <a:latin typeface="Arial"/>
                <a:cs typeface="Arial"/>
              </a:rPr>
              <a:t> </a:t>
            </a:r>
            <a:r>
              <a:rPr sz="1000" b="1" spc="20" dirty="0">
                <a:solidFill>
                  <a:srgbClr val="44AC34"/>
                </a:solidFill>
                <a:latin typeface="Arial"/>
                <a:cs typeface="Arial"/>
              </a:rPr>
              <a:t>EMPRENDEDO</a:t>
            </a:r>
            <a:r>
              <a:rPr sz="1000" b="1" dirty="0">
                <a:solidFill>
                  <a:srgbClr val="44AC34"/>
                </a:solidFill>
                <a:latin typeface="Arial"/>
                <a:cs typeface="Arial"/>
              </a:rPr>
              <a:t>R</a:t>
            </a:r>
            <a:r>
              <a:rPr sz="1000" b="1" spc="-50" dirty="0">
                <a:solidFill>
                  <a:srgbClr val="44AC34"/>
                </a:solidFill>
                <a:latin typeface="Arial"/>
                <a:cs typeface="Arial"/>
              </a:rPr>
              <a:t> </a:t>
            </a:r>
            <a:r>
              <a:rPr sz="1500" baseline="5555" dirty="0">
                <a:solidFill>
                  <a:srgbClr val="44AC34"/>
                </a:solidFill>
                <a:latin typeface="Verdana"/>
                <a:cs typeface="Verdana"/>
              </a:rPr>
              <a:t>|</a:t>
            </a:r>
            <a:r>
              <a:rPr sz="1500" spc="-187" baseline="5555" dirty="0">
                <a:solidFill>
                  <a:srgbClr val="44AC34"/>
                </a:solidFill>
                <a:latin typeface="Verdana"/>
                <a:cs typeface="Verdana"/>
              </a:rPr>
              <a:t> </a:t>
            </a:r>
            <a:r>
              <a:rPr sz="1000" b="1" spc="20" dirty="0">
                <a:solidFill>
                  <a:srgbClr val="44AC34"/>
                </a:solidFill>
                <a:latin typeface="Arial"/>
                <a:cs typeface="Arial"/>
              </a:rPr>
              <a:t>ENTI</a:t>
            </a:r>
            <a:r>
              <a:rPr sz="1000" b="1" spc="10" dirty="0">
                <a:solidFill>
                  <a:srgbClr val="44AC34"/>
                </a:solidFill>
                <a:latin typeface="Arial"/>
                <a:cs typeface="Arial"/>
              </a:rPr>
              <a:t>D</a:t>
            </a:r>
            <a:r>
              <a:rPr sz="1000" b="1" spc="20" dirty="0">
                <a:solidFill>
                  <a:srgbClr val="44AC34"/>
                </a:solidFill>
                <a:latin typeface="Arial"/>
                <a:cs typeface="Arial"/>
              </a:rPr>
              <a:t>ADES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94278" y="20990"/>
            <a:ext cx="5029200" cy="7772400"/>
          </a:xfrm>
          <a:custGeom>
            <a:avLst/>
            <a:gdLst/>
            <a:ahLst/>
            <a:cxnLst/>
            <a:rect l="l" t="t" r="r" b="b"/>
            <a:pathLst>
              <a:path w="5029200" h="7772400">
                <a:moveTo>
                  <a:pt x="0" y="0"/>
                </a:moveTo>
                <a:lnTo>
                  <a:pt x="0" y="7772400"/>
                </a:lnTo>
                <a:lnTo>
                  <a:pt x="5029200" y="7772400"/>
                </a:lnTo>
                <a:lnTo>
                  <a:pt x="5029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3D76E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8600" y="358733"/>
            <a:ext cx="37179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marR="5080" indent="-1905">
              <a:lnSpc>
                <a:spcPct val="100000"/>
              </a:lnSpc>
              <a:spcBef>
                <a:spcPts val="100"/>
              </a:spcBef>
            </a:pPr>
            <a:r>
              <a:rPr sz="1500" b="1" spc="105" dirty="0">
                <a:latin typeface="Trebuchet MS"/>
                <a:cs typeface="Trebuchet MS"/>
              </a:rPr>
              <a:t>¿POR</a:t>
            </a:r>
            <a:r>
              <a:rPr sz="1500" b="1" spc="-15" dirty="0">
                <a:latin typeface="Trebuchet MS"/>
                <a:cs typeface="Trebuchet MS"/>
              </a:rPr>
              <a:t> </a:t>
            </a:r>
            <a:r>
              <a:rPr sz="1500" b="1" spc="125" dirty="0">
                <a:latin typeface="Trebuchet MS"/>
                <a:cs typeface="Trebuchet MS"/>
              </a:rPr>
              <a:t>QUÉ</a:t>
            </a:r>
            <a:r>
              <a:rPr sz="1500" b="1" spc="-10" dirty="0">
                <a:latin typeface="Trebuchet MS"/>
                <a:cs typeface="Trebuchet MS"/>
              </a:rPr>
              <a:t> </a:t>
            </a:r>
            <a:r>
              <a:rPr sz="1500" b="1" spc="100" dirty="0">
                <a:latin typeface="Trebuchet MS"/>
                <a:cs typeface="Trebuchet MS"/>
              </a:rPr>
              <a:t>SER</a:t>
            </a:r>
            <a:r>
              <a:rPr sz="1500" b="1" spc="-10" dirty="0">
                <a:latin typeface="Trebuchet MS"/>
                <a:cs typeface="Trebuchet MS"/>
              </a:rPr>
              <a:t> </a:t>
            </a:r>
            <a:r>
              <a:rPr sz="1500" b="1" spc="45" dirty="0">
                <a:latin typeface="Trebuchet MS"/>
                <a:cs typeface="Trebuchet MS"/>
              </a:rPr>
              <a:t>PARTE</a:t>
            </a:r>
            <a:r>
              <a:rPr sz="1500" b="1" spc="-10" dirty="0">
                <a:latin typeface="Trebuchet MS"/>
                <a:cs typeface="Trebuchet MS"/>
              </a:rPr>
              <a:t> </a:t>
            </a:r>
            <a:r>
              <a:rPr sz="1500" b="1" spc="120" dirty="0">
                <a:latin typeface="Trebuchet MS"/>
                <a:cs typeface="Trebuchet MS"/>
              </a:rPr>
              <a:t>DE</a:t>
            </a:r>
            <a:r>
              <a:rPr sz="1500" b="1" spc="-10" dirty="0">
                <a:latin typeface="Trebuchet MS"/>
                <a:cs typeface="Trebuchet MS"/>
              </a:rPr>
              <a:t> </a:t>
            </a:r>
            <a:r>
              <a:rPr sz="1500" b="1" spc="15" dirty="0">
                <a:latin typeface="Trebuchet MS"/>
                <a:cs typeface="Trebuchet MS"/>
              </a:rPr>
              <a:t>EL</a:t>
            </a:r>
            <a:r>
              <a:rPr sz="1500" b="1" spc="-15" dirty="0">
                <a:latin typeface="Trebuchet MS"/>
                <a:cs typeface="Trebuchet MS"/>
              </a:rPr>
              <a:t> </a:t>
            </a:r>
            <a:r>
              <a:rPr sz="1500" b="1" spc="70" dirty="0">
                <a:latin typeface="Trebuchet MS"/>
                <a:cs typeface="Trebuchet MS"/>
              </a:rPr>
              <a:t>VIAJE</a:t>
            </a:r>
            <a:r>
              <a:rPr sz="1500" b="1" spc="-10" dirty="0">
                <a:latin typeface="Trebuchet MS"/>
                <a:cs typeface="Trebuchet MS"/>
              </a:rPr>
              <a:t> </a:t>
            </a:r>
            <a:r>
              <a:rPr sz="1500" b="1" spc="105" dirty="0">
                <a:latin typeface="Trebuchet MS"/>
                <a:cs typeface="Trebuchet MS"/>
              </a:rPr>
              <a:t>DEL </a:t>
            </a:r>
            <a:r>
              <a:rPr sz="1500" b="1" spc="-434" dirty="0">
                <a:latin typeface="Trebuchet MS"/>
                <a:cs typeface="Trebuchet MS"/>
              </a:rPr>
              <a:t> </a:t>
            </a:r>
            <a:r>
              <a:rPr sz="1500" b="1" spc="155" dirty="0">
                <a:latin typeface="Trebuchet MS"/>
                <a:cs typeface="Trebuchet MS"/>
              </a:rPr>
              <a:t>EMPRENDEDOR?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4500" y="3907190"/>
            <a:ext cx="4038600" cy="0"/>
          </a:xfrm>
          <a:custGeom>
            <a:avLst/>
            <a:gdLst/>
            <a:ahLst/>
            <a:cxnLst/>
            <a:rect l="l" t="t" r="r" b="b"/>
            <a:pathLst>
              <a:path w="4038600">
                <a:moveTo>
                  <a:pt x="0" y="0"/>
                </a:moveTo>
                <a:lnTo>
                  <a:pt x="403832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1800" y="1830743"/>
            <a:ext cx="4147185" cy="2108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0180">
              <a:lnSpc>
                <a:spcPct val="100000"/>
              </a:lnSpc>
              <a:spcBef>
                <a:spcPts val="100"/>
              </a:spcBef>
            </a:pPr>
            <a:r>
              <a:rPr sz="1500" i="1" u="sng" spc="-15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Porque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6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facilita</a:t>
            </a:r>
            <a:r>
              <a:rPr sz="1500" i="1" u="sng" spc="-8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3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el</a:t>
            </a:r>
            <a:r>
              <a:rPr sz="1500" i="1" u="sng" spc="-8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6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avance</a:t>
            </a:r>
            <a:r>
              <a:rPr sz="1500" i="1" u="sng" spc="-8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8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de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4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los</a:t>
            </a:r>
            <a:r>
              <a:rPr sz="1500" i="1" u="sng" spc="-8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3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proyectos</a:t>
            </a:r>
            <a:r>
              <a:rPr sz="1500" i="1" u="sng" spc="-8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4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y</a:t>
            </a:r>
            <a:r>
              <a:rPr sz="1500" i="1" u="sng" spc="-8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5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maximiza</a:t>
            </a:r>
            <a:r>
              <a:rPr sz="1500" i="1" u="sng" spc="-8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4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las </a:t>
            </a:r>
            <a:r>
              <a:rPr sz="1500" i="1" spc="-140" dirty="0">
                <a:latin typeface="Arial"/>
                <a:cs typeface="Arial"/>
              </a:rPr>
              <a:t> </a:t>
            </a:r>
            <a:r>
              <a:rPr sz="1500" i="1" u="sng" spc="-13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probabilidade</a:t>
            </a:r>
            <a:r>
              <a:rPr sz="1500" i="1" u="sng" spc="-23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6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</a:t>
            </a:r>
            <a:r>
              <a:rPr sz="1500" i="1" u="sng" spc="-21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0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éxito.</a:t>
            </a:r>
            <a:endParaRPr sz="15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0"/>
              </a:spcBef>
            </a:pPr>
            <a:r>
              <a:rPr sz="1500" i="1" u="sng" spc="-21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</a:t>
            </a:r>
            <a:r>
              <a:rPr sz="1500" i="1" u="sng" spc="-13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orqu</a:t>
            </a:r>
            <a:r>
              <a:rPr sz="1500" i="1" u="sng" spc="-21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4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</a:t>
            </a:r>
            <a:r>
              <a:rPr sz="1500" i="1" u="sng" spc="-21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0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acredit</a:t>
            </a:r>
            <a:r>
              <a:rPr sz="1500" i="1" u="sng" spc="-16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21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</a:t>
            </a:r>
            <a:r>
              <a:rPr sz="1500" i="1" u="sng" spc="-14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n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4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</a:t>
            </a:r>
            <a:r>
              <a:rPr sz="1500" i="1" u="sng" spc="-16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2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etap</a:t>
            </a:r>
            <a:r>
              <a:rPr sz="1500" i="1" u="sng" spc="-16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21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</a:t>
            </a:r>
            <a:r>
              <a:rPr sz="1500" i="1" u="sng" spc="-14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n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4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</a:t>
            </a:r>
            <a:r>
              <a:rPr sz="1500" i="1" u="sng" spc="-16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4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cua</a:t>
            </a:r>
            <a:r>
              <a:rPr sz="1500" i="1" u="sng" spc="-4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23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</a:t>
            </a:r>
            <a:r>
              <a:rPr sz="1500" i="1" u="sng" spc="-21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6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en</a:t>
            </a:r>
            <a:r>
              <a:rPr sz="1500" i="1" u="sng" spc="-15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</a:t>
            </a:r>
            <a:r>
              <a:rPr sz="1500" i="1" u="sng" spc="-10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uentr</a:t>
            </a:r>
            <a:r>
              <a:rPr sz="1500" i="1" u="sng" spc="-16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4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</a:t>
            </a:r>
            <a:r>
              <a:rPr sz="1500" i="1" u="sng" spc="-12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u 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spc="-90" dirty="0">
                <a:latin typeface="Arial"/>
                <a:cs typeface="Arial"/>
              </a:rPr>
              <a:t> </a:t>
            </a:r>
            <a:r>
              <a:rPr sz="1500" i="1" u="sng" spc="-114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proyecto,</a:t>
            </a:r>
            <a:r>
              <a:rPr sz="1500" i="1" u="sng" spc="-8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facilitando</a:t>
            </a:r>
            <a:r>
              <a:rPr sz="1500" i="1" u="sng" spc="-8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0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la</a:t>
            </a:r>
            <a:r>
              <a:rPr sz="1500" i="1" u="sng" spc="-8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1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información</a:t>
            </a:r>
            <a:r>
              <a:rPr sz="1500" i="1" u="sng" spc="-8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3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acerca</a:t>
            </a:r>
            <a:r>
              <a:rPr sz="1500" i="1" u="sng" spc="-8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8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de</a:t>
            </a:r>
            <a:r>
              <a:rPr sz="1500" i="1" u="sng" spc="-8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4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los</a:t>
            </a:r>
            <a:r>
              <a:rPr sz="1500" i="1" u="sng" spc="-8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3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fondos </a:t>
            </a:r>
            <a:r>
              <a:rPr sz="1500" i="1" spc="-130" dirty="0">
                <a:latin typeface="Arial"/>
                <a:cs typeface="Arial"/>
              </a:rPr>
              <a:t> </a:t>
            </a:r>
            <a:r>
              <a:rPr sz="1500" i="1" u="sng" spc="-13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públicos</a:t>
            </a:r>
            <a:r>
              <a:rPr sz="1500" i="1" u="sng" spc="-8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4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y</a:t>
            </a:r>
            <a:r>
              <a:rPr sz="1500" i="1" u="sng" spc="-8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4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entidades</a:t>
            </a:r>
            <a:r>
              <a:rPr sz="1500" i="1" u="sng" spc="-8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4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del</a:t>
            </a:r>
            <a:r>
              <a:rPr sz="1500" i="1" u="sng" spc="-8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5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ecosistema</a:t>
            </a:r>
            <a:r>
              <a:rPr sz="1500" i="1" u="sng" spc="-8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20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más</a:t>
            </a:r>
            <a:r>
              <a:rPr sz="1500" i="1" u="sng" spc="-8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7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adecuados</a:t>
            </a:r>
            <a:r>
              <a:rPr sz="1500" i="1" u="sng" spc="-8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3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para</a:t>
            </a:r>
            <a:r>
              <a:rPr sz="1500" i="1" u="sng" spc="-8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3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el </a:t>
            </a:r>
            <a:r>
              <a:rPr sz="1500" i="1" spc="-125" dirty="0">
                <a:latin typeface="Arial"/>
                <a:cs typeface="Arial"/>
              </a:rPr>
              <a:t> </a:t>
            </a:r>
            <a:r>
              <a:rPr sz="1500" i="1" u="sng" spc="-15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avanc</a:t>
            </a:r>
            <a:r>
              <a:rPr sz="1500" i="1" u="sng" spc="-21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6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</a:t>
            </a:r>
            <a:r>
              <a:rPr sz="1500" i="1" u="sng" spc="-21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4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</a:t>
            </a:r>
            <a:r>
              <a:rPr sz="1500" i="1" u="sng" spc="-16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u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14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proyecto.</a:t>
            </a:r>
            <a:endParaRPr sz="1500" dirty="0">
              <a:latin typeface="Arial"/>
              <a:cs typeface="Arial"/>
            </a:endParaRPr>
          </a:p>
          <a:p>
            <a:pPr marL="12700" marR="33020">
              <a:lnSpc>
                <a:spcPct val="100000"/>
              </a:lnSpc>
              <a:spcBef>
                <a:spcPts val="1000"/>
              </a:spcBef>
            </a:pPr>
            <a:r>
              <a:rPr sz="1500" i="1" u="sng" spc="-21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</a:t>
            </a:r>
            <a:r>
              <a:rPr sz="1500" i="1" u="sng" spc="-13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orqu</a:t>
            </a:r>
            <a:r>
              <a:rPr sz="1500" i="1" u="sng" spc="-21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3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est</a:t>
            </a:r>
            <a:r>
              <a:rPr sz="1500" i="1" u="sng" spc="-16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á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7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anexad</a:t>
            </a:r>
            <a:r>
              <a:rPr sz="1500" i="1" u="sng" spc="-15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6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</a:t>
            </a:r>
            <a:r>
              <a:rPr sz="1500" i="1" u="sng" spc="-4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14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conocimient</a:t>
            </a:r>
            <a:r>
              <a:rPr sz="1500" i="1" u="sng" spc="-15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6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</a:t>
            </a:r>
            <a:r>
              <a:rPr sz="1500" i="1" u="sng" spc="-21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4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</a:t>
            </a:r>
            <a:r>
              <a:rPr sz="1500" i="1" u="sng" spc="-16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5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nstitució</a:t>
            </a:r>
            <a:r>
              <a:rPr sz="1500" i="1" u="sng" spc="-14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n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3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co</a:t>
            </a:r>
            <a:r>
              <a:rPr sz="1500" i="1" u="sng" spc="-11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n 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spc="-90" dirty="0">
                <a:latin typeface="Arial"/>
                <a:cs typeface="Arial"/>
              </a:rPr>
              <a:t> </a:t>
            </a:r>
            <a:r>
              <a:rPr sz="1500" i="1" spc="-140" dirty="0">
                <a:latin typeface="Arial"/>
                <a:cs typeface="Arial"/>
              </a:rPr>
              <a:t>mayor</a:t>
            </a:r>
            <a:r>
              <a:rPr sz="1500" i="1" spc="-90" dirty="0">
                <a:latin typeface="Arial"/>
                <a:cs typeface="Arial"/>
              </a:rPr>
              <a:t> </a:t>
            </a:r>
            <a:r>
              <a:rPr sz="1500" i="1" spc="-140" dirty="0">
                <a:latin typeface="Arial"/>
                <a:cs typeface="Arial"/>
              </a:rPr>
              <a:t>experiencia</a:t>
            </a:r>
            <a:r>
              <a:rPr sz="1500" i="1" spc="-85" dirty="0">
                <a:latin typeface="Arial"/>
                <a:cs typeface="Arial"/>
              </a:rPr>
              <a:t> </a:t>
            </a:r>
            <a:r>
              <a:rPr sz="1500" i="1" spc="-180" dirty="0">
                <a:latin typeface="Arial"/>
                <a:cs typeface="Arial"/>
              </a:rPr>
              <a:t>en</a:t>
            </a:r>
            <a:r>
              <a:rPr sz="1500" i="1" spc="-85" dirty="0">
                <a:latin typeface="Arial"/>
                <a:cs typeface="Arial"/>
              </a:rPr>
              <a:t> </a:t>
            </a:r>
            <a:r>
              <a:rPr sz="1500" i="1" spc="-155" dirty="0">
                <a:latin typeface="Arial"/>
                <a:cs typeface="Arial"/>
              </a:rPr>
              <a:t>temas</a:t>
            </a:r>
            <a:r>
              <a:rPr sz="1500" i="1" spc="-85" dirty="0">
                <a:latin typeface="Arial"/>
                <a:cs typeface="Arial"/>
              </a:rPr>
              <a:t> </a:t>
            </a:r>
            <a:r>
              <a:rPr sz="1500" i="1" spc="-185" dirty="0">
                <a:latin typeface="Arial"/>
                <a:cs typeface="Arial"/>
              </a:rPr>
              <a:t>de</a:t>
            </a:r>
            <a:r>
              <a:rPr sz="1500" i="1" spc="-85" dirty="0">
                <a:latin typeface="Arial"/>
                <a:cs typeface="Arial"/>
              </a:rPr>
              <a:t> </a:t>
            </a:r>
            <a:r>
              <a:rPr sz="1500" i="1" spc="-135" dirty="0">
                <a:latin typeface="Arial"/>
                <a:cs typeface="Arial"/>
              </a:rPr>
              <a:t>emprendimiento</a:t>
            </a:r>
            <a:r>
              <a:rPr sz="1500" i="1" spc="-90" dirty="0">
                <a:latin typeface="Arial"/>
                <a:cs typeface="Arial"/>
              </a:rPr>
              <a:t> </a:t>
            </a:r>
            <a:r>
              <a:rPr sz="1500" i="1" spc="-130" dirty="0">
                <a:latin typeface="Arial"/>
                <a:cs typeface="Arial"/>
              </a:rPr>
              <a:t>dinámico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1800" y="3786606"/>
            <a:ext cx="4144010" cy="200723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1500" i="1" u="sng" spc="-10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dentr</a:t>
            </a:r>
            <a:r>
              <a:rPr sz="1500" i="1" u="sng" spc="-15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6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</a:t>
            </a:r>
            <a:r>
              <a:rPr sz="1500" i="1" u="sng" spc="-21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2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Latinoamérica.</a:t>
            </a:r>
            <a:endParaRPr sz="15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0"/>
              </a:spcBef>
            </a:pPr>
            <a:r>
              <a:rPr sz="1500" i="1" u="sng" spc="-15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Porque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además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8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de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9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recibir</a:t>
            </a:r>
            <a:r>
              <a:rPr sz="1500" i="1" u="sng" spc="-8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5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apoyo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2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online,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2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también</a:t>
            </a:r>
            <a:r>
              <a:rPr sz="1500" i="1" u="sng" spc="-8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te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2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conecta </a:t>
            </a:r>
            <a:r>
              <a:rPr sz="1500" i="1" spc="-400" dirty="0">
                <a:latin typeface="Arial"/>
                <a:cs typeface="Arial"/>
              </a:rPr>
              <a:t> </a:t>
            </a:r>
            <a:r>
              <a:rPr sz="1500" i="1" u="sng" spc="-13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co</a:t>
            </a:r>
            <a:r>
              <a:rPr sz="1500" i="1" u="sng" spc="-14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n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4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</a:t>
            </a:r>
            <a:r>
              <a:rPr sz="1500" i="1" u="sng" spc="-16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3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re</a:t>
            </a:r>
            <a:r>
              <a:rPr sz="1500" i="1" u="sng" spc="-16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2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f</a:t>
            </a:r>
            <a:r>
              <a:rPr sz="1500" i="1" u="sng" spc="-13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ísic</a:t>
            </a:r>
            <a:r>
              <a:rPr sz="1500" i="1" u="sng" spc="-16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6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</a:t>
            </a:r>
            <a:r>
              <a:rPr sz="1500" i="1" u="sng" spc="-21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5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apoyo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21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</a:t>
            </a:r>
            <a:r>
              <a:rPr sz="1500" i="1" u="sng" spc="-14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n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4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</a:t>
            </a:r>
            <a:r>
              <a:rPr sz="1500" i="1" u="sng" spc="-16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u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2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región</a:t>
            </a:r>
            <a:r>
              <a:rPr sz="1500" i="1" u="sng" spc="-8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,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5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com</a:t>
            </a:r>
            <a:r>
              <a:rPr sz="1500" i="1" u="sng" spc="-15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4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incubadoras</a:t>
            </a:r>
            <a:r>
              <a:rPr sz="1500" i="1" u="sng" spc="-8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, 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spc="-90" dirty="0">
                <a:latin typeface="Arial"/>
                <a:cs typeface="Arial"/>
              </a:rPr>
              <a:t> </a:t>
            </a:r>
            <a:r>
              <a:rPr sz="1500" i="1" u="sng" spc="-13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aceleradora</a:t>
            </a:r>
            <a:r>
              <a:rPr sz="1500" i="1" u="sng" spc="-23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2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estratégicas</a:t>
            </a:r>
            <a:r>
              <a:rPr sz="1500" i="1" u="sng" spc="-8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,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5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espacio</a:t>
            </a:r>
            <a:r>
              <a:rPr sz="1500" i="1" u="sng" spc="-23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6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</a:t>
            </a:r>
            <a:r>
              <a:rPr sz="1500" i="1" u="sng" spc="-21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4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cowork</a:t>
            </a:r>
            <a:r>
              <a:rPr sz="1500" i="1" u="sng" spc="-8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,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14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fondo</a:t>
            </a:r>
            <a:r>
              <a:rPr sz="1500" i="1" u="sng" spc="-23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6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de 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spc="-90" dirty="0">
                <a:latin typeface="Arial"/>
                <a:cs typeface="Arial"/>
              </a:rPr>
              <a:t> </a:t>
            </a:r>
            <a:r>
              <a:rPr sz="1500" i="1" u="sng" spc="-13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inversión</a:t>
            </a:r>
            <a:r>
              <a:rPr sz="1500" i="1" u="sng" spc="-8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,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entr</a:t>
            </a:r>
            <a:r>
              <a:rPr sz="1500" i="1" u="sng" spc="-21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0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otras.</a:t>
            </a:r>
            <a:endParaRPr sz="1500" dirty="0">
              <a:latin typeface="Arial"/>
              <a:cs typeface="Arial"/>
            </a:endParaRPr>
          </a:p>
          <a:p>
            <a:pPr marL="12700" marR="129539">
              <a:lnSpc>
                <a:spcPct val="100000"/>
              </a:lnSpc>
              <a:spcBef>
                <a:spcPts val="1000"/>
              </a:spcBef>
            </a:pPr>
            <a:r>
              <a:rPr sz="1500" i="1" u="sng" spc="-15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Porque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3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entrega</a:t>
            </a:r>
            <a:r>
              <a:rPr sz="1500" i="1" u="sng" spc="-8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5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un</a:t>
            </a:r>
            <a:r>
              <a:rPr sz="1500" i="1" u="sng" spc="-8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3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camino</a:t>
            </a:r>
            <a:r>
              <a:rPr sz="1500" i="1" u="sng" spc="-8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3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coherente</a:t>
            </a:r>
            <a:r>
              <a:rPr sz="1500" i="1" u="sng" spc="-8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3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para</a:t>
            </a:r>
            <a:r>
              <a:rPr sz="1500" i="1" u="sng" spc="-8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2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desarrollar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4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las </a:t>
            </a:r>
            <a:r>
              <a:rPr sz="1500" i="1" spc="-140" dirty="0">
                <a:latin typeface="Arial"/>
                <a:cs typeface="Arial"/>
              </a:rPr>
              <a:t> </a:t>
            </a:r>
            <a:r>
              <a:rPr sz="1500" i="1" u="sng" spc="-15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capacidades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4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del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5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emprendedor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4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y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8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de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9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su</a:t>
            </a:r>
            <a:r>
              <a:rPr sz="1500" i="1" u="sng" spc="-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14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proyecto.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54753" y="358733"/>
            <a:ext cx="2060448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500" b="1" spc="105" dirty="0">
                <a:solidFill>
                  <a:srgbClr val="44AC34"/>
                </a:solidFill>
                <a:latin typeface="Trebuchet MS"/>
                <a:cs typeface="Trebuchet MS"/>
              </a:rPr>
              <a:t>¿POR</a:t>
            </a:r>
            <a:r>
              <a:rPr sz="1500" b="1" spc="-1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500" b="1" spc="125" dirty="0">
                <a:solidFill>
                  <a:srgbClr val="44AC34"/>
                </a:solidFill>
                <a:latin typeface="Trebuchet MS"/>
                <a:cs typeface="Trebuchet MS"/>
              </a:rPr>
              <a:t>QUÉ</a:t>
            </a:r>
            <a:r>
              <a:rPr sz="1500" b="1" spc="-1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500" b="1" spc="100" dirty="0">
                <a:solidFill>
                  <a:srgbClr val="44AC34"/>
                </a:solidFill>
                <a:latin typeface="Trebuchet MS"/>
                <a:cs typeface="Trebuchet MS"/>
              </a:rPr>
              <a:t>SER</a:t>
            </a:r>
            <a:r>
              <a:rPr sz="1500" b="1" spc="-1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500" b="1" spc="45" dirty="0">
                <a:solidFill>
                  <a:srgbClr val="44AC34"/>
                </a:solidFill>
                <a:latin typeface="Trebuchet MS"/>
                <a:cs typeface="Trebuchet MS"/>
              </a:rPr>
              <a:t>PARTE</a:t>
            </a:r>
            <a:r>
              <a:rPr sz="1500" b="1" spc="-1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500" b="1" spc="120" dirty="0">
                <a:solidFill>
                  <a:srgbClr val="44AC34"/>
                </a:solidFill>
                <a:latin typeface="Trebuchet MS"/>
                <a:cs typeface="Trebuchet MS"/>
              </a:rPr>
              <a:t>DE</a:t>
            </a:r>
            <a:r>
              <a:rPr sz="1500" b="1" spc="-1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500" b="1" spc="15" dirty="0">
                <a:solidFill>
                  <a:srgbClr val="44AC34"/>
                </a:solidFill>
                <a:latin typeface="Trebuchet MS"/>
                <a:cs typeface="Trebuchet MS"/>
              </a:rPr>
              <a:t>EL</a:t>
            </a:r>
            <a:r>
              <a:rPr sz="1500" b="1" spc="-1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500" b="1" spc="70" dirty="0">
                <a:solidFill>
                  <a:srgbClr val="44AC34"/>
                </a:solidFill>
                <a:latin typeface="Trebuchet MS"/>
                <a:cs typeface="Trebuchet MS"/>
              </a:rPr>
              <a:t>VIAJE</a:t>
            </a:r>
            <a:r>
              <a:rPr sz="1500" b="1" spc="-1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500" b="1" spc="105" dirty="0">
                <a:solidFill>
                  <a:srgbClr val="44AC34"/>
                </a:solidFill>
                <a:latin typeface="Trebuchet MS"/>
                <a:cs typeface="Trebuchet MS"/>
              </a:rPr>
              <a:t>DEL</a:t>
            </a:r>
            <a:endParaRPr sz="1500" dirty="0">
              <a:latin typeface="Trebuchet MS"/>
              <a:cs typeface="Trebuchet MS"/>
            </a:endParaRPr>
          </a:p>
          <a:p>
            <a:pPr marR="12065" algn="r">
              <a:lnSpc>
                <a:spcPct val="100000"/>
              </a:lnSpc>
            </a:pPr>
            <a:r>
              <a:rPr sz="1500" b="1" spc="155" dirty="0">
                <a:solidFill>
                  <a:srgbClr val="44AC34"/>
                </a:solidFill>
                <a:latin typeface="Trebuchet MS"/>
                <a:cs typeface="Trebuchet MS"/>
              </a:rPr>
              <a:t>EMPRENDEDOR?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72402" y="1703680"/>
            <a:ext cx="4154804" cy="2134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6700" algn="r">
              <a:lnSpc>
                <a:spcPct val="155600"/>
              </a:lnSpc>
              <a:spcBef>
                <a:spcPts val="100"/>
              </a:spcBef>
            </a:pPr>
            <a:r>
              <a:rPr sz="1500" i="1" u="sng" spc="-155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Porque</a:t>
            </a:r>
            <a:r>
              <a:rPr sz="1500" i="1" u="sng" spc="-85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45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aumenta</a:t>
            </a:r>
            <a:r>
              <a:rPr sz="1500" i="1" u="sng" spc="-85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00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la</a:t>
            </a:r>
            <a:r>
              <a:rPr sz="1500" i="1" u="sng" spc="-85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14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difusión</a:t>
            </a:r>
            <a:r>
              <a:rPr sz="1500" i="1" u="sng" spc="-85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40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del</a:t>
            </a:r>
            <a:r>
              <a:rPr sz="1500" i="1" u="sng" spc="-85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30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servicio</a:t>
            </a:r>
            <a:r>
              <a:rPr sz="1500" i="1" u="sng" spc="-85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60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a</a:t>
            </a:r>
            <a:r>
              <a:rPr sz="1500" i="1" u="sng" spc="-80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30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nivel</a:t>
            </a:r>
            <a:r>
              <a:rPr sz="1500" i="1" u="sng" spc="-85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20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nacional. </a:t>
            </a:r>
            <a:r>
              <a:rPr sz="1500" i="1" spc="-405" dirty="0">
                <a:solidFill>
                  <a:srgbClr val="44AC34"/>
                </a:solidFill>
                <a:latin typeface="Arial"/>
                <a:cs typeface="Arial"/>
              </a:rPr>
              <a:t> </a:t>
            </a:r>
            <a:r>
              <a:rPr sz="1500" i="1" u="sng" spc="-155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Porque</a:t>
            </a:r>
            <a:r>
              <a:rPr sz="1500" i="1" u="sng" spc="-90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20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permite</a:t>
            </a:r>
            <a:r>
              <a:rPr sz="1500" i="1" u="sng" spc="-90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25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mejorar</a:t>
            </a:r>
            <a:r>
              <a:rPr sz="1500" i="1" u="sng" spc="-90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00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la</a:t>
            </a:r>
            <a:r>
              <a:rPr sz="1500" i="1" u="sng" spc="-85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00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cartera</a:t>
            </a:r>
            <a:r>
              <a:rPr sz="1500" i="1" u="sng" spc="-90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85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de</a:t>
            </a:r>
            <a:r>
              <a:rPr sz="1500" i="1" u="sng" spc="-90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30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proyectos</a:t>
            </a:r>
            <a:r>
              <a:rPr sz="1500" i="1" u="sng" spc="-90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30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gracias</a:t>
            </a:r>
            <a:r>
              <a:rPr sz="1500" i="1" u="sng" spc="-85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60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a</a:t>
            </a:r>
            <a:r>
              <a:rPr sz="1500" i="1" u="sng" spc="-90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00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la</a:t>
            </a:r>
            <a:endParaRPr sz="15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500" i="1" u="sng" spc="-120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gra</a:t>
            </a:r>
            <a:r>
              <a:rPr sz="1500" i="1" u="sng" spc="-145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n</a:t>
            </a:r>
            <a:r>
              <a:rPr sz="1500" i="1" u="sng" spc="-90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200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mas</a:t>
            </a:r>
            <a:r>
              <a:rPr sz="1500" i="1" u="sng" spc="-160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a</a:t>
            </a:r>
            <a:r>
              <a:rPr sz="1500" i="1" u="sng" spc="-90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60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d</a:t>
            </a:r>
            <a:r>
              <a:rPr sz="1500" i="1" u="sng" spc="-215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e</a:t>
            </a:r>
            <a:r>
              <a:rPr sz="1500" i="1" u="sng" spc="-90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14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proyecto</a:t>
            </a:r>
            <a:r>
              <a:rPr sz="1500" i="1" u="sng" spc="-235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s</a:t>
            </a:r>
            <a:r>
              <a:rPr sz="1500" i="1" u="sng" spc="-90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40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disponibles.</a:t>
            </a:r>
            <a:endParaRPr sz="15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000"/>
              </a:spcBef>
            </a:pPr>
            <a:r>
              <a:rPr sz="1500" i="1" u="sng" spc="-155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Porque</a:t>
            </a:r>
            <a:r>
              <a:rPr sz="1500" i="1" u="sng" spc="-90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85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te </a:t>
            </a:r>
            <a:r>
              <a:rPr sz="1500" i="1" u="sng" spc="-120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convierte</a:t>
            </a:r>
            <a:r>
              <a:rPr sz="1500" i="1" u="sng" spc="-85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80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en</a:t>
            </a:r>
            <a:r>
              <a:rPr sz="1500" i="1" u="sng" spc="-85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55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una</a:t>
            </a:r>
            <a:r>
              <a:rPr sz="1500" i="1" u="sng" spc="-85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20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entidad</a:t>
            </a:r>
            <a:r>
              <a:rPr sz="1500" i="1" u="sng" spc="-85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40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del</a:t>
            </a:r>
            <a:r>
              <a:rPr sz="1500" i="1" u="sng" spc="-90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55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ecosistema</a:t>
            </a:r>
            <a:r>
              <a:rPr sz="1500" i="1" u="sng" spc="-85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35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validada</a:t>
            </a:r>
            <a:endParaRPr sz="15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500" i="1" u="sng" spc="-90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ant</a:t>
            </a:r>
            <a:r>
              <a:rPr sz="1500" i="1" u="sng" spc="-215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e</a:t>
            </a:r>
            <a:r>
              <a:rPr sz="1500" i="1" u="sng" spc="-90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10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C</a:t>
            </a:r>
            <a:r>
              <a:rPr sz="1500" i="1" u="sng" spc="-85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orfo.</a:t>
            </a:r>
            <a:endParaRPr sz="15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000"/>
              </a:spcBef>
            </a:pPr>
            <a:r>
              <a:rPr sz="1500" i="1" u="sng" spc="-155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Porque</a:t>
            </a:r>
            <a:r>
              <a:rPr sz="1500" i="1" u="sng" spc="-90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85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te</a:t>
            </a:r>
            <a:r>
              <a:rPr sz="1500" i="1" u="sng" spc="-90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20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conectará</a:t>
            </a:r>
            <a:r>
              <a:rPr sz="1500" i="1" u="sng" spc="-90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40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con</a:t>
            </a:r>
            <a:r>
              <a:rPr sz="1500" i="1" u="sng" spc="-85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00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la</a:t>
            </a:r>
            <a:r>
              <a:rPr sz="1500" i="1" u="sng" spc="-90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40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red</a:t>
            </a:r>
            <a:r>
              <a:rPr sz="1500" i="1" u="sng" spc="-90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200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más</a:t>
            </a:r>
            <a:r>
              <a:rPr sz="1500" i="1" u="sng" spc="-90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50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grande</a:t>
            </a:r>
            <a:r>
              <a:rPr sz="1500" i="1" u="sng" spc="-85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85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de</a:t>
            </a:r>
            <a:endParaRPr sz="15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500" i="1" u="sng" spc="-160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emprendedore</a:t>
            </a:r>
            <a:r>
              <a:rPr sz="1500" i="1" u="sng" spc="-235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s</a:t>
            </a:r>
            <a:r>
              <a:rPr sz="1500" i="1" u="sng" spc="-90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60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d</a:t>
            </a:r>
            <a:r>
              <a:rPr sz="1500" i="1" u="sng" spc="-215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e</a:t>
            </a:r>
            <a:r>
              <a:rPr sz="1500" i="1" u="sng" spc="-90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 </a:t>
            </a:r>
            <a:r>
              <a:rPr sz="1500" i="1" u="sng" spc="-105" dirty="0">
                <a:solidFill>
                  <a:srgbClr val="44AC34"/>
                </a:solidFill>
                <a:uFill>
                  <a:solidFill>
                    <a:srgbClr val="44AC34"/>
                  </a:solidFill>
                </a:uFill>
                <a:latin typeface="Arial"/>
                <a:cs typeface="Arial"/>
              </a:rPr>
              <a:t>Chile.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44500" y="1168400"/>
            <a:ext cx="9169400" cy="25400"/>
            <a:chOff x="444500" y="1168400"/>
            <a:chExt cx="9169400" cy="25400"/>
          </a:xfrm>
        </p:grpSpPr>
        <p:sp>
          <p:nvSpPr>
            <p:cNvPr id="10" name="object 10"/>
            <p:cNvSpPr/>
            <p:nvPr/>
          </p:nvSpPr>
          <p:spPr>
            <a:xfrm>
              <a:off x="444500" y="11874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9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398000" y="11747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900" y="0"/>
                  </a:lnTo>
                </a:path>
              </a:pathLst>
            </a:custGeom>
            <a:ln w="12700">
              <a:solidFill>
                <a:srgbClr val="44AC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691760" y="4276472"/>
            <a:ext cx="218440" cy="3063240"/>
          </a:xfrm>
          <a:prstGeom prst="rect">
            <a:avLst/>
          </a:prstGeom>
        </p:spPr>
        <p:txBody>
          <a:bodyPr vert="vert270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VI</a:t>
            </a:r>
            <a:r>
              <a:rPr sz="1000" b="1" spc="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EMPRENDEDO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aseline="5555" dirty="0">
                <a:solidFill>
                  <a:srgbClr val="FFFFFF"/>
                </a:solidFill>
                <a:latin typeface="Verdana"/>
                <a:cs typeface="Verdana"/>
              </a:rPr>
              <a:t>|</a:t>
            </a:r>
            <a:r>
              <a:rPr sz="1500" spc="-187" baseline="55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EMPRENDEDORES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45532" y="4707833"/>
            <a:ext cx="218440" cy="2633980"/>
          </a:xfrm>
          <a:prstGeom prst="rect">
            <a:avLst/>
          </a:prstGeom>
        </p:spPr>
        <p:txBody>
          <a:bodyPr vert="vert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000" b="1" spc="20" dirty="0">
                <a:solidFill>
                  <a:srgbClr val="44AC34"/>
                </a:solidFill>
                <a:latin typeface="Arial"/>
                <a:cs typeface="Arial"/>
              </a:rPr>
              <a:t>E</a:t>
            </a:r>
            <a:r>
              <a:rPr sz="1000" b="1" dirty="0">
                <a:solidFill>
                  <a:srgbClr val="44AC34"/>
                </a:solidFill>
                <a:latin typeface="Arial"/>
                <a:cs typeface="Arial"/>
              </a:rPr>
              <a:t>L</a:t>
            </a:r>
            <a:r>
              <a:rPr sz="1000" b="1" spc="-40" dirty="0">
                <a:solidFill>
                  <a:srgbClr val="44AC34"/>
                </a:solidFill>
                <a:latin typeface="Arial"/>
                <a:cs typeface="Arial"/>
              </a:rPr>
              <a:t> </a:t>
            </a:r>
            <a:r>
              <a:rPr sz="1000" b="1" spc="20" dirty="0">
                <a:solidFill>
                  <a:srgbClr val="44AC34"/>
                </a:solidFill>
                <a:latin typeface="Arial"/>
                <a:cs typeface="Arial"/>
              </a:rPr>
              <a:t>VI</a:t>
            </a:r>
            <a:r>
              <a:rPr sz="1000" b="1" spc="45" dirty="0">
                <a:solidFill>
                  <a:srgbClr val="44AC34"/>
                </a:solidFill>
                <a:latin typeface="Arial"/>
                <a:cs typeface="Arial"/>
              </a:rPr>
              <a:t>A</a:t>
            </a:r>
            <a:r>
              <a:rPr sz="1000" b="1" spc="20" dirty="0">
                <a:solidFill>
                  <a:srgbClr val="44AC34"/>
                </a:solidFill>
                <a:latin typeface="Arial"/>
                <a:cs typeface="Arial"/>
              </a:rPr>
              <a:t>J</a:t>
            </a:r>
            <a:r>
              <a:rPr sz="1000" b="1" dirty="0">
                <a:solidFill>
                  <a:srgbClr val="44AC34"/>
                </a:solidFill>
                <a:latin typeface="Arial"/>
                <a:cs typeface="Arial"/>
              </a:rPr>
              <a:t>E</a:t>
            </a:r>
            <a:r>
              <a:rPr sz="1000" b="1" spc="-40" dirty="0">
                <a:solidFill>
                  <a:srgbClr val="44AC34"/>
                </a:solidFill>
                <a:latin typeface="Arial"/>
                <a:cs typeface="Arial"/>
              </a:rPr>
              <a:t> </a:t>
            </a:r>
            <a:r>
              <a:rPr sz="1000" b="1" spc="20" dirty="0">
                <a:solidFill>
                  <a:srgbClr val="44AC34"/>
                </a:solidFill>
                <a:latin typeface="Arial"/>
                <a:cs typeface="Arial"/>
              </a:rPr>
              <a:t>DE</a:t>
            </a:r>
            <a:r>
              <a:rPr sz="1000" b="1" dirty="0">
                <a:solidFill>
                  <a:srgbClr val="44AC34"/>
                </a:solidFill>
                <a:latin typeface="Arial"/>
                <a:cs typeface="Arial"/>
              </a:rPr>
              <a:t>L</a:t>
            </a:r>
            <a:r>
              <a:rPr sz="1000" b="1" spc="-40" dirty="0">
                <a:solidFill>
                  <a:srgbClr val="44AC34"/>
                </a:solidFill>
                <a:latin typeface="Arial"/>
                <a:cs typeface="Arial"/>
              </a:rPr>
              <a:t> </a:t>
            </a:r>
            <a:r>
              <a:rPr sz="1000" b="1" spc="20" dirty="0">
                <a:solidFill>
                  <a:srgbClr val="44AC34"/>
                </a:solidFill>
                <a:latin typeface="Arial"/>
                <a:cs typeface="Arial"/>
              </a:rPr>
              <a:t>EMPRENDEDO</a:t>
            </a:r>
            <a:r>
              <a:rPr sz="1000" b="1" dirty="0">
                <a:solidFill>
                  <a:srgbClr val="44AC34"/>
                </a:solidFill>
                <a:latin typeface="Arial"/>
                <a:cs typeface="Arial"/>
              </a:rPr>
              <a:t>R</a:t>
            </a:r>
            <a:r>
              <a:rPr sz="1000" b="1" spc="-50" dirty="0">
                <a:solidFill>
                  <a:srgbClr val="44AC34"/>
                </a:solidFill>
                <a:latin typeface="Arial"/>
                <a:cs typeface="Arial"/>
              </a:rPr>
              <a:t> </a:t>
            </a:r>
            <a:r>
              <a:rPr sz="1500" baseline="5555" dirty="0">
                <a:solidFill>
                  <a:srgbClr val="44AC34"/>
                </a:solidFill>
                <a:latin typeface="Verdana"/>
                <a:cs typeface="Verdana"/>
              </a:rPr>
              <a:t>|</a:t>
            </a:r>
            <a:r>
              <a:rPr sz="1500" spc="-187" baseline="5555" dirty="0">
                <a:solidFill>
                  <a:srgbClr val="44AC34"/>
                </a:solidFill>
                <a:latin typeface="Verdana"/>
                <a:cs typeface="Verdana"/>
              </a:rPr>
              <a:t> </a:t>
            </a:r>
            <a:r>
              <a:rPr sz="1000" b="1" spc="20" dirty="0">
                <a:solidFill>
                  <a:srgbClr val="44AC34"/>
                </a:solidFill>
                <a:latin typeface="Arial"/>
                <a:cs typeface="Arial"/>
              </a:rPr>
              <a:t>ENTI</a:t>
            </a:r>
            <a:r>
              <a:rPr sz="1000" b="1" spc="10" dirty="0">
                <a:solidFill>
                  <a:srgbClr val="44AC34"/>
                </a:solidFill>
                <a:latin typeface="Arial"/>
                <a:cs typeface="Arial"/>
              </a:rPr>
              <a:t>D</a:t>
            </a:r>
            <a:r>
              <a:rPr sz="1000" b="1" spc="20" dirty="0">
                <a:solidFill>
                  <a:srgbClr val="44AC34"/>
                </a:solidFill>
                <a:latin typeface="Arial"/>
                <a:cs typeface="Arial"/>
              </a:rPr>
              <a:t>ADES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74155"/>
            <a:ext cx="10058400" cy="7772400"/>
            <a:chOff x="0" y="0"/>
            <a:chExt cx="10058400" cy="7772400"/>
          </a:xfrm>
        </p:grpSpPr>
        <p:sp>
          <p:nvSpPr>
            <p:cNvPr id="3" name="object 3"/>
            <p:cNvSpPr/>
            <p:nvPr/>
          </p:nvSpPr>
          <p:spPr>
            <a:xfrm>
              <a:off x="5035397" y="0"/>
              <a:ext cx="5023485" cy="7772400"/>
            </a:xfrm>
            <a:custGeom>
              <a:avLst/>
              <a:gdLst/>
              <a:ahLst/>
              <a:cxnLst/>
              <a:rect l="l" t="t" r="r" b="b"/>
              <a:pathLst>
                <a:path w="5023484" h="7772400">
                  <a:moveTo>
                    <a:pt x="0" y="0"/>
                  </a:moveTo>
                  <a:lnTo>
                    <a:pt x="0" y="7772400"/>
                  </a:lnTo>
                  <a:lnTo>
                    <a:pt x="5023002" y="7772400"/>
                  </a:lnTo>
                  <a:lnTo>
                    <a:pt x="502300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D76E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4500" y="2197943"/>
              <a:ext cx="2887345" cy="0"/>
            </a:xfrm>
            <a:custGeom>
              <a:avLst/>
              <a:gdLst/>
              <a:ahLst/>
              <a:cxnLst/>
              <a:rect l="l" t="t" r="r" b="b"/>
              <a:pathLst>
                <a:path w="2887345">
                  <a:moveTo>
                    <a:pt x="0" y="0"/>
                  </a:moveTo>
                  <a:lnTo>
                    <a:pt x="2887129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6050" y="3599408"/>
              <a:ext cx="2880995" cy="0"/>
            </a:xfrm>
            <a:custGeom>
              <a:avLst/>
              <a:gdLst/>
              <a:ahLst/>
              <a:cxnLst/>
              <a:rect l="l" t="t" r="r" b="b"/>
              <a:pathLst>
                <a:path w="2880995">
                  <a:moveTo>
                    <a:pt x="0" y="0"/>
                  </a:moveTo>
                  <a:lnTo>
                    <a:pt x="2880423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4500" y="5217269"/>
              <a:ext cx="2880995" cy="0"/>
            </a:xfrm>
            <a:custGeom>
              <a:avLst/>
              <a:gdLst/>
              <a:ahLst/>
              <a:cxnLst/>
              <a:rect l="l" t="t" r="r" b="b"/>
              <a:pathLst>
                <a:path w="2880995">
                  <a:moveTo>
                    <a:pt x="0" y="0"/>
                  </a:moveTo>
                  <a:lnTo>
                    <a:pt x="2880423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4500" y="6456300"/>
              <a:ext cx="2887345" cy="0"/>
            </a:xfrm>
            <a:custGeom>
              <a:avLst/>
              <a:gdLst/>
              <a:ahLst/>
              <a:cxnLst/>
              <a:rect l="l" t="t" r="r" b="b"/>
              <a:pathLst>
                <a:path w="2887345">
                  <a:moveTo>
                    <a:pt x="0" y="0"/>
                  </a:moveTo>
                  <a:lnTo>
                    <a:pt x="2887129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31836" y="2216418"/>
            <a:ext cx="2912745" cy="8940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700"/>
              </a:spcBef>
            </a:pPr>
            <a:r>
              <a:rPr sz="1100" b="1" spc="-155" dirty="0">
                <a:solidFill>
                  <a:srgbClr val="FFFFFF"/>
                </a:solidFill>
                <a:latin typeface="Trebuchet MS"/>
                <a:cs typeface="Trebuchet MS"/>
              </a:rPr>
              <a:t>#</a:t>
            </a:r>
            <a:r>
              <a:rPr sz="1100" b="1" spc="-155" dirty="0">
                <a:latin typeface="Trebuchet MS"/>
                <a:cs typeface="Trebuchet MS"/>
              </a:rPr>
              <a:t>1</a:t>
            </a:r>
            <a:endParaRPr sz="11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13700"/>
              </a:lnSpc>
              <a:spcBef>
                <a:spcPts val="415"/>
              </a:spcBef>
            </a:pPr>
            <a:r>
              <a:rPr sz="1100" spc="-114" dirty="0">
                <a:latin typeface="Microsoft Sans Serif"/>
                <a:cs typeface="Microsoft Sans Serif"/>
              </a:rPr>
              <a:t>La </a:t>
            </a:r>
            <a:r>
              <a:rPr sz="1100" spc="-60" dirty="0">
                <a:latin typeface="Microsoft Sans Serif"/>
                <a:cs typeface="Microsoft Sans Serif"/>
              </a:rPr>
              <a:t>plataforma </a:t>
            </a:r>
            <a:r>
              <a:rPr sz="1100" spc="-75" dirty="0">
                <a:latin typeface="Microsoft Sans Serif"/>
                <a:cs typeface="Microsoft Sans Serif"/>
              </a:rPr>
              <a:t>no </a:t>
            </a:r>
            <a:r>
              <a:rPr sz="1100" spc="-135" dirty="0">
                <a:latin typeface="Microsoft Sans Serif"/>
                <a:cs typeface="Microsoft Sans Serif"/>
              </a:rPr>
              <a:t>es </a:t>
            </a:r>
            <a:r>
              <a:rPr sz="1100" spc="-75" dirty="0">
                <a:latin typeface="Microsoft Sans Serif"/>
                <a:cs typeface="Microsoft Sans Serif"/>
              </a:rPr>
              <a:t>un </a:t>
            </a:r>
            <a:r>
              <a:rPr sz="1100" spc="-60" dirty="0">
                <a:latin typeface="Microsoft Sans Serif"/>
                <a:cs typeface="Microsoft Sans Serif"/>
              </a:rPr>
              <a:t>e-learning </a:t>
            </a:r>
            <a:r>
              <a:rPr sz="1100" spc="-90" dirty="0">
                <a:latin typeface="Microsoft Sans Serif"/>
                <a:cs typeface="Microsoft Sans Serif"/>
              </a:rPr>
              <a:t>que </a:t>
            </a:r>
            <a:r>
              <a:rPr sz="1100" spc="-50" dirty="0">
                <a:latin typeface="Microsoft Sans Serif"/>
                <a:cs typeface="Microsoft Sans Serif"/>
              </a:rPr>
              <a:t>permite </a:t>
            </a:r>
            <a:r>
              <a:rPr sz="1100" spc="-75" dirty="0">
                <a:latin typeface="Microsoft Sans Serif"/>
                <a:cs typeface="Microsoft Sans Serif"/>
              </a:rPr>
              <a:t>realizar </a:t>
            </a:r>
            <a:r>
              <a:rPr sz="1100" spc="-280" dirty="0">
                <a:latin typeface="Microsoft Sans Serif"/>
                <a:cs typeface="Microsoft Sans Serif"/>
              </a:rPr>
              <a:t> </a:t>
            </a:r>
            <a:r>
              <a:rPr sz="1100" spc="-85" dirty="0">
                <a:latin typeface="Microsoft Sans Serif"/>
                <a:cs typeface="Microsoft Sans Serif"/>
              </a:rPr>
              <a:t>cursos, </a:t>
            </a:r>
            <a:r>
              <a:rPr sz="1100" spc="-65" dirty="0">
                <a:latin typeface="Microsoft Sans Serif"/>
                <a:cs typeface="Microsoft Sans Serif"/>
              </a:rPr>
              <a:t>talleres </a:t>
            </a:r>
            <a:r>
              <a:rPr sz="1100" spc="-85" dirty="0">
                <a:latin typeface="Microsoft Sans Serif"/>
                <a:cs typeface="Microsoft Sans Serif"/>
              </a:rPr>
              <a:t>o </a:t>
            </a:r>
            <a:r>
              <a:rPr sz="1100" spc="-80" dirty="0">
                <a:latin typeface="Microsoft Sans Serif"/>
                <a:cs typeface="Microsoft Sans Serif"/>
              </a:rPr>
              <a:t>actividades </a:t>
            </a:r>
            <a:r>
              <a:rPr sz="11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online, </a:t>
            </a:r>
            <a:r>
              <a:rPr sz="11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sino </a:t>
            </a:r>
            <a:r>
              <a:rPr sz="11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una </a:t>
            </a:r>
            <a:r>
              <a:rPr sz="11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platafor- </a:t>
            </a:r>
            <a:r>
              <a:rPr sz="1100" spc="-2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ma</a:t>
            </a:r>
            <a:r>
              <a:rPr sz="11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que</a:t>
            </a:r>
            <a:r>
              <a:rPr sz="11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pone</a:t>
            </a:r>
            <a:r>
              <a:rPr sz="11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1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disponibilidad</a:t>
            </a:r>
            <a:r>
              <a:rPr sz="11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dicha</a:t>
            </a:r>
            <a:r>
              <a:rPr sz="11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información.</a:t>
            </a:r>
            <a:endParaRPr sz="11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1836" y="3617748"/>
            <a:ext cx="2912745" cy="10852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700"/>
              </a:spcBef>
            </a:pPr>
            <a:r>
              <a:rPr sz="1100" b="1" spc="-75" dirty="0">
                <a:latin typeface="Trebuchet MS"/>
                <a:cs typeface="Trebuchet MS"/>
              </a:rPr>
              <a:t>#2</a:t>
            </a:r>
            <a:endParaRPr sz="11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13700"/>
              </a:lnSpc>
              <a:spcBef>
                <a:spcPts val="420"/>
              </a:spcBef>
            </a:pPr>
            <a:r>
              <a:rPr sz="1100" spc="-25" dirty="0">
                <a:latin typeface="Microsoft Sans Serif"/>
                <a:cs typeface="Microsoft Sans Serif"/>
              </a:rPr>
              <a:t>No </a:t>
            </a:r>
            <a:r>
              <a:rPr sz="1100" spc="-70" dirty="0">
                <a:latin typeface="Microsoft Sans Serif"/>
                <a:cs typeface="Microsoft Sans Serif"/>
              </a:rPr>
              <a:t>existe </a:t>
            </a:r>
            <a:r>
              <a:rPr sz="1100" spc="-75" dirty="0">
                <a:latin typeface="Microsoft Sans Serif"/>
                <a:cs typeface="Microsoft Sans Serif"/>
              </a:rPr>
              <a:t>un </a:t>
            </a:r>
            <a:r>
              <a:rPr sz="1100" spc="-50" dirty="0">
                <a:latin typeface="Microsoft Sans Serif"/>
                <a:cs typeface="Microsoft Sans Serif"/>
              </a:rPr>
              <a:t>tiempo </a:t>
            </a:r>
            <a:r>
              <a:rPr sz="1100" spc="-65" dirty="0">
                <a:latin typeface="Microsoft Sans Serif"/>
                <a:cs typeface="Microsoft Sans Serif"/>
              </a:rPr>
              <a:t>determinado </a:t>
            </a:r>
            <a:r>
              <a:rPr sz="1100" spc="-95" dirty="0">
                <a:latin typeface="Microsoft Sans Serif"/>
                <a:cs typeface="Microsoft Sans Serif"/>
              </a:rPr>
              <a:t>para </a:t>
            </a:r>
            <a:r>
              <a:rPr sz="1100" spc="-60" dirty="0">
                <a:latin typeface="Microsoft Sans Serif"/>
                <a:cs typeface="Microsoft Sans Serif"/>
              </a:rPr>
              <a:t>completar </a:t>
            </a:r>
            <a:r>
              <a:rPr sz="1100" spc="-85" dirty="0">
                <a:latin typeface="Microsoft Sans Serif"/>
                <a:cs typeface="Microsoft Sans Serif"/>
              </a:rPr>
              <a:t>la </a:t>
            </a:r>
            <a:r>
              <a:rPr sz="1100" spc="-80" dirty="0">
                <a:latin typeface="Microsoft Sans Serif"/>
                <a:cs typeface="Microsoft Sans Serif"/>
              </a:rPr>
              <a:t> </a:t>
            </a:r>
            <a:r>
              <a:rPr sz="1100" spc="-70" dirty="0">
                <a:latin typeface="Microsoft Sans Serif"/>
                <a:cs typeface="Microsoft Sans Serif"/>
              </a:rPr>
              <a:t>metodología.</a:t>
            </a:r>
            <a:r>
              <a:rPr sz="1100" spc="-65" dirty="0">
                <a:latin typeface="Microsoft Sans Serif"/>
                <a:cs typeface="Microsoft Sans Serif"/>
              </a:rPr>
              <a:t> </a:t>
            </a:r>
            <a:r>
              <a:rPr sz="1100" spc="-105" dirty="0">
                <a:latin typeface="Microsoft Sans Serif"/>
                <a:cs typeface="Microsoft Sans Serif"/>
              </a:rPr>
              <a:t>Cada</a:t>
            </a:r>
            <a:r>
              <a:rPr sz="1100" spc="-100" dirty="0">
                <a:latin typeface="Microsoft Sans Serif"/>
                <a:cs typeface="Microsoft Sans Serif"/>
              </a:rPr>
              <a:t> </a:t>
            </a:r>
            <a:r>
              <a:rPr sz="1100" spc="-75" dirty="0">
                <a:latin typeface="Microsoft Sans Serif"/>
                <a:cs typeface="Microsoft Sans Serif"/>
              </a:rPr>
              <a:t>emprendedor</a:t>
            </a:r>
            <a:r>
              <a:rPr sz="1100" spc="-70" dirty="0">
                <a:latin typeface="Microsoft Sans Serif"/>
                <a:cs typeface="Microsoft Sans Serif"/>
              </a:rPr>
              <a:t> </a:t>
            </a:r>
            <a:r>
              <a:rPr sz="1100" spc="-80" dirty="0">
                <a:latin typeface="Microsoft Sans Serif"/>
                <a:cs typeface="Microsoft Sans Serif"/>
              </a:rPr>
              <a:t>podrá</a:t>
            </a:r>
            <a:r>
              <a:rPr sz="1100" spc="-75" dirty="0">
                <a:latin typeface="Microsoft Sans Serif"/>
                <a:cs typeface="Microsoft Sans Serif"/>
              </a:rPr>
              <a:t> realizar</a:t>
            </a:r>
            <a:r>
              <a:rPr sz="1100" spc="-70" dirty="0">
                <a:latin typeface="Microsoft Sans Serif"/>
                <a:cs typeface="Microsoft Sans Serif"/>
              </a:rPr>
              <a:t> </a:t>
            </a:r>
            <a:r>
              <a:rPr sz="1100" spc="-90" dirty="0">
                <a:latin typeface="Microsoft Sans Serif"/>
                <a:cs typeface="Microsoft Sans Serif"/>
              </a:rPr>
              <a:t>los </a:t>
            </a:r>
            <a:r>
              <a:rPr sz="1100" spc="-85" dirty="0">
                <a:latin typeface="Microsoft Sans Serif"/>
                <a:cs typeface="Microsoft Sans Serif"/>
              </a:rPr>
              <a:t> </a:t>
            </a:r>
            <a:r>
              <a:rPr sz="1100" spc="-70" dirty="0">
                <a:latin typeface="Microsoft Sans Serif"/>
                <a:cs typeface="Microsoft Sans Serif"/>
              </a:rPr>
              <a:t>contenidos </a:t>
            </a:r>
            <a:r>
              <a:rPr sz="1100" spc="-85" dirty="0">
                <a:latin typeface="Microsoft Sans Serif"/>
                <a:cs typeface="Microsoft Sans Serif"/>
              </a:rPr>
              <a:t>dependiendo </a:t>
            </a:r>
            <a:r>
              <a:rPr sz="1100" spc="-70" dirty="0">
                <a:latin typeface="Microsoft Sans Serif"/>
                <a:cs typeface="Microsoft Sans Serif"/>
              </a:rPr>
              <a:t>del </a:t>
            </a:r>
            <a:r>
              <a:rPr sz="1100" spc="-85" dirty="0">
                <a:latin typeface="Microsoft Sans Serif"/>
                <a:cs typeface="Microsoft Sans Serif"/>
              </a:rPr>
              <a:t>estado </a:t>
            </a:r>
            <a:r>
              <a:rPr sz="1100" spc="-100" dirty="0">
                <a:latin typeface="Microsoft Sans Serif"/>
                <a:cs typeface="Microsoft Sans Serif"/>
              </a:rPr>
              <a:t>de</a:t>
            </a:r>
            <a:r>
              <a:rPr sz="1100" spc="-95" dirty="0">
                <a:latin typeface="Microsoft Sans Serif"/>
                <a:cs typeface="Microsoft Sans Serif"/>
              </a:rPr>
              <a:t> </a:t>
            </a:r>
            <a:r>
              <a:rPr sz="1100" spc="-110" dirty="0">
                <a:latin typeface="Microsoft Sans Serif"/>
                <a:cs typeface="Microsoft Sans Serif"/>
              </a:rPr>
              <a:t>avance</a:t>
            </a:r>
            <a:r>
              <a:rPr sz="1100" spc="-105" dirty="0">
                <a:latin typeface="Microsoft Sans Serif"/>
                <a:cs typeface="Microsoft Sans Serif"/>
              </a:rPr>
              <a:t> </a:t>
            </a:r>
            <a:r>
              <a:rPr sz="1100" spc="-100" dirty="0">
                <a:latin typeface="Microsoft Sans Serif"/>
                <a:cs typeface="Microsoft Sans Serif"/>
              </a:rPr>
              <a:t>de</a:t>
            </a:r>
            <a:r>
              <a:rPr sz="1100" spc="-95" dirty="0">
                <a:latin typeface="Microsoft Sans Serif"/>
                <a:cs typeface="Microsoft Sans Serif"/>
              </a:rPr>
              <a:t> </a:t>
            </a:r>
            <a:r>
              <a:rPr sz="1100" spc="-120" dirty="0">
                <a:latin typeface="Microsoft Sans Serif"/>
                <a:cs typeface="Microsoft Sans Serif"/>
              </a:rPr>
              <a:t>su </a:t>
            </a:r>
            <a:r>
              <a:rPr sz="1100" spc="-114" dirty="0">
                <a:latin typeface="Microsoft Sans Serif"/>
                <a:cs typeface="Microsoft Sans Serif"/>
              </a:rPr>
              <a:t> </a:t>
            </a:r>
            <a:r>
              <a:rPr sz="1100" spc="-50" dirty="0">
                <a:latin typeface="Microsoft Sans Serif"/>
                <a:cs typeface="Microsoft Sans Serif"/>
              </a:rPr>
              <a:t>proyecto.</a:t>
            </a:r>
            <a:endParaRPr sz="11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7986" y="5238923"/>
            <a:ext cx="2912745" cy="72199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770"/>
              </a:spcBef>
            </a:pPr>
            <a:r>
              <a:rPr sz="1100" b="1" spc="-75" dirty="0">
                <a:latin typeface="Trebuchet MS"/>
                <a:cs typeface="Trebuchet MS"/>
              </a:rPr>
              <a:t>#3</a:t>
            </a:r>
            <a:endParaRPr sz="1100" dirty="0">
              <a:latin typeface="Trebuchet MS"/>
              <a:cs typeface="Trebuchet MS"/>
            </a:endParaRPr>
          </a:p>
          <a:p>
            <a:pPr marL="12700" marR="5080">
              <a:lnSpc>
                <a:spcPct val="113700"/>
              </a:lnSpc>
              <a:spcBef>
                <a:spcPts val="490"/>
              </a:spcBef>
            </a:pPr>
            <a:r>
              <a:rPr sz="1100" spc="-105" dirty="0">
                <a:latin typeface="Microsoft Sans Serif"/>
                <a:cs typeface="Microsoft Sans Serif"/>
              </a:rPr>
              <a:t>Será</a:t>
            </a:r>
            <a:r>
              <a:rPr sz="1100" spc="-90" dirty="0">
                <a:latin typeface="Microsoft Sans Serif"/>
                <a:cs typeface="Microsoft Sans Serif"/>
              </a:rPr>
              <a:t> </a:t>
            </a:r>
            <a:r>
              <a:rPr sz="1100" spc="-85" dirty="0">
                <a:latin typeface="Microsoft Sans Serif"/>
                <a:cs typeface="Microsoft Sans Serif"/>
              </a:rPr>
              <a:t>responsabilidad</a:t>
            </a:r>
            <a:r>
              <a:rPr sz="1100" spc="80" dirty="0">
                <a:latin typeface="Microsoft Sans Serif"/>
                <a:cs typeface="Microsoft Sans Serif"/>
              </a:rPr>
              <a:t> </a:t>
            </a:r>
            <a:r>
              <a:rPr sz="1100" spc="-70" dirty="0">
                <a:latin typeface="Microsoft Sans Serif"/>
                <a:cs typeface="Microsoft Sans Serif"/>
              </a:rPr>
              <a:t>del</a:t>
            </a:r>
            <a:r>
              <a:rPr sz="1100" spc="65" dirty="0">
                <a:latin typeface="Microsoft Sans Serif"/>
                <a:cs typeface="Microsoft Sans Serif"/>
              </a:rPr>
              <a:t> </a:t>
            </a:r>
            <a:r>
              <a:rPr sz="1100" spc="-75" dirty="0">
                <a:latin typeface="Microsoft Sans Serif"/>
                <a:cs typeface="Microsoft Sans Serif"/>
              </a:rPr>
              <a:t>emprendedor</a:t>
            </a:r>
            <a:r>
              <a:rPr sz="1100" spc="70" dirty="0">
                <a:latin typeface="Microsoft Sans Serif"/>
                <a:cs typeface="Microsoft Sans Serif"/>
              </a:rPr>
              <a:t> </a:t>
            </a:r>
            <a:r>
              <a:rPr sz="1100" spc="-65" dirty="0">
                <a:latin typeface="Microsoft Sans Serif"/>
                <a:cs typeface="Microsoft Sans Serif"/>
              </a:rPr>
              <a:t>contactarse </a:t>
            </a:r>
            <a:r>
              <a:rPr sz="1100" spc="-280" dirty="0">
                <a:latin typeface="Microsoft Sans Serif"/>
                <a:cs typeface="Microsoft Sans Serif"/>
              </a:rPr>
              <a:t> </a:t>
            </a:r>
            <a:r>
              <a:rPr sz="1100" spc="-75" dirty="0">
                <a:latin typeface="Microsoft Sans Serif"/>
                <a:cs typeface="Microsoft Sans Serif"/>
              </a:rPr>
              <a:t>con</a:t>
            </a:r>
            <a:r>
              <a:rPr sz="1100" spc="-80" dirty="0">
                <a:latin typeface="Microsoft Sans Serif"/>
                <a:cs typeface="Microsoft Sans Serif"/>
              </a:rPr>
              <a:t> </a:t>
            </a:r>
            <a:r>
              <a:rPr sz="1100" spc="-85" dirty="0">
                <a:latin typeface="Microsoft Sans Serif"/>
                <a:cs typeface="Microsoft Sans Serif"/>
              </a:rPr>
              <a:t>la</a:t>
            </a:r>
            <a:r>
              <a:rPr sz="1100" spc="-80" dirty="0">
                <a:latin typeface="Microsoft Sans Serif"/>
                <a:cs typeface="Microsoft Sans Serif"/>
              </a:rPr>
              <a:t> </a:t>
            </a:r>
            <a:r>
              <a:rPr sz="1100" spc="-65" dirty="0">
                <a:latin typeface="Microsoft Sans Serif"/>
                <a:cs typeface="Microsoft Sans Serif"/>
              </a:rPr>
              <a:t>entidad</a:t>
            </a:r>
            <a:r>
              <a:rPr sz="1100" spc="-80" dirty="0">
                <a:latin typeface="Microsoft Sans Serif"/>
                <a:cs typeface="Microsoft Sans Serif"/>
              </a:rPr>
              <a:t> </a:t>
            </a:r>
            <a:r>
              <a:rPr sz="1100" spc="-70" dirty="0">
                <a:latin typeface="Microsoft Sans Serif"/>
                <a:cs typeface="Microsoft Sans Serif"/>
              </a:rPr>
              <a:t>del</a:t>
            </a:r>
            <a:r>
              <a:rPr sz="1100" spc="-80" dirty="0">
                <a:latin typeface="Microsoft Sans Serif"/>
                <a:cs typeface="Microsoft Sans Serif"/>
              </a:rPr>
              <a:t> </a:t>
            </a:r>
            <a:r>
              <a:rPr sz="1100" spc="-90" dirty="0">
                <a:latin typeface="Microsoft Sans Serif"/>
                <a:cs typeface="Microsoft Sans Serif"/>
              </a:rPr>
              <a:t>ecosistema</a:t>
            </a:r>
            <a:r>
              <a:rPr sz="1100" spc="-80" dirty="0">
                <a:latin typeface="Microsoft Sans Serif"/>
                <a:cs typeface="Microsoft Sans Serif"/>
              </a:rPr>
              <a:t> </a:t>
            </a:r>
            <a:r>
              <a:rPr sz="1100" spc="-40" dirty="0">
                <a:latin typeface="Microsoft Sans Serif"/>
                <a:cs typeface="Microsoft Sans Serif"/>
              </a:rPr>
              <a:t>y</a:t>
            </a:r>
            <a:r>
              <a:rPr sz="1100" spc="-80" dirty="0">
                <a:latin typeface="Microsoft Sans Serif"/>
                <a:cs typeface="Microsoft Sans Serif"/>
              </a:rPr>
              <a:t> </a:t>
            </a:r>
            <a:r>
              <a:rPr sz="1100" spc="-65" dirty="0">
                <a:latin typeface="Microsoft Sans Serif"/>
                <a:cs typeface="Microsoft Sans Serif"/>
              </a:rPr>
              <a:t>asistir</a:t>
            </a:r>
            <a:r>
              <a:rPr sz="1100" spc="-80" dirty="0">
                <a:latin typeface="Microsoft Sans Serif"/>
                <a:cs typeface="Microsoft Sans Serif"/>
              </a:rPr>
              <a:t> </a:t>
            </a:r>
            <a:r>
              <a:rPr sz="1100" spc="-150" dirty="0">
                <a:latin typeface="Microsoft Sans Serif"/>
                <a:cs typeface="Microsoft Sans Serif"/>
              </a:rPr>
              <a:t>a</a:t>
            </a:r>
            <a:r>
              <a:rPr sz="1100" spc="-75" dirty="0">
                <a:latin typeface="Microsoft Sans Serif"/>
                <a:cs typeface="Microsoft Sans Serif"/>
              </a:rPr>
              <a:t> </a:t>
            </a:r>
            <a:r>
              <a:rPr sz="1100" spc="-110" dirty="0">
                <a:latin typeface="Microsoft Sans Serif"/>
                <a:cs typeface="Microsoft Sans Serif"/>
              </a:rPr>
              <a:t>las</a:t>
            </a:r>
            <a:r>
              <a:rPr sz="1100" spc="-80" dirty="0">
                <a:latin typeface="Microsoft Sans Serif"/>
                <a:cs typeface="Microsoft Sans Serif"/>
              </a:rPr>
              <a:t> actividades</a:t>
            </a:r>
            <a:r>
              <a:rPr sz="11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sz="110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1836" y="6474334"/>
            <a:ext cx="2912745" cy="8953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700"/>
              </a:spcBef>
            </a:pPr>
            <a:r>
              <a:rPr sz="1100" b="1" spc="-25" dirty="0">
                <a:latin typeface="Trebuchet MS"/>
                <a:cs typeface="Trebuchet MS"/>
              </a:rPr>
              <a:t>#4</a:t>
            </a:r>
            <a:endParaRPr sz="11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13700"/>
              </a:lnSpc>
              <a:spcBef>
                <a:spcPts val="425"/>
              </a:spcBef>
            </a:pPr>
            <a:r>
              <a:rPr sz="1100" spc="-105" dirty="0">
                <a:latin typeface="Microsoft Sans Serif"/>
                <a:cs typeface="Microsoft Sans Serif"/>
              </a:rPr>
              <a:t>Para </a:t>
            </a:r>
            <a:r>
              <a:rPr sz="1100" spc="-75" dirty="0">
                <a:latin typeface="Microsoft Sans Serif"/>
                <a:cs typeface="Microsoft Sans Serif"/>
              </a:rPr>
              <a:t>poder </a:t>
            </a:r>
            <a:r>
              <a:rPr sz="1100" spc="-110" dirty="0">
                <a:latin typeface="Microsoft Sans Serif"/>
                <a:cs typeface="Microsoft Sans Serif"/>
              </a:rPr>
              <a:t>pasar </a:t>
            </a:r>
            <a:r>
              <a:rPr sz="1100" spc="-150" dirty="0">
                <a:latin typeface="Microsoft Sans Serif"/>
                <a:cs typeface="Microsoft Sans Serif"/>
              </a:rPr>
              <a:t>a</a:t>
            </a:r>
            <a:r>
              <a:rPr sz="1100" spc="-145" dirty="0">
                <a:latin typeface="Microsoft Sans Serif"/>
                <a:cs typeface="Microsoft Sans Serif"/>
              </a:rPr>
              <a:t> </a:t>
            </a:r>
            <a:r>
              <a:rPr sz="1100" spc="-85" dirty="0">
                <a:latin typeface="Microsoft Sans Serif"/>
                <a:cs typeface="Microsoft Sans Serif"/>
              </a:rPr>
              <a:t>la </a:t>
            </a:r>
            <a:r>
              <a:rPr sz="1100" spc="-70" dirty="0">
                <a:latin typeface="Microsoft Sans Serif"/>
                <a:cs typeface="Microsoft Sans Serif"/>
              </a:rPr>
              <a:t>siguiente </a:t>
            </a:r>
            <a:r>
              <a:rPr sz="1100" spc="-85" dirty="0">
                <a:latin typeface="Microsoft Sans Serif"/>
                <a:cs typeface="Microsoft Sans Serif"/>
              </a:rPr>
              <a:t>fase, </a:t>
            </a:r>
            <a:r>
              <a:rPr sz="1100" spc="-65" dirty="0">
                <a:latin typeface="Microsoft Sans Serif"/>
                <a:cs typeface="Microsoft Sans Serif"/>
              </a:rPr>
              <a:t>el </a:t>
            </a:r>
            <a:r>
              <a:rPr sz="1100" spc="-75" dirty="0">
                <a:latin typeface="Microsoft Sans Serif"/>
                <a:cs typeface="Microsoft Sans Serif"/>
              </a:rPr>
              <a:t>emprendedor </a:t>
            </a:r>
            <a:r>
              <a:rPr sz="1100" spc="-70" dirty="0">
                <a:latin typeface="Microsoft Sans Serif"/>
                <a:cs typeface="Microsoft Sans Serif"/>
              </a:rPr>
              <a:t> </a:t>
            </a:r>
            <a:r>
              <a:rPr sz="1100" spc="-100" dirty="0">
                <a:latin typeface="Microsoft Sans Serif"/>
                <a:cs typeface="Microsoft Sans Serif"/>
              </a:rPr>
              <a:t>debe </a:t>
            </a:r>
            <a:r>
              <a:rPr sz="1100" spc="-50" dirty="0">
                <a:latin typeface="Microsoft Sans Serif"/>
                <a:cs typeface="Microsoft Sans Serif"/>
              </a:rPr>
              <a:t>cumplir </a:t>
            </a:r>
            <a:r>
              <a:rPr sz="1100" spc="-65" dirty="0">
                <a:latin typeface="Microsoft Sans Serif"/>
                <a:cs typeface="Microsoft Sans Serif"/>
              </a:rPr>
              <a:t>el </a:t>
            </a:r>
            <a:r>
              <a:rPr sz="1100" spc="-25" dirty="0">
                <a:latin typeface="Microsoft Sans Serif"/>
                <a:cs typeface="Microsoft Sans Serif"/>
              </a:rPr>
              <a:t>hito </a:t>
            </a:r>
            <a:r>
              <a:rPr sz="1100" spc="-100" dirty="0">
                <a:latin typeface="Microsoft Sans Serif"/>
                <a:cs typeface="Microsoft Sans Serif"/>
              </a:rPr>
              <a:t>de </a:t>
            </a:r>
            <a:r>
              <a:rPr sz="1100" spc="-114" dirty="0">
                <a:latin typeface="Microsoft Sans Serif"/>
                <a:cs typeface="Microsoft Sans Serif"/>
              </a:rPr>
              <a:t>cada </a:t>
            </a:r>
            <a:r>
              <a:rPr sz="1100" spc="-85" dirty="0">
                <a:latin typeface="Microsoft Sans Serif"/>
                <a:cs typeface="Microsoft Sans Serif"/>
              </a:rPr>
              <a:t>etapa </a:t>
            </a:r>
            <a:r>
              <a:rPr sz="1100" spc="-40" dirty="0">
                <a:latin typeface="Microsoft Sans Serif"/>
                <a:cs typeface="Microsoft Sans Serif"/>
              </a:rPr>
              <a:t>y </a:t>
            </a:r>
            <a:r>
              <a:rPr sz="1100" spc="-35" dirty="0">
                <a:latin typeface="Microsoft Sans Serif"/>
                <a:cs typeface="Microsoft Sans Serif"/>
              </a:rPr>
              <a:t>certificar </a:t>
            </a:r>
            <a:r>
              <a:rPr sz="1100" spc="-70" dirty="0">
                <a:latin typeface="Microsoft Sans Serif"/>
                <a:cs typeface="Microsoft Sans Serif"/>
              </a:rPr>
              <a:t>todos </a:t>
            </a:r>
            <a:r>
              <a:rPr sz="1100" spc="-65" dirty="0">
                <a:latin typeface="Microsoft Sans Serif"/>
                <a:cs typeface="Microsoft Sans Serif"/>
              </a:rPr>
              <a:t> </a:t>
            </a:r>
            <a:r>
              <a:rPr sz="1100" spc="-90" dirty="0">
                <a:latin typeface="Microsoft Sans Serif"/>
                <a:cs typeface="Microsoft Sans Serif"/>
              </a:rPr>
              <a:t>los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-70" dirty="0">
                <a:latin typeface="Microsoft Sans Serif"/>
                <a:cs typeface="Microsoft Sans Serif"/>
              </a:rPr>
              <a:t>contenidos.</a:t>
            </a:r>
            <a:endParaRPr sz="1100" dirty="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819962" y="450827"/>
            <a:ext cx="6803390" cy="6003925"/>
            <a:chOff x="2819962" y="450827"/>
            <a:chExt cx="6803390" cy="6003925"/>
          </a:xfrm>
        </p:grpSpPr>
        <p:sp>
          <p:nvSpPr>
            <p:cNvPr id="13" name="object 13"/>
            <p:cNvSpPr/>
            <p:nvPr/>
          </p:nvSpPr>
          <p:spPr>
            <a:xfrm>
              <a:off x="3137391" y="798298"/>
              <a:ext cx="640080" cy="768350"/>
            </a:xfrm>
            <a:custGeom>
              <a:avLst/>
              <a:gdLst/>
              <a:ahLst/>
              <a:cxnLst/>
              <a:rect l="l" t="t" r="r" b="b"/>
              <a:pathLst>
                <a:path w="640079" h="768350">
                  <a:moveTo>
                    <a:pt x="350680" y="0"/>
                  </a:moveTo>
                  <a:lnTo>
                    <a:pt x="303264" y="1213"/>
                  </a:lnTo>
                  <a:lnTo>
                    <a:pt x="257547" y="8082"/>
                  </a:lnTo>
                  <a:lnTo>
                    <a:pt x="214283" y="20027"/>
                  </a:lnTo>
                  <a:lnTo>
                    <a:pt x="174224" y="36464"/>
                  </a:lnTo>
                  <a:lnTo>
                    <a:pt x="138124" y="56814"/>
                  </a:lnTo>
                  <a:lnTo>
                    <a:pt x="106736" y="80493"/>
                  </a:lnTo>
                  <a:lnTo>
                    <a:pt x="56326" y="139960"/>
                  </a:lnTo>
                  <a:lnTo>
                    <a:pt x="34713" y="177283"/>
                  </a:lnTo>
                  <a:lnTo>
                    <a:pt x="17261" y="218197"/>
                  </a:lnTo>
                  <a:lnTo>
                    <a:pt x="5261" y="262006"/>
                  </a:lnTo>
                  <a:lnTo>
                    <a:pt x="0" y="308015"/>
                  </a:lnTo>
                  <a:lnTo>
                    <a:pt x="2767" y="355531"/>
                  </a:lnTo>
                  <a:lnTo>
                    <a:pt x="14851" y="403860"/>
                  </a:lnTo>
                  <a:lnTo>
                    <a:pt x="37541" y="452306"/>
                  </a:lnTo>
                  <a:lnTo>
                    <a:pt x="72125" y="500175"/>
                  </a:lnTo>
                  <a:lnTo>
                    <a:pt x="119786" y="550786"/>
                  </a:lnTo>
                  <a:lnTo>
                    <a:pt x="158478" y="584590"/>
                  </a:lnTo>
                  <a:lnTo>
                    <a:pt x="189746" y="607180"/>
                  </a:lnTo>
                  <a:lnTo>
                    <a:pt x="215133" y="624148"/>
                  </a:lnTo>
                  <a:lnTo>
                    <a:pt x="236184" y="641088"/>
                  </a:lnTo>
                  <a:lnTo>
                    <a:pt x="254442" y="663592"/>
                  </a:lnTo>
                  <a:lnTo>
                    <a:pt x="271452" y="697254"/>
                  </a:lnTo>
                  <a:lnTo>
                    <a:pt x="300065" y="748858"/>
                  </a:lnTo>
                  <a:lnTo>
                    <a:pt x="327737" y="768074"/>
                  </a:lnTo>
                  <a:lnTo>
                    <a:pt x="356082" y="767190"/>
                  </a:lnTo>
                  <a:lnTo>
                    <a:pt x="386717" y="758493"/>
                  </a:lnTo>
                  <a:lnTo>
                    <a:pt x="431395" y="745232"/>
                  </a:lnTo>
                  <a:lnTo>
                    <a:pt x="487696" y="727128"/>
                  </a:lnTo>
                  <a:lnTo>
                    <a:pt x="556376" y="704277"/>
                  </a:lnTo>
                  <a:lnTo>
                    <a:pt x="594208" y="666047"/>
                  </a:lnTo>
                  <a:lnTo>
                    <a:pt x="598094" y="637779"/>
                  </a:lnTo>
                  <a:lnTo>
                    <a:pt x="592102" y="603871"/>
                  </a:lnTo>
                  <a:lnTo>
                    <a:pt x="583936" y="564150"/>
                  </a:lnTo>
                  <a:lnTo>
                    <a:pt x="583307" y="517479"/>
                  </a:lnTo>
                  <a:lnTo>
                    <a:pt x="593355" y="462807"/>
                  </a:lnTo>
                  <a:lnTo>
                    <a:pt x="617222" y="399083"/>
                  </a:lnTo>
                  <a:lnTo>
                    <a:pt x="629445" y="365070"/>
                  </a:lnTo>
                  <a:lnTo>
                    <a:pt x="637229" y="325254"/>
                  </a:lnTo>
                  <a:lnTo>
                    <a:pt x="639720" y="281447"/>
                  </a:lnTo>
                  <a:lnTo>
                    <a:pt x="636063" y="235457"/>
                  </a:lnTo>
                  <a:lnTo>
                    <a:pt x="625400" y="189095"/>
                  </a:lnTo>
                  <a:lnTo>
                    <a:pt x="606878" y="144170"/>
                  </a:lnTo>
                  <a:lnTo>
                    <a:pt x="579640" y="102492"/>
                  </a:lnTo>
                  <a:lnTo>
                    <a:pt x="542830" y="65871"/>
                  </a:lnTo>
                  <a:lnTo>
                    <a:pt x="495594" y="36117"/>
                  </a:lnTo>
                  <a:lnTo>
                    <a:pt x="447598" y="16870"/>
                  </a:lnTo>
                  <a:lnTo>
                    <a:pt x="399043" y="5025"/>
                  </a:lnTo>
                  <a:lnTo>
                    <a:pt x="350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37391" y="798298"/>
              <a:ext cx="640080" cy="768350"/>
            </a:xfrm>
            <a:custGeom>
              <a:avLst/>
              <a:gdLst/>
              <a:ahLst/>
              <a:cxnLst/>
              <a:rect l="l" t="t" r="r" b="b"/>
              <a:pathLst>
                <a:path w="640079" h="768350">
                  <a:moveTo>
                    <a:pt x="556376" y="704277"/>
                  </a:moveTo>
                  <a:lnTo>
                    <a:pt x="580338" y="688328"/>
                  </a:lnTo>
                  <a:lnTo>
                    <a:pt x="594208" y="666047"/>
                  </a:lnTo>
                  <a:lnTo>
                    <a:pt x="598094" y="637779"/>
                  </a:lnTo>
                  <a:lnTo>
                    <a:pt x="592102" y="603871"/>
                  </a:lnTo>
                  <a:lnTo>
                    <a:pt x="583936" y="564150"/>
                  </a:lnTo>
                  <a:lnTo>
                    <a:pt x="583307" y="517479"/>
                  </a:lnTo>
                  <a:lnTo>
                    <a:pt x="593355" y="462807"/>
                  </a:lnTo>
                  <a:lnTo>
                    <a:pt x="617222" y="399083"/>
                  </a:lnTo>
                  <a:lnTo>
                    <a:pt x="629445" y="365070"/>
                  </a:lnTo>
                  <a:lnTo>
                    <a:pt x="637229" y="325254"/>
                  </a:lnTo>
                  <a:lnTo>
                    <a:pt x="639720" y="281447"/>
                  </a:lnTo>
                  <a:lnTo>
                    <a:pt x="636063" y="235457"/>
                  </a:lnTo>
                  <a:lnTo>
                    <a:pt x="625400" y="189095"/>
                  </a:lnTo>
                  <a:lnTo>
                    <a:pt x="606878" y="144170"/>
                  </a:lnTo>
                  <a:lnTo>
                    <a:pt x="579640" y="102492"/>
                  </a:lnTo>
                  <a:lnTo>
                    <a:pt x="542830" y="65871"/>
                  </a:lnTo>
                  <a:lnTo>
                    <a:pt x="495594" y="36117"/>
                  </a:lnTo>
                  <a:lnTo>
                    <a:pt x="447598" y="16870"/>
                  </a:lnTo>
                  <a:lnTo>
                    <a:pt x="399043" y="5025"/>
                  </a:lnTo>
                  <a:lnTo>
                    <a:pt x="350680" y="0"/>
                  </a:lnTo>
                  <a:lnTo>
                    <a:pt x="303264" y="1213"/>
                  </a:lnTo>
                  <a:lnTo>
                    <a:pt x="257547" y="8082"/>
                  </a:lnTo>
                  <a:lnTo>
                    <a:pt x="214283" y="20027"/>
                  </a:lnTo>
                  <a:lnTo>
                    <a:pt x="174224" y="36464"/>
                  </a:lnTo>
                  <a:lnTo>
                    <a:pt x="138124" y="56814"/>
                  </a:lnTo>
                  <a:lnTo>
                    <a:pt x="106736" y="80493"/>
                  </a:lnTo>
                  <a:lnTo>
                    <a:pt x="56326" y="139960"/>
                  </a:lnTo>
                  <a:lnTo>
                    <a:pt x="34713" y="177283"/>
                  </a:lnTo>
                  <a:lnTo>
                    <a:pt x="17261" y="218197"/>
                  </a:lnTo>
                  <a:lnTo>
                    <a:pt x="5261" y="262006"/>
                  </a:lnTo>
                  <a:lnTo>
                    <a:pt x="0" y="308015"/>
                  </a:lnTo>
                  <a:lnTo>
                    <a:pt x="2767" y="355531"/>
                  </a:lnTo>
                  <a:lnTo>
                    <a:pt x="14851" y="403860"/>
                  </a:lnTo>
                  <a:lnTo>
                    <a:pt x="37541" y="452306"/>
                  </a:lnTo>
                  <a:lnTo>
                    <a:pt x="72125" y="500175"/>
                  </a:lnTo>
                  <a:lnTo>
                    <a:pt x="119786" y="550786"/>
                  </a:lnTo>
                  <a:lnTo>
                    <a:pt x="158478" y="584590"/>
                  </a:lnTo>
                  <a:lnTo>
                    <a:pt x="189746" y="607180"/>
                  </a:lnTo>
                  <a:lnTo>
                    <a:pt x="215133" y="624148"/>
                  </a:lnTo>
                  <a:lnTo>
                    <a:pt x="236184" y="641088"/>
                  </a:lnTo>
                  <a:lnTo>
                    <a:pt x="254442" y="663592"/>
                  </a:lnTo>
                  <a:lnTo>
                    <a:pt x="271452" y="697254"/>
                  </a:lnTo>
                  <a:lnTo>
                    <a:pt x="300065" y="748858"/>
                  </a:lnTo>
                  <a:lnTo>
                    <a:pt x="327737" y="768074"/>
                  </a:lnTo>
                  <a:lnTo>
                    <a:pt x="356082" y="767190"/>
                  </a:lnTo>
                  <a:lnTo>
                    <a:pt x="386717" y="758493"/>
                  </a:lnTo>
                  <a:lnTo>
                    <a:pt x="431395" y="745232"/>
                  </a:lnTo>
                  <a:lnTo>
                    <a:pt x="487696" y="727128"/>
                  </a:lnTo>
                  <a:lnTo>
                    <a:pt x="535923" y="711152"/>
                  </a:lnTo>
                  <a:lnTo>
                    <a:pt x="556376" y="704277"/>
                  </a:lnTo>
                  <a:close/>
                </a:path>
              </a:pathLst>
            </a:custGeom>
            <a:ln w="19049">
              <a:solidFill>
                <a:srgbClr val="7375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72835" y="1523805"/>
              <a:ext cx="262890" cy="123189"/>
            </a:xfrm>
            <a:custGeom>
              <a:avLst/>
              <a:gdLst/>
              <a:ahLst/>
              <a:cxnLst/>
              <a:rect l="l" t="t" r="r" b="b"/>
              <a:pathLst>
                <a:path w="262889" h="123189">
                  <a:moveTo>
                    <a:pt x="228468" y="0"/>
                  </a:moveTo>
                  <a:lnTo>
                    <a:pt x="171976" y="11219"/>
                  </a:lnTo>
                  <a:lnTo>
                    <a:pt x="121744" y="24443"/>
                  </a:lnTo>
                  <a:lnTo>
                    <a:pt x="36243" y="47429"/>
                  </a:lnTo>
                  <a:lnTo>
                    <a:pt x="0" y="81299"/>
                  </a:lnTo>
                  <a:lnTo>
                    <a:pt x="1547" y="95714"/>
                  </a:lnTo>
                  <a:lnTo>
                    <a:pt x="8383" y="108802"/>
                  </a:lnTo>
                  <a:lnTo>
                    <a:pt x="19683" y="118339"/>
                  </a:lnTo>
                  <a:lnTo>
                    <a:pt x="35344" y="122771"/>
                  </a:lnTo>
                  <a:lnTo>
                    <a:pt x="55268" y="120543"/>
                  </a:lnTo>
                  <a:lnTo>
                    <a:pt x="90988" y="109314"/>
                  </a:lnTo>
                  <a:lnTo>
                    <a:pt x="132747" y="97059"/>
                  </a:lnTo>
                  <a:lnTo>
                    <a:pt x="187869" y="81960"/>
                  </a:lnTo>
                  <a:lnTo>
                    <a:pt x="234547" y="66115"/>
                  </a:lnTo>
                  <a:lnTo>
                    <a:pt x="257019" y="51096"/>
                  </a:lnTo>
                  <a:lnTo>
                    <a:pt x="262476" y="37244"/>
                  </a:lnTo>
                  <a:lnTo>
                    <a:pt x="258112" y="24899"/>
                  </a:lnTo>
                  <a:lnTo>
                    <a:pt x="251042" y="13704"/>
                  </a:lnTo>
                  <a:lnTo>
                    <a:pt x="241956" y="4658"/>
                  </a:lnTo>
                  <a:lnTo>
                    <a:pt x="2284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72835" y="1523805"/>
              <a:ext cx="262890" cy="123189"/>
            </a:xfrm>
            <a:custGeom>
              <a:avLst/>
              <a:gdLst/>
              <a:ahLst/>
              <a:cxnLst/>
              <a:rect l="l" t="t" r="r" b="b"/>
              <a:pathLst>
                <a:path w="262889" h="123189">
                  <a:moveTo>
                    <a:pt x="55268" y="120543"/>
                  </a:moveTo>
                  <a:lnTo>
                    <a:pt x="8383" y="108802"/>
                  </a:lnTo>
                  <a:lnTo>
                    <a:pt x="0" y="81299"/>
                  </a:lnTo>
                  <a:lnTo>
                    <a:pt x="4874" y="67623"/>
                  </a:lnTo>
                  <a:lnTo>
                    <a:pt x="71748" y="37794"/>
                  </a:lnTo>
                  <a:lnTo>
                    <a:pt x="121744" y="24443"/>
                  </a:lnTo>
                  <a:lnTo>
                    <a:pt x="171976" y="11219"/>
                  </a:lnTo>
                  <a:lnTo>
                    <a:pt x="228468" y="0"/>
                  </a:lnTo>
                  <a:lnTo>
                    <a:pt x="241956" y="4658"/>
                  </a:lnTo>
                  <a:lnTo>
                    <a:pt x="251042" y="13704"/>
                  </a:lnTo>
                  <a:lnTo>
                    <a:pt x="258112" y="24899"/>
                  </a:lnTo>
                  <a:lnTo>
                    <a:pt x="262476" y="37244"/>
                  </a:lnTo>
                  <a:lnTo>
                    <a:pt x="257019" y="51096"/>
                  </a:lnTo>
                  <a:lnTo>
                    <a:pt x="234547" y="66115"/>
                  </a:lnTo>
                  <a:lnTo>
                    <a:pt x="187869" y="81960"/>
                  </a:lnTo>
                  <a:lnTo>
                    <a:pt x="132747" y="97059"/>
                  </a:lnTo>
                  <a:lnTo>
                    <a:pt x="90988" y="109314"/>
                  </a:lnTo>
                  <a:lnTo>
                    <a:pt x="64519" y="117538"/>
                  </a:lnTo>
                  <a:lnTo>
                    <a:pt x="55268" y="120543"/>
                  </a:lnTo>
                  <a:close/>
                </a:path>
              </a:pathLst>
            </a:custGeom>
            <a:ln w="19050">
              <a:solidFill>
                <a:srgbClr val="7375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00711" y="1602084"/>
              <a:ext cx="260350" cy="121285"/>
            </a:xfrm>
            <a:custGeom>
              <a:avLst/>
              <a:gdLst/>
              <a:ahLst/>
              <a:cxnLst/>
              <a:rect l="l" t="t" r="r" b="b"/>
              <a:pathLst>
                <a:path w="260350" h="121285">
                  <a:moveTo>
                    <a:pt x="227197" y="0"/>
                  </a:moveTo>
                  <a:lnTo>
                    <a:pt x="149253" y="14525"/>
                  </a:lnTo>
                  <a:lnTo>
                    <a:pt x="96529" y="29077"/>
                  </a:lnTo>
                  <a:lnTo>
                    <a:pt x="46324" y="46408"/>
                  </a:lnTo>
                  <a:lnTo>
                    <a:pt x="10269" y="65163"/>
                  </a:lnTo>
                  <a:lnTo>
                    <a:pt x="0" y="83989"/>
                  </a:lnTo>
                  <a:lnTo>
                    <a:pt x="8320" y="104225"/>
                  </a:lnTo>
                  <a:lnTo>
                    <a:pt x="20767" y="117377"/>
                  </a:lnTo>
                  <a:lnTo>
                    <a:pt x="43001" y="121147"/>
                  </a:lnTo>
                  <a:lnTo>
                    <a:pt x="80683" y="113237"/>
                  </a:lnTo>
                  <a:lnTo>
                    <a:pt x="123293" y="100504"/>
                  </a:lnTo>
                  <a:lnTo>
                    <a:pt x="155568" y="91361"/>
                  </a:lnTo>
                  <a:lnTo>
                    <a:pt x="211422" y="75500"/>
                  </a:lnTo>
                  <a:lnTo>
                    <a:pt x="256059" y="51382"/>
                  </a:lnTo>
                  <a:lnTo>
                    <a:pt x="260235" y="35043"/>
                  </a:lnTo>
                  <a:lnTo>
                    <a:pt x="255182" y="18247"/>
                  </a:lnTo>
                  <a:lnTo>
                    <a:pt x="246070" y="5639"/>
                  </a:lnTo>
                  <a:lnTo>
                    <a:pt x="2271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00711" y="1602084"/>
              <a:ext cx="260350" cy="121285"/>
            </a:xfrm>
            <a:custGeom>
              <a:avLst/>
              <a:gdLst/>
              <a:ahLst/>
              <a:cxnLst/>
              <a:rect l="l" t="t" r="r" b="b"/>
              <a:pathLst>
                <a:path w="260350" h="121285">
                  <a:moveTo>
                    <a:pt x="183172" y="84002"/>
                  </a:moveTo>
                  <a:lnTo>
                    <a:pt x="211422" y="75500"/>
                  </a:lnTo>
                  <a:lnTo>
                    <a:pt x="237753" y="64747"/>
                  </a:lnTo>
                  <a:lnTo>
                    <a:pt x="256059" y="51382"/>
                  </a:lnTo>
                  <a:lnTo>
                    <a:pt x="260235" y="35043"/>
                  </a:lnTo>
                  <a:lnTo>
                    <a:pt x="255182" y="18247"/>
                  </a:lnTo>
                  <a:lnTo>
                    <a:pt x="246070" y="5639"/>
                  </a:lnTo>
                  <a:lnTo>
                    <a:pt x="227197" y="0"/>
                  </a:lnTo>
                  <a:lnTo>
                    <a:pt x="192862" y="4106"/>
                  </a:lnTo>
                  <a:lnTo>
                    <a:pt x="149253" y="14525"/>
                  </a:lnTo>
                  <a:lnTo>
                    <a:pt x="96529" y="29077"/>
                  </a:lnTo>
                  <a:lnTo>
                    <a:pt x="46324" y="46408"/>
                  </a:lnTo>
                  <a:lnTo>
                    <a:pt x="10269" y="65163"/>
                  </a:lnTo>
                  <a:lnTo>
                    <a:pt x="0" y="83989"/>
                  </a:lnTo>
                  <a:lnTo>
                    <a:pt x="8320" y="104225"/>
                  </a:lnTo>
                  <a:lnTo>
                    <a:pt x="20767" y="117377"/>
                  </a:lnTo>
                  <a:lnTo>
                    <a:pt x="43001" y="121147"/>
                  </a:lnTo>
                  <a:lnTo>
                    <a:pt x="80683" y="113237"/>
                  </a:lnTo>
                  <a:lnTo>
                    <a:pt x="123293" y="100504"/>
                  </a:lnTo>
                  <a:lnTo>
                    <a:pt x="155568" y="91361"/>
                  </a:lnTo>
                  <a:lnTo>
                    <a:pt x="176023" y="85848"/>
                  </a:lnTo>
                  <a:lnTo>
                    <a:pt x="183172" y="84002"/>
                  </a:lnTo>
                  <a:close/>
                </a:path>
              </a:pathLst>
            </a:custGeom>
            <a:ln w="19050">
              <a:solidFill>
                <a:srgbClr val="7375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53960" y="1685283"/>
              <a:ext cx="216403" cy="15331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337777" y="1034361"/>
              <a:ext cx="299085" cy="510540"/>
            </a:xfrm>
            <a:custGeom>
              <a:avLst/>
              <a:gdLst/>
              <a:ahLst/>
              <a:cxnLst/>
              <a:rect l="l" t="t" r="r" b="b"/>
              <a:pathLst>
                <a:path w="299085" h="510540">
                  <a:moveTo>
                    <a:pt x="100633" y="0"/>
                  </a:moveTo>
                  <a:lnTo>
                    <a:pt x="97078" y="16940"/>
                  </a:lnTo>
                  <a:lnTo>
                    <a:pt x="113907" y="106074"/>
                  </a:lnTo>
                  <a:lnTo>
                    <a:pt x="116261" y="142833"/>
                  </a:lnTo>
                  <a:lnTo>
                    <a:pt x="105219" y="154773"/>
                  </a:lnTo>
                  <a:lnTo>
                    <a:pt x="87260" y="146467"/>
                  </a:lnTo>
                  <a:lnTo>
                    <a:pt x="55009" y="121834"/>
                  </a:lnTo>
                  <a:lnTo>
                    <a:pt x="34721" y="111784"/>
                  </a:lnTo>
                  <a:lnTo>
                    <a:pt x="16260" y="114686"/>
                  </a:lnTo>
                  <a:lnTo>
                    <a:pt x="5773" y="131089"/>
                  </a:lnTo>
                  <a:lnTo>
                    <a:pt x="1080" y="149419"/>
                  </a:lnTo>
                  <a:lnTo>
                    <a:pt x="0" y="158101"/>
                  </a:lnTo>
                  <a:lnTo>
                    <a:pt x="59006" y="193250"/>
                  </a:lnTo>
                  <a:lnTo>
                    <a:pt x="94811" y="222318"/>
                  </a:lnTo>
                  <a:lnTo>
                    <a:pt x="121940" y="260921"/>
                  </a:lnTo>
                  <a:lnTo>
                    <a:pt x="154914" y="324674"/>
                  </a:lnTo>
                  <a:lnTo>
                    <a:pt x="187142" y="399499"/>
                  </a:lnTo>
                  <a:lnTo>
                    <a:pt x="205084" y="458134"/>
                  </a:lnTo>
                  <a:lnTo>
                    <a:pt x="212841" y="496387"/>
                  </a:lnTo>
                  <a:lnTo>
                    <a:pt x="214515" y="510069"/>
                  </a:lnTo>
                  <a:lnTo>
                    <a:pt x="298729" y="482599"/>
                  </a:lnTo>
                  <a:lnTo>
                    <a:pt x="269002" y="407132"/>
                  </a:lnTo>
                  <a:lnTo>
                    <a:pt x="253749" y="359120"/>
                  </a:lnTo>
                  <a:lnTo>
                    <a:pt x="248158" y="317989"/>
                  </a:lnTo>
                  <a:lnTo>
                    <a:pt x="247421" y="263168"/>
                  </a:lnTo>
                  <a:lnTo>
                    <a:pt x="252292" y="192421"/>
                  </a:lnTo>
                  <a:lnTo>
                    <a:pt x="262909" y="125859"/>
                  </a:lnTo>
                  <a:lnTo>
                    <a:pt x="273506" y="76427"/>
                  </a:lnTo>
                  <a:lnTo>
                    <a:pt x="278320" y="57072"/>
                  </a:lnTo>
                  <a:lnTo>
                    <a:pt x="255560" y="44197"/>
                  </a:lnTo>
                  <a:lnTo>
                    <a:pt x="215417" y="86591"/>
                  </a:lnTo>
                  <a:lnTo>
                    <a:pt x="210188" y="103773"/>
                  </a:lnTo>
                  <a:lnTo>
                    <a:pt x="200038" y="105521"/>
                  </a:lnTo>
                  <a:lnTo>
                    <a:pt x="177266" y="82015"/>
                  </a:lnTo>
                  <a:lnTo>
                    <a:pt x="145929" y="43099"/>
                  </a:lnTo>
                  <a:lnTo>
                    <a:pt x="118651" y="12240"/>
                  </a:lnTo>
                  <a:lnTo>
                    <a:pt x="100633" y="0"/>
                  </a:lnTo>
                  <a:close/>
                </a:path>
              </a:pathLst>
            </a:custGeom>
            <a:solidFill>
              <a:srgbClr val="C3D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337777" y="1034361"/>
              <a:ext cx="299085" cy="510540"/>
            </a:xfrm>
            <a:custGeom>
              <a:avLst/>
              <a:gdLst/>
              <a:ahLst/>
              <a:cxnLst/>
              <a:rect l="l" t="t" r="r" b="b"/>
              <a:pathLst>
                <a:path w="299085" h="510540">
                  <a:moveTo>
                    <a:pt x="298729" y="482599"/>
                  </a:moveTo>
                  <a:lnTo>
                    <a:pt x="269002" y="407132"/>
                  </a:lnTo>
                  <a:lnTo>
                    <a:pt x="253749" y="359120"/>
                  </a:lnTo>
                  <a:lnTo>
                    <a:pt x="248158" y="317989"/>
                  </a:lnTo>
                  <a:lnTo>
                    <a:pt x="247421" y="263168"/>
                  </a:lnTo>
                  <a:lnTo>
                    <a:pt x="252292" y="192421"/>
                  </a:lnTo>
                  <a:lnTo>
                    <a:pt x="262909" y="125859"/>
                  </a:lnTo>
                  <a:lnTo>
                    <a:pt x="273506" y="76427"/>
                  </a:lnTo>
                  <a:lnTo>
                    <a:pt x="278320" y="57072"/>
                  </a:lnTo>
                  <a:lnTo>
                    <a:pt x="255560" y="44197"/>
                  </a:lnTo>
                  <a:lnTo>
                    <a:pt x="215417" y="86591"/>
                  </a:lnTo>
                  <a:lnTo>
                    <a:pt x="210188" y="103773"/>
                  </a:lnTo>
                  <a:lnTo>
                    <a:pt x="200038" y="105521"/>
                  </a:lnTo>
                  <a:lnTo>
                    <a:pt x="177266" y="82015"/>
                  </a:lnTo>
                  <a:lnTo>
                    <a:pt x="145929" y="43099"/>
                  </a:lnTo>
                  <a:lnTo>
                    <a:pt x="118651" y="12240"/>
                  </a:lnTo>
                  <a:lnTo>
                    <a:pt x="100633" y="0"/>
                  </a:lnTo>
                  <a:lnTo>
                    <a:pt x="97078" y="16940"/>
                  </a:lnTo>
                  <a:lnTo>
                    <a:pt x="105174" y="59206"/>
                  </a:lnTo>
                  <a:lnTo>
                    <a:pt x="113907" y="106074"/>
                  </a:lnTo>
                  <a:lnTo>
                    <a:pt x="116261" y="142833"/>
                  </a:lnTo>
                  <a:lnTo>
                    <a:pt x="105219" y="154773"/>
                  </a:lnTo>
                  <a:lnTo>
                    <a:pt x="87260" y="146467"/>
                  </a:lnTo>
                  <a:lnTo>
                    <a:pt x="71523" y="134441"/>
                  </a:lnTo>
                  <a:lnTo>
                    <a:pt x="55009" y="121834"/>
                  </a:lnTo>
                  <a:lnTo>
                    <a:pt x="34721" y="111784"/>
                  </a:lnTo>
                  <a:lnTo>
                    <a:pt x="16260" y="114686"/>
                  </a:lnTo>
                  <a:lnTo>
                    <a:pt x="5773" y="131089"/>
                  </a:lnTo>
                  <a:lnTo>
                    <a:pt x="1080" y="149419"/>
                  </a:lnTo>
                  <a:lnTo>
                    <a:pt x="0" y="158101"/>
                  </a:lnTo>
                  <a:lnTo>
                    <a:pt x="59006" y="193250"/>
                  </a:lnTo>
                  <a:lnTo>
                    <a:pt x="94811" y="222318"/>
                  </a:lnTo>
                  <a:lnTo>
                    <a:pt x="121940" y="260921"/>
                  </a:lnTo>
                  <a:lnTo>
                    <a:pt x="154914" y="324674"/>
                  </a:lnTo>
                  <a:lnTo>
                    <a:pt x="187142" y="399499"/>
                  </a:lnTo>
                  <a:lnTo>
                    <a:pt x="205084" y="458134"/>
                  </a:lnTo>
                  <a:lnTo>
                    <a:pt x="212841" y="496387"/>
                  </a:lnTo>
                  <a:lnTo>
                    <a:pt x="214515" y="510069"/>
                  </a:lnTo>
                  <a:lnTo>
                    <a:pt x="298729" y="482599"/>
                  </a:lnTo>
                  <a:close/>
                </a:path>
              </a:pathLst>
            </a:custGeom>
            <a:ln w="19050">
              <a:solidFill>
                <a:srgbClr val="7375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2374" y="888335"/>
              <a:ext cx="177393" cy="24828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262374" y="888335"/>
              <a:ext cx="177800" cy="248285"/>
            </a:xfrm>
            <a:custGeom>
              <a:avLst/>
              <a:gdLst/>
              <a:ahLst/>
              <a:cxnLst/>
              <a:rect l="l" t="t" r="r" b="b"/>
              <a:pathLst>
                <a:path w="177800" h="248284">
                  <a:moveTo>
                    <a:pt x="0" y="248284"/>
                  </a:moveTo>
                  <a:lnTo>
                    <a:pt x="35025" y="195061"/>
                  </a:lnTo>
                  <a:lnTo>
                    <a:pt x="56695" y="162350"/>
                  </a:lnTo>
                  <a:lnTo>
                    <a:pt x="95961" y="104571"/>
                  </a:lnTo>
                  <a:lnTo>
                    <a:pt x="124013" y="65842"/>
                  </a:lnTo>
                  <a:lnTo>
                    <a:pt x="150302" y="32383"/>
                  </a:lnTo>
                  <a:lnTo>
                    <a:pt x="169779" y="8875"/>
                  </a:lnTo>
                  <a:lnTo>
                    <a:pt x="177393" y="0"/>
                  </a:lnTo>
                </a:path>
              </a:pathLst>
            </a:custGeom>
            <a:ln w="19050">
              <a:solidFill>
                <a:srgbClr val="7375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28612" y="1251360"/>
              <a:ext cx="102208" cy="20151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92038" y="918061"/>
              <a:ext cx="205257" cy="7141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79766" y="521444"/>
              <a:ext cx="103530" cy="19625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53990" y="450827"/>
              <a:ext cx="81978" cy="24443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75728" y="788678"/>
              <a:ext cx="203377" cy="12122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19962" y="1227086"/>
              <a:ext cx="227063" cy="7781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729456" y="2186508"/>
              <a:ext cx="2887345" cy="0"/>
            </a:xfrm>
            <a:custGeom>
              <a:avLst/>
              <a:gdLst/>
              <a:ahLst/>
              <a:cxnLst/>
              <a:rect l="l" t="t" r="r" b="b"/>
              <a:pathLst>
                <a:path w="2887345">
                  <a:moveTo>
                    <a:pt x="0" y="0"/>
                  </a:moveTo>
                  <a:lnTo>
                    <a:pt x="2887129" y="0"/>
                  </a:lnTo>
                </a:path>
              </a:pathLst>
            </a:custGeom>
            <a:ln w="6350">
              <a:solidFill>
                <a:srgbClr val="44AC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726765" y="3346983"/>
              <a:ext cx="2887345" cy="0"/>
            </a:xfrm>
            <a:custGeom>
              <a:avLst/>
              <a:gdLst/>
              <a:ahLst/>
              <a:cxnLst/>
              <a:rect l="l" t="t" r="r" b="b"/>
              <a:pathLst>
                <a:path w="2887345">
                  <a:moveTo>
                    <a:pt x="0" y="0"/>
                  </a:moveTo>
                  <a:lnTo>
                    <a:pt x="2887129" y="0"/>
                  </a:lnTo>
                </a:path>
              </a:pathLst>
            </a:custGeom>
            <a:ln w="6350">
              <a:solidFill>
                <a:srgbClr val="44AC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725954" y="4335735"/>
              <a:ext cx="2884805" cy="0"/>
            </a:xfrm>
            <a:custGeom>
              <a:avLst/>
              <a:gdLst/>
              <a:ahLst/>
              <a:cxnLst/>
              <a:rect l="l" t="t" r="r" b="b"/>
              <a:pathLst>
                <a:path w="2884804">
                  <a:moveTo>
                    <a:pt x="0" y="0"/>
                  </a:moveTo>
                  <a:lnTo>
                    <a:pt x="2884436" y="0"/>
                  </a:lnTo>
                </a:path>
              </a:pathLst>
            </a:custGeom>
            <a:ln w="6350">
              <a:solidFill>
                <a:srgbClr val="44AC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726765" y="5317778"/>
              <a:ext cx="2884170" cy="0"/>
            </a:xfrm>
            <a:custGeom>
              <a:avLst/>
              <a:gdLst/>
              <a:ahLst/>
              <a:cxnLst/>
              <a:rect l="l" t="t" r="r" b="b"/>
              <a:pathLst>
                <a:path w="2884170">
                  <a:moveTo>
                    <a:pt x="0" y="0"/>
                  </a:moveTo>
                  <a:lnTo>
                    <a:pt x="2883623" y="0"/>
                  </a:lnTo>
                </a:path>
              </a:pathLst>
            </a:custGeom>
            <a:ln w="6350">
              <a:solidFill>
                <a:srgbClr val="44AC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736463" y="6450967"/>
              <a:ext cx="2884170" cy="0"/>
            </a:xfrm>
            <a:custGeom>
              <a:avLst/>
              <a:gdLst/>
              <a:ahLst/>
              <a:cxnLst/>
              <a:rect l="l" t="t" r="r" b="b"/>
              <a:pathLst>
                <a:path w="2884170">
                  <a:moveTo>
                    <a:pt x="0" y="0"/>
                  </a:moveTo>
                  <a:lnTo>
                    <a:pt x="2883623" y="0"/>
                  </a:lnTo>
                </a:path>
              </a:pathLst>
            </a:custGeom>
            <a:ln w="6350">
              <a:solidFill>
                <a:srgbClr val="44AC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33130" y="349312"/>
            <a:ext cx="1421130" cy="5334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500" b="1" spc="85" dirty="0">
                <a:latin typeface="Trebuchet MS"/>
                <a:cs typeface="Trebuchet MS"/>
              </a:rPr>
              <a:t>DATOS</a:t>
            </a:r>
            <a:endParaRPr sz="15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500" b="1" spc="105" dirty="0">
                <a:latin typeface="Trebuchet MS"/>
                <a:cs typeface="Trebuchet MS"/>
              </a:rPr>
              <a:t>IMPORTANTES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719446" y="2194186"/>
            <a:ext cx="2914015" cy="91694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200" b="1" spc="-170" dirty="0">
                <a:solidFill>
                  <a:srgbClr val="262625"/>
                </a:solidFill>
                <a:latin typeface="Trebuchet MS"/>
                <a:cs typeface="Trebuchet MS"/>
              </a:rPr>
              <a:t>#1</a:t>
            </a:r>
            <a:endParaRPr sz="1200">
              <a:latin typeface="Trebuchet MS"/>
              <a:cs typeface="Trebuchet MS"/>
            </a:endParaRPr>
          </a:p>
          <a:p>
            <a:pPr marL="12700" marR="5080" algn="just">
              <a:lnSpc>
                <a:spcPct val="113700"/>
              </a:lnSpc>
              <a:spcBef>
                <a:spcPts val="415"/>
              </a:spcBef>
            </a:pPr>
            <a:r>
              <a:rPr sz="1100" spc="30" dirty="0">
                <a:solidFill>
                  <a:srgbClr val="262625"/>
                </a:solidFill>
                <a:latin typeface="Microsoft Sans Serif"/>
                <a:cs typeface="Microsoft Sans Serif"/>
              </a:rPr>
              <a:t>N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o</a:t>
            </a:r>
            <a:r>
              <a:rPr sz="1100" spc="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hay</a:t>
            </a:r>
            <a:r>
              <a:rPr sz="1100" spc="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pago</a:t>
            </a:r>
            <a:r>
              <a:rPr sz="1100" spc="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5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100" spc="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través</a:t>
            </a:r>
            <a:r>
              <a:rPr sz="1100" spc="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100" spc="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1100" spc="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plataforma,</a:t>
            </a:r>
            <a:r>
              <a:rPr sz="1100" spc="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el</a:t>
            </a:r>
            <a:r>
              <a:rPr sz="1100" spc="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método</a:t>
            </a:r>
            <a:r>
              <a:rPr sz="1100" spc="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de  </a:t>
            </a:r>
            <a:r>
              <a:rPr sz="110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pago</a:t>
            </a:r>
            <a:r>
              <a:rPr sz="11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1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p</a:t>
            </a:r>
            <a:r>
              <a:rPr sz="11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1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ecio</a:t>
            </a:r>
            <a:r>
              <a:rPr sz="11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lo</a:t>
            </a:r>
            <a:r>
              <a:rPr sz="11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define</a:t>
            </a:r>
            <a:r>
              <a:rPr sz="11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11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entidad</a:t>
            </a:r>
            <a:r>
              <a:rPr sz="11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del</a:t>
            </a:r>
            <a:r>
              <a:rPr sz="11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ecosistema</a:t>
            </a:r>
            <a:r>
              <a:rPr sz="11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que  </a:t>
            </a:r>
            <a:r>
              <a:rPr sz="11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ofr</a:t>
            </a:r>
            <a:r>
              <a:rPr sz="11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ece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el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contenido.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713998" y="3354601"/>
            <a:ext cx="2912745" cy="72644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755"/>
              </a:spcBef>
            </a:pPr>
            <a:r>
              <a:rPr sz="1200" b="1" spc="-80" dirty="0">
                <a:solidFill>
                  <a:srgbClr val="262625"/>
                </a:solidFill>
                <a:latin typeface="Trebuchet MS"/>
                <a:cs typeface="Trebuchet MS"/>
              </a:rPr>
              <a:t>#2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13700"/>
              </a:lnSpc>
              <a:spcBef>
                <a:spcPts val="420"/>
              </a:spcBef>
            </a:pPr>
            <a:r>
              <a:rPr sz="1100" spc="-130" dirty="0">
                <a:solidFill>
                  <a:srgbClr val="262625"/>
                </a:solidFill>
                <a:latin typeface="Microsoft Sans Serif"/>
                <a:cs typeface="Microsoft Sans Serif"/>
              </a:rPr>
              <a:t>Las</a:t>
            </a:r>
            <a:r>
              <a:rPr sz="11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entidades</a:t>
            </a:r>
            <a:r>
              <a:rPr sz="11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no</a:t>
            </a:r>
            <a:r>
              <a:rPr sz="11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están</a:t>
            </a:r>
            <a:r>
              <a:rPr sz="11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obligadas</a:t>
            </a:r>
            <a:r>
              <a:rPr sz="11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5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1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aceptar</a:t>
            </a:r>
            <a:r>
              <a:rPr sz="11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5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1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todos</a:t>
            </a:r>
            <a:r>
              <a:rPr sz="11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los  </a:t>
            </a:r>
            <a:r>
              <a:rPr sz="11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emp</a:t>
            </a:r>
            <a:r>
              <a:rPr sz="11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endedo</a:t>
            </a:r>
            <a:r>
              <a:rPr sz="11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100" spc="-135" dirty="0">
                <a:solidFill>
                  <a:srgbClr val="262625"/>
                </a:solidFill>
                <a:latin typeface="Microsoft Sans Serif"/>
                <a:cs typeface="Microsoft Sans Serif"/>
              </a:rPr>
              <a:t>es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que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lo </a:t>
            </a:r>
            <a:r>
              <a:rPr sz="11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contacten.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713199" y="4343344"/>
            <a:ext cx="2915920" cy="72644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200" b="1" spc="-80" dirty="0">
                <a:solidFill>
                  <a:srgbClr val="262625"/>
                </a:solidFill>
                <a:latin typeface="Trebuchet MS"/>
                <a:cs typeface="Trebuchet MS"/>
              </a:rPr>
              <a:t>#3</a:t>
            </a:r>
            <a:endParaRPr sz="1200">
              <a:latin typeface="Trebuchet MS"/>
              <a:cs typeface="Trebuchet MS"/>
            </a:endParaRPr>
          </a:p>
          <a:p>
            <a:pPr marL="15875" marR="5080">
              <a:lnSpc>
                <a:spcPct val="113700"/>
              </a:lnSpc>
              <a:spcBef>
                <a:spcPts val="420"/>
              </a:spcBef>
            </a:pPr>
            <a:r>
              <a:rPr sz="110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P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ueden</a:t>
            </a:r>
            <a:r>
              <a:rPr sz="11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habilitar</a:t>
            </a:r>
            <a:r>
              <a:rPr sz="11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1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deshabilitar</a:t>
            </a:r>
            <a:r>
              <a:rPr sz="11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 contenidos 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dependien</a:t>
            </a:r>
            <a:r>
              <a:rPr sz="1100" spc="75" dirty="0">
                <a:solidFill>
                  <a:srgbClr val="262625"/>
                </a:solidFill>
                <a:latin typeface="Microsoft Sans Serif"/>
                <a:cs typeface="Microsoft Sans Serif"/>
              </a:rPr>
              <a:t>-  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do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demanda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su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disponibilidad.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713998" y="5286146"/>
            <a:ext cx="2913380" cy="91694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755"/>
              </a:spcBef>
            </a:pPr>
            <a:r>
              <a:rPr sz="1200" b="1" spc="-25" dirty="0">
                <a:solidFill>
                  <a:srgbClr val="262625"/>
                </a:solidFill>
                <a:latin typeface="Trebuchet MS"/>
                <a:cs typeface="Trebuchet MS"/>
              </a:rPr>
              <a:t>#4</a:t>
            </a:r>
            <a:endParaRPr sz="1200">
              <a:latin typeface="Trebuchet MS"/>
              <a:cs typeface="Trebuchet MS"/>
            </a:endParaRPr>
          </a:p>
          <a:p>
            <a:pPr marL="12700" marR="5080" algn="just">
              <a:lnSpc>
                <a:spcPct val="113700"/>
              </a:lnSpc>
              <a:spcBef>
                <a:spcPts val="420"/>
              </a:spcBef>
            </a:pPr>
            <a:r>
              <a:rPr sz="110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Cada</a:t>
            </a:r>
            <a:r>
              <a:rPr sz="11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entidad </a:t>
            </a:r>
            <a:r>
              <a:rPr sz="11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debe 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ofrecer 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al </a:t>
            </a:r>
            <a:r>
              <a:rPr sz="11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menos </a:t>
            </a:r>
            <a:r>
              <a:rPr sz="11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dos</a:t>
            </a:r>
            <a:r>
              <a:rPr sz="110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contenidos </a:t>
            </a:r>
            <a:r>
              <a:rPr sz="11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del 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programa </a:t>
            </a:r>
            <a:r>
              <a:rPr sz="11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1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1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Viaje </a:t>
            </a:r>
            <a:r>
              <a:rPr sz="11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del </a:t>
            </a:r>
            <a:r>
              <a:rPr sz="11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Emprendedor </a:t>
            </a:r>
            <a:r>
              <a:rPr sz="11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1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ejecutar </a:t>
            </a:r>
            <a:r>
              <a:rPr sz="11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al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menos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uno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durante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el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año.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719446" y="6452103"/>
            <a:ext cx="2913380" cy="91694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200" b="1" spc="-65" dirty="0">
                <a:solidFill>
                  <a:srgbClr val="262625"/>
                </a:solidFill>
                <a:latin typeface="Trebuchet MS"/>
                <a:cs typeface="Trebuchet MS"/>
              </a:rPr>
              <a:t>#5</a:t>
            </a:r>
            <a:endParaRPr sz="1200">
              <a:latin typeface="Trebuchet MS"/>
              <a:cs typeface="Trebuchet MS"/>
            </a:endParaRPr>
          </a:p>
          <a:p>
            <a:pPr marL="12700" marR="5080" algn="just">
              <a:lnSpc>
                <a:spcPct val="113700"/>
              </a:lnSpc>
              <a:spcBef>
                <a:spcPts val="420"/>
              </a:spcBef>
            </a:pPr>
            <a:r>
              <a:rPr sz="11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Al </a:t>
            </a:r>
            <a:r>
              <a:rPr sz="11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finalizar </a:t>
            </a:r>
            <a:r>
              <a:rPr sz="1100" spc="-114" dirty="0">
                <a:solidFill>
                  <a:srgbClr val="262625"/>
                </a:solidFill>
                <a:latin typeface="Microsoft Sans Serif"/>
                <a:cs typeface="Microsoft Sans Serif"/>
              </a:rPr>
              <a:t>cada</a:t>
            </a:r>
            <a:r>
              <a:rPr sz="11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contenido, </a:t>
            </a:r>
            <a:r>
              <a:rPr sz="1100" spc="-135" dirty="0">
                <a:solidFill>
                  <a:srgbClr val="262625"/>
                </a:solidFill>
                <a:latin typeface="Microsoft Sans Serif"/>
                <a:cs typeface="Microsoft Sans Serif"/>
              </a:rPr>
              <a:t>es</a:t>
            </a:r>
            <a:r>
              <a:rPr sz="1100" spc="-13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responsabilidad</a:t>
            </a:r>
            <a:r>
              <a:rPr sz="11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1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la </a:t>
            </a:r>
            <a:r>
              <a:rPr sz="11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entidad </a:t>
            </a:r>
            <a:r>
              <a:rPr sz="11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del 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ecosistema </a:t>
            </a:r>
            <a:r>
              <a:rPr sz="11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cargar </a:t>
            </a:r>
            <a:r>
              <a:rPr sz="11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información </a:t>
            </a:r>
            <a:r>
              <a:rPr sz="11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quienes 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asistie</a:t>
            </a:r>
            <a:r>
              <a:rPr sz="11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1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on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1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ealiza</a:t>
            </a:r>
            <a:r>
              <a:rPr sz="11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ron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el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curso</a:t>
            </a:r>
            <a:r>
              <a:rPr sz="11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/</a:t>
            </a:r>
            <a:r>
              <a:rPr sz="11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taller</a:t>
            </a:r>
            <a:r>
              <a:rPr sz="1100" spc="-135" dirty="0">
                <a:solidFill>
                  <a:srgbClr val="262625"/>
                </a:solidFill>
                <a:latin typeface="Microsoft Sans Serif"/>
                <a:cs typeface="Microsoft Sans Serif"/>
              </a:rPr>
              <a:t>es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o</a:t>
            </a:r>
            <a:r>
              <a:rPr sz="11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1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actividad.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447191" y="450513"/>
            <a:ext cx="9163685" cy="1397635"/>
            <a:chOff x="447191" y="450513"/>
            <a:chExt cx="9163685" cy="1397635"/>
          </a:xfrm>
        </p:grpSpPr>
        <p:sp>
          <p:nvSpPr>
            <p:cNvPr id="42" name="object 42"/>
            <p:cNvSpPr/>
            <p:nvPr/>
          </p:nvSpPr>
          <p:spPr>
            <a:xfrm>
              <a:off x="5970314" y="1554069"/>
              <a:ext cx="480695" cy="255270"/>
            </a:xfrm>
            <a:custGeom>
              <a:avLst/>
              <a:gdLst/>
              <a:ahLst/>
              <a:cxnLst/>
              <a:rect l="l" t="t" r="r" b="b"/>
              <a:pathLst>
                <a:path w="480695" h="255269">
                  <a:moveTo>
                    <a:pt x="170036" y="0"/>
                  </a:moveTo>
                  <a:lnTo>
                    <a:pt x="175165" y="29388"/>
                  </a:lnTo>
                  <a:lnTo>
                    <a:pt x="170822" y="45656"/>
                  </a:lnTo>
                  <a:lnTo>
                    <a:pt x="151561" y="54628"/>
                  </a:lnTo>
                  <a:lnTo>
                    <a:pt x="111934" y="62128"/>
                  </a:lnTo>
                  <a:lnTo>
                    <a:pt x="70813" y="73943"/>
                  </a:lnTo>
                  <a:lnTo>
                    <a:pt x="34244" y="95981"/>
                  </a:lnTo>
                  <a:lnTo>
                    <a:pt x="8536" y="129025"/>
                  </a:lnTo>
                  <a:lnTo>
                    <a:pt x="0" y="173859"/>
                  </a:lnTo>
                  <a:lnTo>
                    <a:pt x="14944" y="231267"/>
                  </a:lnTo>
                  <a:lnTo>
                    <a:pt x="171742" y="249874"/>
                  </a:lnTo>
                  <a:lnTo>
                    <a:pt x="268492" y="255206"/>
                  </a:lnTo>
                  <a:lnTo>
                    <a:pt x="345226" y="246479"/>
                  </a:lnTo>
                  <a:lnTo>
                    <a:pt x="441981" y="222910"/>
                  </a:lnTo>
                  <a:lnTo>
                    <a:pt x="472873" y="164474"/>
                  </a:lnTo>
                  <a:lnTo>
                    <a:pt x="480513" y="130802"/>
                  </a:lnTo>
                  <a:lnTo>
                    <a:pt x="462513" y="109119"/>
                  </a:lnTo>
                  <a:lnTo>
                    <a:pt x="416480" y="86652"/>
                  </a:lnTo>
                  <a:lnTo>
                    <a:pt x="371586" y="72288"/>
                  </a:lnTo>
                  <a:lnTo>
                    <a:pt x="334299" y="66236"/>
                  </a:lnTo>
                  <a:lnTo>
                    <a:pt x="304611" y="58950"/>
                  </a:lnTo>
                  <a:lnTo>
                    <a:pt x="282515" y="40883"/>
                  </a:lnTo>
                  <a:lnTo>
                    <a:pt x="268004" y="2489"/>
                  </a:lnTo>
                  <a:lnTo>
                    <a:pt x="1700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970314" y="1554069"/>
              <a:ext cx="480695" cy="255270"/>
            </a:xfrm>
            <a:custGeom>
              <a:avLst/>
              <a:gdLst/>
              <a:ahLst/>
              <a:cxnLst/>
              <a:rect l="l" t="t" r="r" b="b"/>
              <a:pathLst>
                <a:path w="480695" h="255269">
                  <a:moveTo>
                    <a:pt x="170036" y="0"/>
                  </a:moveTo>
                  <a:lnTo>
                    <a:pt x="175165" y="29388"/>
                  </a:lnTo>
                  <a:lnTo>
                    <a:pt x="170822" y="45656"/>
                  </a:lnTo>
                  <a:lnTo>
                    <a:pt x="151561" y="54628"/>
                  </a:lnTo>
                  <a:lnTo>
                    <a:pt x="111934" y="62128"/>
                  </a:lnTo>
                  <a:lnTo>
                    <a:pt x="70813" y="73943"/>
                  </a:lnTo>
                  <a:lnTo>
                    <a:pt x="34244" y="95981"/>
                  </a:lnTo>
                  <a:lnTo>
                    <a:pt x="8536" y="129025"/>
                  </a:lnTo>
                  <a:lnTo>
                    <a:pt x="0" y="173859"/>
                  </a:lnTo>
                  <a:lnTo>
                    <a:pt x="14944" y="231267"/>
                  </a:lnTo>
                  <a:lnTo>
                    <a:pt x="171742" y="249874"/>
                  </a:lnTo>
                  <a:lnTo>
                    <a:pt x="268492" y="255206"/>
                  </a:lnTo>
                  <a:lnTo>
                    <a:pt x="345226" y="246479"/>
                  </a:lnTo>
                  <a:lnTo>
                    <a:pt x="441981" y="222910"/>
                  </a:lnTo>
                  <a:lnTo>
                    <a:pt x="472873" y="164474"/>
                  </a:lnTo>
                  <a:lnTo>
                    <a:pt x="480513" y="130802"/>
                  </a:lnTo>
                  <a:lnTo>
                    <a:pt x="462513" y="109119"/>
                  </a:lnTo>
                  <a:lnTo>
                    <a:pt x="416480" y="86652"/>
                  </a:lnTo>
                  <a:lnTo>
                    <a:pt x="371586" y="72288"/>
                  </a:lnTo>
                  <a:lnTo>
                    <a:pt x="334299" y="66236"/>
                  </a:lnTo>
                  <a:lnTo>
                    <a:pt x="304611" y="58950"/>
                  </a:lnTo>
                  <a:lnTo>
                    <a:pt x="282515" y="40883"/>
                  </a:lnTo>
                  <a:lnTo>
                    <a:pt x="268004" y="2489"/>
                  </a:lnTo>
                </a:path>
              </a:pathLst>
            </a:custGeom>
            <a:ln w="19050">
              <a:solidFill>
                <a:srgbClr val="5C5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075196" y="1230826"/>
              <a:ext cx="238760" cy="323850"/>
            </a:xfrm>
            <a:custGeom>
              <a:avLst/>
              <a:gdLst/>
              <a:ahLst/>
              <a:cxnLst/>
              <a:rect l="l" t="t" r="r" b="b"/>
              <a:pathLst>
                <a:path w="238760" h="323850">
                  <a:moveTo>
                    <a:pt x="118999" y="0"/>
                  </a:moveTo>
                  <a:lnTo>
                    <a:pt x="75870" y="4622"/>
                  </a:lnTo>
                  <a:lnTo>
                    <a:pt x="36991" y="22931"/>
                  </a:lnTo>
                  <a:lnTo>
                    <a:pt x="9367" y="57044"/>
                  </a:lnTo>
                  <a:lnTo>
                    <a:pt x="0" y="109080"/>
                  </a:lnTo>
                  <a:lnTo>
                    <a:pt x="4010" y="161561"/>
                  </a:lnTo>
                  <a:lnTo>
                    <a:pt x="11880" y="200339"/>
                  </a:lnTo>
                  <a:lnTo>
                    <a:pt x="39497" y="265214"/>
                  </a:lnTo>
                  <a:lnTo>
                    <a:pt x="86871" y="315501"/>
                  </a:lnTo>
                  <a:lnTo>
                    <a:pt x="118063" y="323312"/>
                  </a:lnTo>
                  <a:lnTo>
                    <a:pt x="153162" y="317715"/>
                  </a:lnTo>
                  <a:lnTo>
                    <a:pt x="184757" y="295230"/>
                  </a:lnTo>
                  <a:lnTo>
                    <a:pt x="207603" y="255130"/>
                  </a:lnTo>
                  <a:lnTo>
                    <a:pt x="224149" y="200133"/>
                  </a:lnTo>
                  <a:lnTo>
                    <a:pt x="236842" y="132956"/>
                  </a:lnTo>
                  <a:lnTo>
                    <a:pt x="238295" y="82356"/>
                  </a:lnTo>
                  <a:lnTo>
                    <a:pt x="225350" y="45296"/>
                  </a:lnTo>
                  <a:lnTo>
                    <a:pt x="199894" y="20240"/>
                  </a:lnTo>
                  <a:lnTo>
                    <a:pt x="163814" y="5653"/>
                  </a:lnTo>
                  <a:lnTo>
                    <a:pt x="118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075196" y="1230826"/>
              <a:ext cx="238760" cy="323850"/>
            </a:xfrm>
            <a:custGeom>
              <a:avLst/>
              <a:gdLst/>
              <a:ahLst/>
              <a:cxnLst/>
              <a:rect l="l" t="t" r="r" b="b"/>
              <a:pathLst>
                <a:path w="238760" h="323850">
                  <a:moveTo>
                    <a:pt x="118999" y="0"/>
                  </a:moveTo>
                  <a:lnTo>
                    <a:pt x="75870" y="4622"/>
                  </a:lnTo>
                  <a:lnTo>
                    <a:pt x="36991" y="22931"/>
                  </a:lnTo>
                  <a:lnTo>
                    <a:pt x="9367" y="57044"/>
                  </a:lnTo>
                  <a:lnTo>
                    <a:pt x="0" y="109080"/>
                  </a:lnTo>
                  <a:lnTo>
                    <a:pt x="4010" y="161561"/>
                  </a:lnTo>
                  <a:lnTo>
                    <a:pt x="11880" y="200339"/>
                  </a:lnTo>
                  <a:lnTo>
                    <a:pt x="39497" y="265214"/>
                  </a:lnTo>
                  <a:lnTo>
                    <a:pt x="86871" y="315501"/>
                  </a:lnTo>
                  <a:lnTo>
                    <a:pt x="118063" y="323312"/>
                  </a:lnTo>
                  <a:lnTo>
                    <a:pt x="153162" y="317715"/>
                  </a:lnTo>
                  <a:lnTo>
                    <a:pt x="184757" y="295230"/>
                  </a:lnTo>
                  <a:lnTo>
                    <a:pt x="207603" y="255130"/>
                  </a:lnTo>
                  <a:lnTo>
                    <a:pt x="224149" y="200133"/>
                  </a:lnTo>
                  <a:lnTo>
                    <a:pt x="236842" y="132956"/>
                  </a:lnTo>
                  <a:lnTo>
                    <a:pt x="238295" y="82356"/>
                  </a:lnTo>
                  <a:lnTo>
                    <a:pt x="225350" y="45296"/>
                  </a:lnTo>
                  <a:lnTo>
                    <a:pt x="199894" y="20240"/>
                  </a:lnTo>
                  <a:lnTo>
                    <a:pt x="163814" y="5653"/>
                  </a:lnTo>
                  <a:lnTo>
                    <a:pt x="118999" y="0"/>
                  </a:lnTo>
                  <a:close/>
                </a:path>
              </a:pathLst>
            </a:custGeom>
            <a:ln w="19050">
              <a:solidFill>
                <a:srgbClr val="5C5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69473" y="1559076"/>
              <a:ext cx="439839" cy="24786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99729" y="1337601"/>
              <a:ext cx="199100" cy="195244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6447261" y="1034788"/>
              <a:ext cx="314960" cy="539750"/>
            </a:xfrm>
            <a:custGeom>
              <a:avLst/>
              <a:gdLst/>
              <a:ahLst/>
              <a:cxnLst/>
              <a:rect l="l" t="t" r="r" b="b"/>
              <a:pathLst>
                <a:path w="314959" h="539750">
                  <a:moveTo>
                    <a:pt x="145021" y="0"/>
                  </a:moveTo>
                  <a:lnTo>
                    <a:pt x="145021" y="313867"/>
                  </a:lnTo>
                </a:path>
                <a:path w="314959" h="539750">
                  <a:moveTo>
                    <a:pt x="79514" y="466483"/>
                  </a:moveTo>
                  <a:lnTo>
                    <a:pt x="0" y="534085"/>
                  </a:lnTo>
                </a:path>
                <a:path w="314959" h="539750">
                  <a:moveTo>
                    <a:pt x="214744" y="457060"/>
                  </a:moveTo>
                  <a:lnTo>
                    <a:pt x="314375" y="539445"/>
                  </a:lnTo>
                </a:path>
              </a:pathLst>
            </a:custGeom>
            <a:ln w="19050">
              <a:solidFill>
                <a:srgbClr val="5C5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361771" y="783281"/>
              <a:ext cx="480695" cy="255270"/>
            </a:xfrm>
            <a:custGeom>
              <a:avLst/>
              <a:gdLst/>
              <a:ahLst/>
              <a:cxnLst/>
              <a:rect l="l" t="t" r="r" b="b"/>
              <a:pathLst>
                <a:path w="480695" h="255269">
                  <a:moveTo>
                    <a:pt x="170031" y="0"/>
                  </a:moveTo>
                  <a:lnTo>
                    <a:pt x="175167" y="29388"/>
                  </a:lnTo>
                  <a:lnTo>
                    <a:pt x="170828" y="45656"/>
                  </a:lnTo>
                  <a:lnTo>
                    <a:pt x="151568" y="54628"/>
                  </a:lnTo>
                  <a:lnTo>
                    <a:pt x="111942" y="62128"/>
                  </a:lnTo>
                  <a:lnTo>
                    <a:pt x="70816" y="73943"/>
                  </a:lnTo>
                  <a:lnTo>
                    <a:pt x="34246" y="95982"/>
                  </a:lnTo>
                  <a:lnTo>
                    <a:pt x="8538" y="129028"/>
                  </a:lnTo>
                  <a:lnTo>
                    <a:pt x="0" y="173866"/>
                  </a:lnTo>
                  <a:lnTo>
                    <a:pt x="14939" y="231279"/>
                  </a:lnTo>
                  <a:lnTo>
                    <a:pt x="171738" y="249879"/>
                  </a:lnTo>
                  <a:lnTo>
                    <a:pt x="268488" y="255208"/>
                  </a:lnTo>
                  <a:lnTo>
                    <a:pt x="345227" y="246479"/>
                  </a:lnTo>
                  <a:lnTo>
                    <a:pt x="441989" y="222910"/>
                  </a:lnTo>
                  <a:lnTo>
                    <a:pt x="472873" y="164474"/>
                  </a:lnTo>
                  <a:lnTo>
                    <a:pt x="480510" y="130802"/>
                  </a:lnTo>
                  <a:lnTo>
                    <a:pt x="462508" y="109119"/>
                  </a:lnTo>
                  <a:lnTo>
                    <a:pt x="416475" y="86652"/>
                  </a:lnTo>
                  <a:lnTo>
                    <a:pt x="371583" y="72288"/>
                  </a:lnTo>
                  <a:lnTo>
                    <a:pt x="334299" y="66236"/>
                  </a:lnTo>
                  <a:lnTo>
                    <a:pt x="304614" y="58950"/>
                  </a:lnTo>
                  <a:lnTo>
                    <a:pt x="282522" y="40883"/>
                  </a:lnTo>
                  <a:lnTo>
                    <a:pt x="268012" y="2489"/>
                  </a:lnTo>
                  <a:lnTo>
                    <a:pt x="1700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361771" y="783281"/>
              <a:ext cx="480695" cy="255270"/>
            </a:xfrm>
            <a:custGeom>
              <a:avLst/>
              <a:gdLst/>
              <a:ahLst/>
              <a:cxnLst/>
              <a:rect l="l" t="t" r="r" b="b"/>
              <a:pathLst>
                <a:path w="480695" h="255269">
                  <a:moveTo>
                    <a:pt x="170031" y="0"/>
                  </a:moveTo>
                  <a:lnTo>
                    <a:pt x="175167" y="29388"/>
                  </a:lnTo>
                  <a:lnTo>
                    <a:pt x="170828" y="45656"/>
                  </a:lnTo>
                  <a:lnTo>
                    <a:pt x="151568" y="54628"/>
                  </a:lnTo>
                  <a:lnTo>
                    <a:pt x="111942" y="62128"/>
                  </a:lnTo>
                  <a:lnTo>
                    <a:pt x="70816" y="73943"/>
                  </a:lnTo>
                  <a:lnTo>
                    <a:pt x="34246" y="95982"/>
                  </a:lnTo>
                  <a:lnTo>
                    <a:pt x="8538" y="129028"/>
                  </a:lnTo>
                  <a:lnTo>
                    <a:pt x="0" y="173866"/>
                  </a:lnTo>
                  <a:lnTo>
                    <a:pt x="14939" y="231279"/>
                  </a:lnTo>
                  <a:lnTo>
                    <a:pt x="171738" y="249879"/>
                  </a:lnTo>
                  <a:lnTo>
                    <a:pt x="268488" y="255208"/>
                  </a:lnTo>
                  <a:lnTo>
                    <a:pt x="345227" y="246479"/>
                  </a:lnTo>
                  <a:lnTo>
                    <a:pt x="441989" y="222910"/>
                  </a:lnTo>
                  <a:lnTo>
                    <a:pt x="472873" y="164474"/>
                  </a:lnTo>
                  <a:lnTo>
                    <a:pt x="480510" y="130802"/>
                  </a:lnTo>
                  <a:lnTo>
                    <a:pt x="462508" y="109119"/>
                  </a:lnTo>
                  <a:lnTo>
                    <a:pt x="416475" y="86652"/>
                  </a:lnTo>
                  <a:lnTo>
                    <a:pt x="371583" y="72288"/>
                  </a:lnTo>
                  <a:lnTo>
                    <a:pt x="334299" y="66236"/>
                  </a:lnTo>
                  <a:lnTo>
                    <a:pt x="304614" y="58950"/>
                  </a:lnTo>
                  <a:lnTo>
                    <a:pt x="282522" y="40883"/>
                  </a:lnTo>
                  <a:lnTo>
                    <a:pt x="268012" y="2489"/>
                  </a:lnTo>
                </a:path>
              </a:pathLst>
            </a:custGeom>
            <a:ln w="19050">
              <a:solidFill>
                <a:srgbClr val="5C5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466651" y="460038"/>
              <a:ext cx="238760" cy="323850"/>
            </a:xfrm>
            <a:custGeom>
              <a:avLst/>
              <a:gdLst/>
              <a:ahLst/>
              <a:cxnLst/>
              <a:rect l="l" t="t" r="r" b="b"/>
              <a:pathLst>
                <a:path w="238759" h="323850">
                  <a:moveTo>
                    <a:pt x="118999" y="0"/>
                  </a:moveTo>
                  <a:lnTo>
                    <a:pt x="75868" y="4622"/>
                  </a:lnTo>
                  <a:lnTo>
                    <a:pt x="36987" y="22931"/>
                  </a:lnTo>
                  <a:lnTo>
                    <a:pt x="9362" y="57044"/>
                  </a:lnTo>
                  <a:lnTo>
                    <a:pt x="0" y="109080"/>
                  </a:lnTo>
                  <a:lnTo>
                    <a:pt x="4010" y="161563"/>
                  </a:lnTo>
                  <a:lnTo>
                    <a:pt x="11880" y="200344"/>
                  </a:lnTo>
                  <a:lnTo>
                    <a:pt x="39497" y="265214"/>
                  </a:lnTo>
                  <a:lnTo>
                    <a:pt x="86871" y="315496"/>
                  </a:lnTo>
                  <a:lnTo>
                    <a:pt x="118063" y="323310"/>
                  </a:lnTo>
                  <a:lnTo>
                    <a:pt x="153162" y="317715"/>
                  </a:lnTo>
                  <a:lnTo>
                    <a:pt x="184751" y="295230"/>
                  </a:lnTo>
                  <a:lnTo>
                    <a:pt x="207598" y="255130"/>
                  </a:lnTo>
                  <a:lnTo>
                    <a:pt x="224147" y="200133"/>
                  </a:lnTo>
                  <a:lnTo>
                    <a:pt x="236842" y="132956"/>
                  </a:lnTo>
                  <a:lnTo>
                    <a:pt x="238295" y="82357"/>
                  </a:lnTo>
                  <a:lnTo>
                    <a:pt x="225350" y="45300"/>
                  </a:lnTo>
                  <a:lnTo>
                    <a:pt x="199894" y="20246"/>
                  </a:lnTo>
                  <a:lnTo>
                    <a:pt x="163814" y="5658"/>
                  </a:lnTo>
                  <a:lnTo>
                    <a:pt x="118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466651" y="460038"/>
              <a:ext cx="238760" cy="323850"/>
            </a:xfrm>
            <a:custGeom>
              <a:avLst/>
              <a:gdLst/>
              <a:ahLst/>
              <a:cxnLst/>
              <a:rect l="l" t="t" r="r" b="b"/>
              <a:pathLst>
                <a:path w="238759" h="323850">
                  <a:moveTo>
                    <a:pt x="118999" y="0"/>
                  </a:moveTo>
                  <a:lnTo>
                    <a:pt x="75868" y="4622"/>
                  </a:lnTo>
                  <a:lnTo>
                    <a:pt x="36987" y="22931"/>
                  </a:lnTo>
                  <a:lnTo>
                    <a:pt x="9362" y="57044"/>
                  </a:lnTo>
                  <a:lnTo>
                    <a:pt x="0" y="109080"/>
                  </a:lnTo>
                  <a:lnTo>
                    <a:pt x="4010" y="161563"/>
                  </a:lnTo>
                  <a:lnTo>
                    <a:pt x="11880" y="200344"/>
                  </a:lnTo>
                  <a:lnTo>
                    <a:pt x="39497" y="265214"/>
                  </a:lnTo>
                  <a:lnTo>
                    <a:pt x="86871" y="315496"/>
                  </a:lnTo>
                  <a:lnTo>
                    <a:pt x="118063" y="323310"/>
                  </a:lnTo>
                  <a:lnTo>
                    <a:pt x="153162" y="317715"/>
                  </a:lnTo>
                  <a:lnTo>
                    <a:pt x="184751" y="295230"/>
                  </a:lnTo>
                  <a:lnTo>
                    <a:pt x="207598" y="255130"/>
                  </a:lnTo>
                  <a:lnTo>
                    <a:pt x="224147" y="200133"/>
                  </a:lnTo>
                  <a:lnTo>
                    <a:pt x="236842" y="132956"/>
                  </a:lnTo>
                  <a:lnTo>
                    <a:pt x="238295" y="82357"/>
                  </a:lnTo>
                  <a:lnTo>
                    <a:pt x="225350" y="45300"/>
                  </a:lnTo>
                  <a:lnTo>
                    <a:pt x="199894" y="20246"/>
                  </a:lnTo>
                  <a:lnTo>
                    <a:pt x="163814" y="5658"/>
                  </a:lnTo>
                  <a:lnTo>
                    <a:pt x="118999" y="0"/>
                  </a:lnTo>
                  <a:close/>
                </a:path>
              </a:pathLst>
            </a:custGeom>
            <a:ln w="19050">
              <a:solidFill>
                <a:srgbClr val="5C5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501570" y="499477"/>
              <a:ext cx="177800" cy="236854"/>
            </a:xfrm>
            <a:custGeom>
              <a:avLst/>
              <a:gdLst/>
              <a:ahLst/>
              <a:cxnLst/>
              <a:rect l="l" t="t" r="r" b="b"/>
              <a:pathLst>
                <a:path w="177800" h="236854">
                  <a:moveTo>
                    <a:pt x="177317" y="0"/>
                  </a:moveTo>
                  <a:lnTo>
                    <a:pt x="133546" y="53594"/>
                  </a:lnTo>
                  <a:lnTo>
                    <a:pt x="107467" y="86764"/>
                  </a:lnTo>
                  <a:lnTo>
                    <a:pt x="88742" y="113283"/>
                  </a:lnTo>
                  <a:lnTo>
                    <a:pt x="67030" y="146926"/>
                  </a:lnTo>
                  <a:lnTo>
                    <a:pt x="41565" y="184410"/>
                  </a:lnTo>
                  <a:lnTo>
                    <a:pt x="20189" y="212540"/>
                  </a:lnTo>
                  <a:lnTo>
                    <a:pt x="5476" y="230222"/>
                  </a:lnTo>
                  <a:lnTo>
                    <a:pt x="0" y="236359"/>
                  </a:lnTo>
                </a:path>
              </a:pathLst>
            </a:custGeom>
            <a:ln w="19049">
              <a:solidFill>
                <a:srgbClr val="5C5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60930" y="624927"/>
              <a:ext cx="439839" cy="411225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6768738" y="1583222"/>
              <a:ext cx="480695" cy="255270"/>
            </a:xfrm>
            <a:custGeom>
              <a:avLst/>
              <a:gdLst/>
              <a:ahLst/>
              <a:cxnLst/>
              <a:rect l="l" t="t" r="r" b="b"/>
              <a:pathLst>
                <a:path w="480695" h="255269">
                  <a:moveTo>
                    <a:pt x="170031" y="0"/>
                  </a:moveTo>
                  <a:lnTo>
                    <a:pt x="175167" y="29388"/>
                  </a:lnTo>
                  <a:lnTo>
                    <a:pt x="170827" y="45656"/>
                  </a:lnTo>
                  <a:lnTo>
                    <a:pt x="151563" y="54628"/>
                  </a:lnTo>
                  <a:lnTo>
                    <a:pt x="111929" y="62128"/>
                  </a:lnTo>
                  <a:lnTo>
                    <a:pt x="70810" y="73943"/>
                  </a:lnTo>
                  <a:lnTo>
                    <a:pt x="34243" y="95981"/>
                  </a:lnTo>
                  <a:lnTo>
                    <a:pt x="8537" y="129025"/>
                  </a:lnTo>
                  <a:lnTo>
                    <a:pt x="0" y="173859"/>
                  </a:lnTo>
                  <a:lnTo>
                    <a:pt x="14939" y="231267"/>
                  </a:lnTo>
                  <a:lnTo>
                    <a:pt x="171737" y="249874"/>
                  </a:lnTo>
                  <a:lnTo>
                    <a:pt x="268487" y="255206"/>
                  </a:lnTo>
                  <a:lnTo>
                    <a:pt x="345221" y="246479"/>
                  </a:lnTo>
                  <a:lnTo>
                    <a:pt x="441977" y="222910"/>
                  </a:lnTo>
                  <a:lnTo>
                    <a:pt x="472868" y="164467"/>
                  </a:lnTo>
                  <a:lnTo>
                    <a:pt x="480508" y="130792"/>
                  </a:lnTo>
                  <a:lnTo>
                    <a:pt x="462508" y="109112"/>
                  </a:lnTo>
                  <a:lnTo>
                    <a:pt x="416475" y="86652"/>
                  </a:lnTo>
                  <a:lnTo>
                    <a:pt x="371583" y="72288"/>
                  </a:lnTo>
                  <a:lnTo>
                    <a:pt x="334299" y="66236"/>
                  </a:lnTo>
                  <a:lnTo>
                    <a:pt x="304615" y="58950"/>
                  </a:lnTo>
                  <a:lnTo>
                    <a:pt x="282522" y="40883"/>
                  </a:lnTo>
                  <a:lnTo>
                    <a:pt x="268012" y="2489"/>
                  </a:lnTo>
                  <a:lnTo>
                    <a:pt x="1700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768738" y="1583222"/>
              <a:ext cx="480695" cy="255270"/>
            </a:xfrm>
            <a:custGeom>
              <a:avLst/>
              <a:gdLst/>
              <a:ahLst/>
              <a:cxnLst/>
              <a:rect l="l" t="t" r="r" b="b"/>
              <a:pathLst>
                <a:path w="480695" h="255269">
                  <a:moveTo>
                    <a:pt x="170031" y="0"/>
                  </a:moveTo>
                  <a:lnTo>
                    <a:pt x="175167" y="29388"/>
                  </a:lnTo>
                  <a:lnTo>
                    <a:pt x="170827" y="45656"/>
                  </a:lnTo>
                  <a:lnTo>
                    <a:pt x="151563" y="54628"/>
                  </a:lnTo>
                  <a:lnTo>
                    <a:pt x="111929" y="62128"/>
                  </a:lnTo>
                  <a:lnTo>
                    <a:pt x="70810" y="73943"/>
                  </a:lnTo>
                  <a:lnTo>
                    <a:pt x="34243" y="95981"/>
                  </a:lnTo>
                  <a:lnTo>
                    <a:pt x="8537" y="129025"/>
                  </a:lnTo>
                  <a:lnTo>
                    <a:pt x="0" y="173859"/>
                  </a:lnTo>
                  <a:lnTo>
                    <a:pt x="14939" y="231267"/>
                  </a:lnTo>
                  <a:lnTo>
                    <a:pt x="171737" y="249874"/>
                  </a:lnTo>
                  <a:lnTo>
                    <a:pt x="268487" y="255206"/>
                  </a:lnTo>
                  <a:lnTo>
                    <a:pt x="345221" y="246479"/>
                  </a:lnTo>
                  <a:lnTo>
                    <a:pt x="441977" y="222910"/>
                  </a:lnTo>
                  <a:lnTo>
                    <a:pt x="472868" y="164467"/>
                  </a:lnTo>
                  <a:lnTo>
                    <a:pt x="480508" y="130792"/>
                  </a:lnTo>
                  <a:lnTo>
                    <a:pt x="462508" y="109112"/>
                  </a:lnTo>
                  <a:lnTo>
                    <a:pt x="416475" y="86652"/>
                  </a:lnTo>
                  <a:lnTo>
                    <a:pt x="371583" y="72288"/>
                  </a:lnTo>
                  <a:lnTo>
                    <a:pt x="334299" y="66236"/>
                  </a:lnTo>
                  <a:lnTo>
                    <a:pt x="304615" y="58950"/>
                  </a:lnTo>
                  <a:lnTo>
                    <a:pt x="282522" y="40883"/>
                  </a:lnTo>
                  <a:lnTo>
                    <a:pt x="268012" y="2489"/>
                  </a:lnTo>
                </a:path>
              </a:pathLst>
            </a:custGeom>
            <a:ln w="19050">
              <a:solidFill>
                <a:srgbClr val="5C5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873615" y="1259977"/>
              <a:ext cx="238760" cy="323850"/>
            </a:xfrm>
            <a:custGeom>
              <a:avLst/>
              <a:gdLst/>
              <a:ahLst/>
              <a:cxnLst/>
              <a:rect l="l" t="t" r="r" b="b"/>
              <a:pathLst>
                <a:path w="238759" h="323850">
                  <a:moveTo>
                    <a:pt x="118999" y="0"/>
                  </a:moveTo>
                  <a:lnTo>
                    <a:pt x="75870" y="4624"/>
                  </a:lnTo>
                  <a:lnTo>
                    <a:pt x="36991" y="22937"/>
                  </a:lnTo>
                  <a:lnTo>
                    <a:pt x="9367" y="57055"/>
                  </a:lnTo>
                  <a:lnTo>
                    <a:pt x="0" y="109093"/>
                  </a:lnTo>
                  <a:lnTo>
                    <a:pt x="4010" y="161574"/>
                  </a:lnTo>
                  <a:lnTo>
                    <a:pt x="11880" y="200350"/>
                  </a:lnTo>
                  <a:lnTo>
                    <a:pt x="39497" y="265214"/>
                  </a:lnTo>
                  <a:lnTo>
                    <a:pt x="86871" y="315502"/>
                  </a:lnTo>
                  <a:lnTo>
                    <a:pt x="118063" y="323317"/>
                  </a:lnTo>
                  <a:lnTo>
                    <a:pt x="153162" y="317728"/>
                  </a:lnTo>
                  <a:lnTo>
                    <a:pt x="184757" y="295235"/>
                  </a:lnTo>
                  <a:lnTo>
                    <a:pt x="207603" y="255131"/>
                  </a:lnTo>
                  <a:lnTo>
                    <a:pt x="224149" y="200133"/>
                  </a:lnTo>
                  <a:lnTo>
                    <a:pt x="236842" y="132956"/>
                  </a:lnTo>
                  <a:lnTo>
                    <a:pt x="238295" y="82357"/>
                  </a:lnTo>
                  <a:lnTo>
                    <a:pt x="225350" y="45300"/>
                  </a:lnTo>
                  <a:lnTo>
                    <a:pt x="199894" y="20246"/>
                  </a:lnTo>
                  <a:lnTo>
                    <a:pt x="163814" y="5658"/>
                  </a:lnTo>
                  <a:lnTo>
                    <a:pt x="118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873615" y="1259977"/>
              <a:ext cx="238760" cy="323850"/>
            </a:xfrm>
            <a:custGeom>
              <a:avLst/>
              <a:gdLst/>
              <a:ahLst/>
              <a:cxnLst/>
              <a:rect l="l" t="t" r="r" b="b"/>
              <a:pathLst>
                <a:path w="238759" h="323850">
                  <a:moveTo>
                    <a:pt x="118999" y="0"/>
                  </a:moveTo>
                  <a:lnTo>
                    <a:pt x="75870" y="4624"/>
                  </a:lnTo>
                  <a:lnTo>
                    <a:pt x="36991" y="22937"/>
                  </a:lnTo>
                  <a:lnTo>
                    <a:pt x="9367" y="57055"/>
                  </a:lnTo>
                  <a:lnTo>
                    <a:pt x="0" y="109093"/>
                  </a:lnTo>
                  <a:lnTo>
                    <a:pt x="4010" y="161574"/>
                  </a:lnTo>
                  <a:lnTo>
                    <a:pt x="11880" y="200350"/>
                  </a:lnTo>
                  <a:lnTo>
                    <a:pt x="39497" y="265214"/>
                  </a:lnTo>
                  <a:lnTo>
                    <a:pt x="86871" y="315502"/>
                  </a:lnTo>
                  <a:lnTo>
                    <a:pt x="118063" y="323317"/>
                  </a:lnTo>
                  <a:lnTo>
                    <a:pt x="153162" y="317728"/>
                  </a:lnTo>
                  <a:lnTo>
                    <a:pt x="184757" y="295235"/>
                  </a:lnTo>
                  <a:lnTo>
                    <a:pt x="207603" y="255131"/>
                  </a:lnTo>
                  <a:lnTo>
                    <a:pt x="224149" y="200133"/>
                  </a:lnTo>
                  <a:lnTo>
                    <a:pt x="236842" y="132956"/>
                  </a:lnTo>
                  <a:lnTo>
                    <a:pt x="238295" y="82357"/>
                  </a:lnTo>
                  <a:lnTo>
                    <a:pt x="225350" y="45300"/>
                  </a:lnTo>
                  <a:lnTo>
                    <a:pt x="199894" y="20246"/>
                  </a:lnTo>
                  <a:lnTo>
                    <a:pt x="163814" y="5658"/>
                  </a:lnTo>
                  <a:lnTo>
                    <a:pt x="118999" y="0"/>
                  </a:lnTo>
                  <a:close/>
                </a:path>
              </a:pathLst>
            </a:custGeom>
            <a:ln w="19050">
              <a:solidFill>
                <a:srgbClr val="5C5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763567" y="1581919"/>
              <a:ext cx="444169" cy="254177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6083089" y="468447"/>
              <a:ext cx="1024890" cy="1102360"/>
            </a:xfrm>
            <a:custGeom>
              <a:avLst/>
              <a:gdLst/>
              <a:ahLst/>
              <a:cxnLst/>
              <a:rect l="l" t="t" r="r" b="b"/>
              <a:pathLst>
                <a:path w="1024890" h="1102360">
                  <a:moveTo>
                    <a:pt x="526999" y="0"/>
                  </a:moveTo>
                  <a:lnTo>
                    <a:pt x="462928" y="71924"/>
                  </a:lnTo>
                  <a:lnTo>
                    <a:pt x="427197" y="112480"/>
                  </a:lnTo>
                  <a:lnTo>
                    <a:pt x="406871" y="136592"/>
                  </a:lnTo>
                  <a:lnTo>
                    <a:pt x="389013" y="159181"/>
                  </a:lnTo>
                </a:path>
                <a:path w="1024890" h="1102360">
                  <a:moveTo>
                    <a:pt x="137998" y="766470"/>
                  </a:moveTo>
                  <a:lnTo>
                    <a:pt x="73919" y="838402"/>
                  </a:lnTo>
                  <a:lnTo>
                    <a:pt x="38185" y="878962"/>
                  </a:lnTo>
                  <a:lnTo>
                    <a:pt x="17858" y="903074"/>
                  </a:lnTo>
                  <a:lnTo>
                    <a:pt x="0" y="925664"/>
                  </a:lnTo>
                </a:path>
                <a:path w="1024890" h="1102360">
                  <a:moveTo>
                    <a:pt x="208165" y="797344"/>
                  </a:moveTo>
                  <a:lnTo>
                    <a:pt x="163948" y="851409"/>
                  </a:lnTo>
                  <a:lnTo>
                    <a:pt x="137602" y="884870"/>
                  </a:lnTo>
                  <a:lnTo>
                    <a:pt x="118684" y="911624"/>
                  </a:lnTo>
                  <a:lnTo>
                    <a:pt x="96748" y="945565"/>
                  </a:lnTo>
                  <a:lnTo>
                    <a:pt x="71024" y="983374"/>
                  </a:lnTo>
                  <a:lnTo>
                    <a:pt x="49425" y="1011748"/>
                  </a:lnTo>
                  <a:lnTo>
                    <a:pt x="34555" y="1029583"/>
                  </a:lnTo>
                  <a:lnTo>
                    <a:pt x="29019" y="1035773"/>
                  </a:lnTo>
                </a:path>
                <a:path w="1024890" h="1102360">
                  <a:moveTo>
                    <a:pt x="231368" y="933500"/>
                  </a:moveTo>
                  <a:lnTo>
                    <a:pt x="174202" y="993449"/>
                  </a:lnTo>
                  <a:lnTo>
                    <a:pt x="140706" y="1027945"/>
                  </a:lnTo>
                  <a:lnTo>
                    <a:pt x="117882" y="1050052"/>
                  </a:lnTo>
                  <a:lnTo>
                    <a:pt x="92735" y="1072832"/>
                  </a:lnTo>
                </a:path>
                <a:path w="1024890" h="1102360">
                  <a:moveTo>
                    <a:pt x="931430" y="795464"/>
                  </a:moveTo>
                  <a:lnTo>
                    <a:pt x="867352" y="867396"/>
                  </a:lnTo>
                  <a:lnTo>
                    <a:pt x="831619" y="907956"/>
                  </a:lnTo>
                  <a:lnTo>
                    <a:pt x="811296" y="932069"/>
                  </a:lnTo>
                  <a:lnTo>
                    <a:pt x="793445" y="954659"/>
                  </a:lnTo>
                </a:path>
                <a:path w="1024890" h="1102360">
                  <a:moveTo>
                    <a:pt x="1001610" y="826325"/>
                  </a:moveTo>
                  <a:lnTo>
                    <a:pt x="957385" y="880397"/>
                  </a:lnTo>
                  <a:lnTo>
                    <a:pt x="931037" y="913861"/>
                  </a:lnTo>
                  <a:lnTo>
                    <a:pt x="912117" y="940612"/>
                  </a:lnTo>
                  <a:lnTo>
                    <a:pt x="890181" y="974547"/>
                  </a:lnTo>
                  <a:lnTo>
                    <a:pt x="864459" y="1012363"/>
                  </a:lnTo>
                  <a:lnTo>
                    <a:pt x="842864" y="1040741"/>
                  </a:lnTo>
                  <a:lnTo>
                    <a:pt x="827998" y="1058577"/>
                  </a:lnTo>
                  <a:lnTo>
                    <a:pt x="822464" y="1064768"/>
                  </a:lnTo>
                </a:path>
                <a:path w="1024890" h="1102360">
                  <a:moveTo>
                    <a:pt x="1024801" y="962494"/>
                  </a:moveTo>
                  <a:lnTo>
                    <a:pt x="967635" y="1022443"/>
                  </a:lnTo>
                  <a:lnTo>
                    <a:pt x="934140" y="1056938"/>
                  </a:lnTo>
                  <a:lnTo>
                    <a:pt x="911320" y="1079041"/>
                  </a:lnTo>
                  <a:lnTo>
                    <a:pt x="886180" y="1101813"/>
                  </a:lnTo>
                </a:path>
              </a:pathLst>
            </a:custGeom>
            <a:ln w="19050">
              <a:solidFill>
                <a:srgbClr val="5C5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394496" y="1185875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900" y="0"/>
                  </a:lnTo>
                </a:path>
              </a:pathLst>
            </a:custGeom>
            <a:ln w="12700">
              <a:solidFill>
                <a:srgbClr val="44AC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47191" y="1194866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9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8213038" y="349312"/>
            <a:ext cx="1421130" cy="53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39140">
              <a:lnSpc>
                <a:spcPct val="111100"/>
              </a:lnSpc>
              <a:spcBef>
                <a:spcPts val="100"/>
              </a:spcBef>
            </a:pPr>
            <a:r>
              <a:rPr sz="1500" b="1" spc="204" dirty="0">
                <a:solidFill>
                  <a:srgbClr val="44AC34"/>
                </a:solidFill>
                <a:latin typeface="Trebuchet MS"/>
                <a:cs typeface="Trebuchet MS"/>
              </a:rPr>
              <a:t>D</a:t>
            </a:r>
            <a:r>
              <a:rPr sz="1500" b="1" spc="-50" dirty="0">
                <a:solidFill>
                  <a:srgbClr val="44AC34"/>
                </a:solidFill>
                <a:latin typeface="Trebuchet MS"/>
                <a:cs typeface="Trebuchet MS"/>
              </a:rPr>
              <a:t>A</a:t>
            </a:r>
            <a:r>
              <a:rPr sz="1500" b="1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500" b="1" spc="220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500" b="1" spc="30" dirty="0">
                <a:solidFill>
                  <a:srgbClr val="44AC34"/>
                </a:solidFill>
                <a:latin typeface="Trebuchet MS"/>
                <a:cs typeface="Trebuchet MS"/>
              </a:rPr>
              <a:t>S  </a:t>
            </a:r>
            <a:r>
              <a:rPr sz="1500" b="1" spc="125" dirty="0">
                <a:solidFill>
                  <a:srgbClr val="44AC34"/>
                </a:solidFill>
                <a:latin typeface="Trebuchet MS"/>
                <a:cs typeface="Trebuchet MS"/>
              </a:rPr>
              <a:t>IMPOR</a:t>
            </a:r>
            <a:r>
              <a:rPr sz="1500" b="1" spc="65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500" b="1" spc="95" dirty="0">
                <a:solidFill>
                  <a:srgbClr val="44AC34"/>
                </a:solidFill>
                <a:latin typeface="Trebuchet MS"/>
                <a:cs typeface="Trebuchet MS"/>
              </a:rPr>
              <a:t>ANTES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691760" y="4276472"/>
            <a:ext cx="307777" cy="3063240"/>
          </a:xfrm>
          <a:prstGeom prst="rect">
            <a:avLst/>
          </a:prstGeom>
        </p:spPr>
        <p:txBody>
          <a:bodyPr vert="vert270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20" dirty="0">
                <a:latin typeface="Arial"/>
                <a:cs typeface="Arial"/>
              </a:rPr>
              <a:t>VI</a:t>
            </a:r>
            <a:r>
              <a:rPr sz="1000" b="1" spc="45" dirty="0">
                <a:latin typeface="Arial"/>
                <a:cs typeface="Arial"/>
              </a:rPr>
              <a:t>A</a:t>
            </a:r>
            <a:r>
              <a:rPr sz="1000" b="1" spc="20" dirty="0">
                <a:latin typeface="Arial"/>
                <a:cs typeface="Arial"/>
              </a:rPr>
              <a:t>J</a:t>
            </a:r>
            <a:r>
              <a:rPr sz="1000" b="1" dirty="0">
                <a:latin typeface="Arial"/>
                <a:cs typeface="Arial"/>
              </a:rPr>
              <a:t>E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spc="20" dirty="0">
                <a:latin typeface="Arial"/>
                <a:cs typeface="Arial"/>
              </a:rPr>
              <a:t>DE</a:t>
            </a:r>
            <a:r>
              <a:rPr sz="1000" b="1" dirty="0">
                <a:latin typeface="Arial"/>
                <a:cs typeface="Arial"/>
              </a:rPr>
              <a:t>L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spc="20" dirty="0">
                <a:latin typeface="Arial"/>
                <a:cs typeface="Arial"/>
              </a:rPr>
              <a:t>EMPRENDEDO</a:t>
            </a:r>
            <a:r>
              <a:rPr sz="1000" b="1" dirty="0">
                <a:latin typeface="Arial"/>
                <a:cs typeface="Arial"/>
              </a:rPr>
              <a:t>R</a:t>
            </a:r>
            <a:r>
              <a:rPr sz="1000" b="1" spc="-50" dirty="0">
                <a:latin typeface="Arial"/>
                <a:cs typeface="Arial"/>
              </a:rPr>
              <a:t> </a:t>
            </a:r>
            <a:r>
              <a:rPr sz="1500" baseline="5555" dirty="0">
                <a:latin typeface="Verdana"/>
                <a:cs typeface="Verdana"/>
              </a:rPr>
              <a:t>|</a:t>
            </a:r>
            <a:r>
              <a:rPr sz="1500" spc="-187" baseline="5555" dirty="0">
                <a:latin typeface="Verdana"/>
                <a:cs typeface="Verdana"/>
              </a:rPr>
              <a:t> </a:t>
            </a: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EMPRENDEDORES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145532" y="4707833"/>
            <a:ext cx="218440" cy="2633980"/>
          </a:xfrm>
          <a:prstGeom prst="rect">
            <a:avLst/>
          </a:prstGeom>
        </p:spPr>
        <p:txBody>
          <a:bodyPr vert="vert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000" b="1" spc="20" dirty="0">
                <a:solidFill>
                  <a:srgbClr val="44AC34"/>
                </a:solidFill>
                <a:latin typeface="Arial"/>
                <a:cs typeface="Arial"/>
              </a:rPr>
              <a:t>E</a:t>
            </a:r>
            <a:r>
              <a:rPr sz="1000" b="1" dirty="0">
                <a:solidFill>
                  <a:srgbClr val="44AC34"/>
                </a:solidFill>
                <a:latin typeface="Arial"/>
                <a:cs typeface="Arial"/>
              </a:rPr>
              <a:t>L</a:t>
            </a:r>
            <a:r>
              <a:rPr sz="1000" b="1" spc="-40" dirty="0">
                <a:solidFill>
                  <a:srgbClr val="44AC34"/>
                </a:solidFill>
                <a:latin typeface="Arial"/>
                <a:cs typeface="Arial"/>
              </a:rPr>
              <a:t> </a:t>
            </a:r>
            <a:r>
              <a:rPr sz="1000" b="1" spc="20" dirty="0">
                <a:solidFill>
                  <a:srgbClr val="44AC34"/>
                </a:solidFill>
                <a:latin typeface="Arial"/>
                <a:cs typeface="Arial"/>
              </a:rPr>
              <a:t>VI</a:t>
            </a:r>
            <a:r>
              <a:rPr sz="1000" b="1" spc="45" dirty="0">
                <a:solidFill>
                  <a:srgbClr val="44AC34"/>
                </a:solidFill>
                <a:latin typeface="Arial"/>
                <a:cs typeface="Arial"/>
              </a:rPr>
              <a:t>A</a:t>
            </a:r>
            <a:r>
              <a:rPr sz="1000" b="1" spc="20" dirty="0">
                <a:solidFill>
                  <a:srgbClr val="44AC34"/>
                </a:solidFill>
                <a:latin typeface="Arial"/>
                <a:cs typeface="Arial"/>
              </a:rPr>
              <a:t>J</a:t>
            </a:r>
            <a:r>
              <a:rPr sz="1000" b="1" dirty="0">
                <a:solidFill>
                  <a:srgbClr val="44AC34"/>
                </a:solidFill>
                <a:latin typeface="Arial"/>
                <a:cs typeface="Arial"/>
              </a:rPr>
              <a:t>E</a:t>
            </a:r>
            <a:r>
              <a:rPr sz="1000" b="1" spc="-40" dirty="0">
                <a:solidFill>
                  <a:srgbClr val="44AC34"/>
                </a:solidFill>
                <a:latin typeface="Arial"/>
                <a:cs typeface="Arial"/>
              </a:rPr>
              <a:t> </a:t>
            </a:r>
            <a:r>
              <a:rPr sz="1000" b="1" spc="20" dirty="0">
                <a:solidFill>
                  <a:srgbClr val="44AC34"/>
                </a:solidFill>
                <a:latin typeface="Arial"/>
                <a:cs typeface="Arial"/>
              </a:rPr>
              <a:t>DE</a:t>
            </a:r>
            <a:r>
              <a:rPr sz="1000" b="1" dirty="0">
                <a:solidFill>
                  <a:srgbClr val="44AC34"/>
                </a:solidFill>
                <a:latin typeface="Arial"/>
                <a:cs typeface="Arial"/>
              </a:rPr>
              <a:t>L</a:t>
            </a:r>
            <a:r>
              <a:rPr sz="1000" b="1" spc="-40" dirty="0">
                <a:solidFill>
                  <a:srgbClr val="44AC34"/>
                </a:solidFill>
                <a:latin typeface="Arial"/>
                <a:cs typeface="Arial"/>
              </a:rPr>
              <a:t> </a:t>
            </a:r>
            <a:r>
              <a:rPr sz="1000" b="1" spc="20" dirty="0">
                <a:solidFill>
                  <a:srgbClr val="44AC34"/>
                </a:solidFill>
                <a:latin typeface="Arial"/>
                <a:cs typeface="Arial"/>
              </a:rPr>
              <a:t>EMPRENDEDO</a:t>
            </a:r>
            <a:r>
              <a:rPr sz="1000" b="1" dirty="0">
                <a:solidFill>
                  <a:srgbClr val="44AC34"/>
                </a:solidFill>
                <a:latin typeface="Arial"/>
                <a:cs typeface="Arial"/>
              </a:rPr>
              <a:t>R</a:t>
            </a:r>
            <a:r>
              <a:rPr sz="1000" b="1" spc="-50" dirty="0">
                <a:solidFill>
                  <a:srgbClr val="44AC34"/>
                </a:solidFill>
                <a:latin typeface="Arial"/>
                <a:cs typeface="Arial"/>
              </a:rPr>
              <a:t> </a:t>
            </a:r>
            <a:r>
              <a:rPr sz="1500" baseline="5555" dirty="0">
                <a:solidFill>
                  <a:srgbClr val="44AC34"/>
                </a:solidFill>
                <a:latin typeface="Verdana"/>
                <a:cs typeface="Verdana"/>
              </a:rPr>
              <a:t>|</a:t>
            </a:r>
            <a:r>
              <a:rPr sz="1500" spc="-187" baseline="5555" dirty="0">
                <a:solidFill>
                  <a:srgbClr val="44AC34"/>
                </a:solidFill>
                <a:latin typeface="Verdana"/>
                <a:cs typeface="Verdana"/>
              </a:rPr>
              <a:t> </a:t>
            </a:r>
            <a:r>
              <a:rPr sz="1000" b="1" spc="20" dirty="0">
                <a:solidFill>
                  <a:srgbClr val="44AC34"/>
                </a:solidFill>
                <a:latin typeface="Arial"/>
                <a:cs typeface="Arial"/>
              </a:rPr>
              <a:t>ENTI</a:t>
            </a:r>
            <a:r>
              <a:rPr sz="1000" b="1" spc="10" dirty="0">
                <a:solidFill>
                  <a:srgbClr val="44AC34"/>
                </a:solidFill>
                <a:latin typeface="Arial"/>
                <a:cs typeface="Arial"/>
              </a:rPr>
              <a:t>D</a:t>
            </a:r>
            <a:r>
              <a:rPr sz="1000" b="1" spc="20" dirty="0">
                <a:solidFill>
                  <a:srgbClr val="44AC34"/>
                </a:solidFill>
                <a:latin typeface="Arial"/>
                <a:cs typeface="Arial"/>
              </a:rPr>
              <a:t>ADES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1399" y="1638746"/>
            <a:ext cx="9182501" cy="5113043"/>
            <a:chOff x="431399" y="1638746"/>
            <a:chExt cx="9182501" cy="5113043"/>
          </a:xfrm>
        </p:grpSpPr>
        <p:sp>
          <p:nvSpPr>
            <p:cNvPr id="3" name="object 3"/>
            <p:cNvSpPr/>
            <p:nvPr/>
          </p:nvSpPr>
          <p:spPr>
            <a:xfrm>
              <a:off x="444500" y="1689100"/>
              <a:ext cx="9169400" cy="2649855"/>
            </a:xfrm>
            <a:custGeom>
              <a:avLst/>
              <a:gdLst/>
              <a:ahLst/>
              <a:cxnLst/>
              <a:rect l="l" t="t" r="r" b="b"/>
              <a:pathLst>
                <a:path w="9169400" h="2649854">
                  <a:moveTo>
                    <a:pt x="9169400" y="0"/>
                  </a:moveTo>
                  <a:lnTo>
                    <a:pt x="0" y="0"/>
                  </a:lnTo>
                  <a:lnTo>
                    <a:pt x="0" y="2649689"/>
                  </a:lnTo>
                  <a:lnTo>
                    <a:pt x="9169400" y="2649689"/>
                  </a:lnTo>
                  <a:lnTo>
                    <a:pt x="9169400" y="0"/>
                  </a:lnTo>
                  <a:close/>
                </a:path>
              </a:pathLst>
            </a:custGeom>
            <a:solidFill>
              <a:srgbClr val="44AC34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4500" y="4338789"/>
              <a:ext cx="9169400" cy="2413000"/>
            </a:xfrm>
            <a:custGeom>
              <a:avLst/>
              <a:gdLst/>
              <a:ahLst/>
              <a:cxnLst/>
              <a:rect l="l" t="t" r="r" b="b"/>
              <a:pathLst>
                <a:path w="9169400" h="2413000">
                  <a:moveTo>
                    <a:pt x="9169400" y="0"/>
                  </a:moveTo>
                  <a:lnTo>
                    <a:pt x="0" y="0"/>
                  </a:lnTo>
                  <a:lnTo>
                    <a:pt x="0" y="2413000"/>
                  </a:lnTo>
                  <a:lnTo>
                    <a:pt x="9169400" y="2413000"/>
                  </a:lnTo>
                  <a:lnTo>
                    <a:pt x="9169400" y="0"/>
                  </a:lnTo>
                  <a:close/>
                </a:path>
              </a:pathLst>
            </a:custGeom>
            <a:solidFill>
              <a:srgbClr val="C3D76E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1399" y="1638746"/>
              <a:ext cx="1884045" cy="330200"/>
            </a:xfrm>
            <a:custGeom>
              <a:avLst/>
              <a:gdLst/>
              <a:ahLst/>
              <a:cxnLst/>
              <a:rect l="l" t="t" r="r" b="b"/>
              <a:pathLst>
                <a:path w="1884045" h="330200">
                  <a:moveTo>
                    <a:pt x="1883702" y="0"/>
                  </a:moveTo>
                  <a:lnTo>
                    <a:pt x="0" y="0"/>
                  </a:lnTo>
                  <a:lnTo>
                    <a:pt x="0" y="330200"/>
                  </a:lnTo>
                  <a:lnTo>
                    <a:pt x="1883702" y="330200"/>
                  </a:lnTo>
                  <a:lnTo>
                    <a:pt x="1883702" y="0"/>
                  </a:lnTo>
                  <a:close/>
                </a:path>
              </a:pathLst>
            </a:custGeom>
            <a:solidFill>
              <a:srgbClr val="44A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44106" y="6421589"/>
            <a:ext cx="2887980" cy="330200"/>
          </a:xfrm>
          <a:prstGeom prst="rect">
            <a:avLst/>
          </a:prstGeom>
          <a:solidFill>
            <a:srgbClr val="44AC34"/>
          </a:solidFill>
        </p:spPr>
        <p:txBody>
          <a:bodyPr vert="horz" wrap="square" lIns="0" tIns="41275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325"/>
              </a:spcBef>
            </a:pPr>
            <a:r>
              <a:rPr sz="1500" b="1" spc="75" dirty="0">
                <a:solidFill>
                  <a:srgbClr val="FFFFFF"/>
                </a:solidFill>
                <a:latin typeface="Trebuchet MS"/>
                <a:cs typeface="Trebuchet MS"/>
              </a:rPr>
              <a:t>ENTIDADES</a:t>
            </a:r>
            <a:r>
              <a:rPr sz="1500" b="1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50" dirty="0">
                <a:solidFill>
                  <a:srgbClr val="FFFFFF"/>
                </a:solidFill>
                <a:latin typeface="Trebuchet MS"/>
                <a:cs typeface="Trebuchet MS"/>
              </a:rPr>
              <a:t>DEL</a:t>
            </a:r>
            <a:r>
              <a:rPr sz="15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80" dirty="0">
                <a:solidFill>
                  <a:srgbClr val="FFFFFF"/>
                </a:solidFill>
                <a:latin typeface="Trebuchet MS"/>
                <a:cs typeface="Trebuchet MS"/>
              </a:rPr>
              <a:t>ECOSISTEMA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8200" y="793750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900" y="0"/>
                </a:lnTo>
              </a:path>
            </a:pathLst>
          </a:custGeom>
          <a:ln w="12700">
            <a:solidFill>
              <a:srgbClr val="2626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31399" y="374649"/>
            <a:ext cx="6963767" cy="15202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00"/>
              </a:spcBef>
            </a:pPr>
            <a:r>
              <a:rPr sz="1500" b="1" spc="170" dirty="0">
                <a:solidFill>
                  <a:srgbClr val="262625"/>
                </a:solidFill>
                <a:latin typeface="Trebuchet MS"/>
                <a:cs typeface="Trebuchet MS"/>
              </a:rPr>
              <a:t>¿CÓMO</a:t>
            </a:r>
            <a:r>
              <a:rPr sz="1500" b="1" spc="-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500" b="1" spc="150" dirty="0">
                <a:solidFill>
                  <a:srgbClr val="262625"/>
                </a:solidFill>
                <a:latin typeface="Trebuchet MS"/>
                <a:cs typeface="Trebuchet MS"/>
              </a:rPr>
              <a:t>FUNCIONA</a:t>
            </a:r>
            <a:r>
              <a:rPr sz="1500" b="1" spc="-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500" b="1" spc="15" dirty="0">
                <a:solidFill>
                  <a:srgbClr val="262625"/>
                </a:solidFill>
                <a:latin typeface="Trebuchet MS"/>
                <a:cs typeface="Trebuchet MS"/>
              </a:rPr>
              <a:t>EL</a:t>
            </a:r>
            <a:r>
              <a:rPr sz="1500" b="1" spc="-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500" b="1" spc="85" dirty="0">
                <a:solidFill>
                  <a:srgbClr val="262625"/>
                </a:solidFill>
                <a:latin typeface="Trebuchet MS"/>
                <a:cs typeface="Trebuchet MS"/>
              </a:rPr>
              <a:t>TRASPASO</a:t>
            </a:r>
            <a:r>
              <a:rPr sz="1500" b="1" spc="-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500" b="1" spc="120" dirty="0">
                <a:solidFill>
                  <a:srgbClr val="262625"/>
                </a:solidFill>
                <a:latin typeface="Trebuchet MS"/>
                <a:cs typeface="Trebuchet MS"/>
              </a:rPr>
              <a:t>DE</a:t>
            </a:r>
            <a:r>
              <a:rPr sz="1500" b="1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500" b="1" spc="160" dirty="0">
                <a:solidFill>
                  <a:srgbClr val="262625"/>
                </a:solidFill>
                <a:latin typeface="Trebuchet MS"/>
                <a:cs typeface="Trebuchet MS"/>
              </a:rPr>
              <a:t>CONOCIMIENTO</a:t>
            </a:r>
            <a:r>
              <a:rPr sz="1500" b="1" spc="-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500" b="1" spc="130" dirty="0">
                <a:solidFill>
                  <a:srgbClr val="262625"/>
                </a:solidFill>
                <a:latin typeface="Trebuchet MS"/>
                <a:cs typeface="Trebuchet MS"/>
              </a:rPr>
              <a:t>EN</a:t>
            </a:r>
            <a:r>
              <a:rPr sz="1500" b="1" spc="-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500" b="1" spc="15" dirty="0">
                <a:solidFill>
                  <a:srgbClr val="262625"/>
                </a:solidFill>
                <a:latin typeface="Trebuchet MS"/>
                <a:cs typeface="Trebuchet MS"/>
              </a:rPr>
              <a:t>EL</a:t>
            </a:r>
            <a:r>
              <a:rPr sz="1500" b="1" spc="-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500" b="1" spc="70" dirty="0">
                <a:solidFill>
                  <a:srgbClr val="262625"/>
                </a:solidFill>
                <a:latin typeface="Trebuchet MS"/>
                <a:cs typeface="Trebuchet MS"/>
              </a:rPr>
              <a:t>VIAJE</a:t>
            </a:r>
            <a:r>
              <a:rPr sz="1500" b="1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500" b="1" spc="80" dirty="0">
                <a:solidFill>
                  <a:srgbClr val="262625"/>
                </a:solidFill>
                <a:latin typeface="Trebuchet MS"/>
                <a:cs typeface="Trebuchet MS"/>
              </a:rPr>
              <a:t>DEL</a:t>
            </a:r>
            <a:r>
              <a:rPr sz="1500" b="1" spc="-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500" b="1" spc="155" dirty="0">
                <a:solidFill>
                  <a:srgbClr val="262625"/>
                </a:solidFill>
                <a:latin typeface="Trebuchet MS"/>
                <a:cs typeface="Trebuchet MS"/>
              </a:rPr>
              <a:t>EMPRENDEDOR?</a:t>
            </a:r>
            <a:endParaRPr sz="2150" dirty="0">
              <a:latin typeface="Trebuchet MS"/>
              <a:cs typeface="Trebuchet MS"/>
            </a:endParaRPr>
          </a:p>
          <a:p>
            <a:pPr marL="12700" marR="5080">
              <a:lnSpc>
                <a:spcPct val="113700"/>
              </a:lnSpc>
            </a:pPr>
            <a:r>
              <a:rPr sz="1100" i="1" spc="-120" dirty="0">
                <a:latin typeface="Arial"/>
                <a:cs typeface="Arial"/>
              </a:rPr>
              <a:t>En</a:t>
            </a:r>
            <a:r>
              <a:rPr sz="1100" i="1" spc="-60" dirty="0">
                <a:latin typeface="Arial"/>
                <a:cs typeface="Arial"/>
              </a:rPr>
              <a:t> </a:t>
            </a:r>
            <a:r>
              <a:rPr sz="1100" i="1" spc="-95" dirty="0">
                <a:latin typeface="Arial"/>
                <a:cs typeface="Arial"/>
              </a:rPr>
              <a:t>todas</a:t>
            </a:r>
            <a:r>
              <a:rPr sz="1100" i="1" spc="-55" dirty="0">
                <a:latin typeface="Arial"/>
                <a:cs typeface="Arial"/>
              </a:rPr>
              <a:t> </a:t>
            </a:r>
            <a:r>
              <a:rPr sz="1100" i="1" spc="-110" dirty="0">
                <a:latin typeface="Arial"/>
                <a:cs typeface="Arial"/>
              </a:rPr>
              <a:t>las</a:t>
            </a:r>
            <a:r>
              <a:rPr sz="1100" i="1" spc="-55" dirty="0">
                <a:latin typeface="Arial"/>
                <a:cs typeface="Arial"/>
              </a:rPr>
              <a:t> </a:t>
            </a:r>
            <a:r>
              <a:rPr sz="1100" i="1" spc="-110" dirty="0">
                <a:latin typeface="Arial"/>
                <a:cs typeface="Arial"/>
              </a:rPr>
              <a:t>etapas</a:t>
            </a:r>
            <a:r>
              <a:rPr sz="1100" i="1" spc="-55" dirty="0">
                <a:latin typeface="Arial"/>
                <a:cs typeface="Arial"/>
              </a:rPr>
              <a:t> </a:t>
            </a:r>
            <a:r>
              <a:rPr sz="1100" i="1" spc="-140" dirty="0">
                <a:latin typeface="Arial"/>
                <a:cs typeface="Arial"/>
              </a:rPr>
              <a:t>de</a:t>
            </a:r>
            <a:r>
              <a:rPr sz="1100" i="1" spc="-60" dirty="0">
                <a:latin typeface="Arial"/>
                <a:cs typeface="Arial"/>
              </a:rPr>
              <a:t> </a:t>
            </a:r>
            <a:r>
              <a:rPr sz="1100" i="1" spc="-80" dirty="0">
                <a:latin typeface="Arial"/>
                <a:cs typeface="Arial"/>
              </a:rPr>
              <a:t>El</a:t>
            </a:r>
            <a:r>
              <a:rPr sz="1100" i="1" spc="-55" dirty="0">
                <a:latin typeface="Arial"/>
                <a:cs typeface="Arial"/>
              </a:rPr>
              <a:t> </a:t>
            </a:r>
            <a:r>
              <a:rPr sz="1100" i="1" spc="-85" dirty="0">
                <a:latin typeface="Arial"/>
                <a:cs typeface="Arial"/>
              </a:rPr>
              <a:t>Viaje</a:t>
            </a:r>
            <a:r>
              <a:rPr sz="1100" i="1" spc="-55" dirty="0">
                <a:latin typeface="Arial"/>
                <a:cs typeface="Arial"/>
              </a:rPr>
              <a:t> </a:t>
            </a:r>
            <a:r>
              <a:rPr sz="1100" i="1" spc="-105" dirty="0">
                <a:latin typeface="Arial"/>
                <a:cs typeface="Arial"/>
              </a:rPr>
              <a:t>del</a:t>
            </a:r>
            <a:r>
              <a:rPr sz="1100" i="1" spc="-55" dirty="0">
                <a:latin typeface="Arial"/>
                <a:cs typeface="Arial"/>
              </a:rPr>
              <a:t> </a:t>
            </a:r>
            <a:r>
              <a:rPr sz="1100" i="1" spc="-110" dirty="0">
                <a:latin typeface="Arial"/>
                <a:cs typeface="Arial"/>
              </a:rPr>
              <a:t>Emprendedor</a:t>
            </a:r>
            <a:r>
              <a:rPr sz="1100" i="1" spc="-55" dirty="0">
                <a:latin typeface="Arial"/>
                <a:cs typeface="Arial"/>
              </a:rPr>
              <a:t> </a:t>
            </a:r>
            <a:r>
              <a:rPr sz="1100" i="1" spc="-110" dirty="0">
                <a:latin typeface="Arial"/>
                <a:cs typeface="Arial"/>
              </a:rPr>
              <a:t>las</a:t>
            </a:r>
            <a:r>
              <a:rPr sz="1100" i="1" spc="-60" dirty="0">
                <a:latin typeface="Arial"/>
                <a:cs typeface="Arial"/>
              </a:rPr>
              <a:t> </a:t>
            </a:r>
            <a:r>
              <a:rPr sz="1100" i="1" spc="-85" dirty="0">
                <a:latin typeface="Arial"/>
                <a:cs typeface="Arial"/>
              </a:rPr>
              <a:t>startups</a:t>
            </a:r>
            <a:r>
              <a:rPr sz="1100" i="1" spc="-55" dirty="0">
                <a:latin typeface="Arial"/>
                <a:cs typeface="Arial"/>
              </a:rPr>
              <a:t> </a:t>
            </a:r>
            <a:r>
              <a:rPr sz="1100" i="1" spc="-100" dirty="0">
                <a:latin typeface="Arial"/>
                <a:cs typeface="Arial"/>
              </a:rPr>
              <a:t>podrán</a:t>
            </a:r>
            <a:r>
              <a:rPr sz="1100" i="1" spc="-55" dirty="0">
                <a:latin typeface="Arial"/>
                <a:cs typeface="Arial"/>
              </a:rPr>
              <a:t> </a:t>
            </a:r>
            <a:r>
              <a:rPr sz="1100" i="1" spc="-90" dirty="0">
                <a:latin typeface="Arial"/>
                <a:cs typeface="Arial"/>
              </a:rPr>
              <a:t>mejorar</a:t>
            </a:r>
            <a:r>
              <a:rPr sz="1100" i="1" spc="-55" dirty="0">
                <a:latin typeface="Arial"/>
                <a:cs typeface="Arial"/>
              </a:rPr>
              <a:t> </a:t>
            </a:r>
            <a:r>
              <a:rPr sz="1100" i="1" spc="-145" dirty="0">
                <a:latin typeface="Arial"/>
                <a:cs typeface="Arial"/>
              </a:rPr>
              <a:t>su</a:t>
            </a:r>
            <a:r>
              <a:rPr sz="1100" i="1" spc="-55" dirty="0">
                <a:latin typeface="Arial"/>
                <a:cs typeface="Arial"/>
              </a:rPr>
              <a:t> </a:t>
            </a:r>
            <a:r>
              <a:rPr sz="1100" i="1" spc="-95" dirty="0">
                <a:latin typeface="Arial"/>
                <a:cs typeface="Arial"/>
              </a:rPr>
              <a:t>conocimientos</a:t>
            </a:r>
            <a:r>
              <a:rPr sz="1100" i="1" spc="-60" dirty="0">
                <a:latin typeface="Arial"/>
                <a:cs typeface="Arial"/>
              </a:rPr>
              <a:t> </a:t>
            </a:r>
            <a:r>
              <a:rPr sz="1100" i="1" spc="-105" dirty="0">
                <a:latin typeface="Arial"/>
                <a:cs typeface="Arial"/>
              </a:rPr>
              <a:t>y</a:t>
            </a:r>
            <a:r>
              <a:rPr sz="1100" i="1" spc="-55" dirty="0">
                <a:latin typeface="Arial"/>
                <a:cs typeface="Arial"/>
              </a:rPr>
              <a:t> </a:t>
            </a:r>
            <a:r>
              <a:rPr sz="1100" i="1" spc="-105" dirty="0">
                <a:latin typeface="Arial"/>
                <a:cs typeface="Arial"/>
              </a:rPr>
              <a:t>habilidades</a:t>
            </a:r>
            <a:r>
              <a:rPr sz="1100" i="1" spc="-55" dirty="0">
                <a:latin typeface="Arial"/>
                <a:cs typeface="Arial"/>
              </a:rPr>
              <a:t> </a:t>
            </a:r>
            <a:r>
              <a:rPr sz="1100" i="1" spc="-100" dirty="0">
                <a:latin typeface="Arial"/>
                <a:cs typeface="Arial"/>
              </a:rPr>
              <a:t>con</a:t>
            </a:r>
            <a:r>
              <a:rPr sz="1100" i="1" spc="-55" dirty="0">
                <a:latin typeface="Arial"/>
                <a:cs typeface="Arial"/>
              </a:rPr>
              <a:t> </a:t>
            </a:r>
            <a:r>
              <a:rPr sz="1100" i="1" spc="-95" dirty="0">
                <a:latin typeface="Arial"/>
                <a:cs typeface="Arial"/>
              </a:rPr>
              <a:t>el</a:t>
            </a:r>
            <a:r>
              <a:rPr sz="1100" i="1" spc="-55" dirty="0">
                <a:latin typeface="Arial"/>
                <a:cs typeface="Arial"/>
              </a:rPr>
              <a:t> </a:t>
            </a:r>
            <a:r>
              <a:rPr sz="1100" i="1" spc="-110" dirty="0">
                <a:latin typeface="Arial"/>
                <a:cs typeface="Arial"/>
              </a:rPr>
              <a:t>apoyo</a:t>
            </a:r>
            <a:r>
              <a:rPr sz="1100" i="1" spc="-60" dirty="0">
                <a:latin typeface="Arial"/>
                <a:cs typeface="Arial"/>
              </a:rPr>
              <a:t> </a:t>
            </a:r>
            <a:r>
              <a:rPr sz="1100" i="1" spc="-140" dirty="0">
                <a:latin typeface="Arial"/>
                <a:cs typeface="Arial"/>
              </a:rPr>
              <a:t>de</a:t>
            </a:r>
            <a:r>
              <a:rPr sz="1100" i="1" spc="-55" dirty="0">
                <a:latin typeface="Arial"/>
                <a:cs typeface="Arial"/>
              </a:rPr>
              <a:t> </a:t>
            </a:r>
            <a:r>
              <a:rPr sz="1100" i="1" spc="-110" dirty="0">
                <a:latin typeface="Arial"/>
                <a:cs typeface="Arial"/>
              </a:rPr>
              <a:t>las</a:t>
            </a:r>
            <a:r>
              <a:rPr sz="1100" i="1" spc="-55" dirty="0">
                <a:latin typeface="Arial"/>
                <a:cs typeface="Arial"/>
              </a:rPr>
              <a:t> </a:t>
            </a:r>
            <a:r>
              <a:rPr sz="1100" i="1" spc="-105" dirty="0">
                <a:latin typeface="Arial"/>
                <a:cs typeface="Arial"/>
              </a:rPr>
              <a:t>Entidades</a:t>
            </a:r>
            <a:r>
              <a:rPr sz="1100" i="1" spc="-55" dirty="0">
                <a:latin typeface="Arial"/>
                <a:cs typeface="Arial"/>
              </a:rPr>
              <a:t> </a:t>
            </a:r>
            <a:r>
              <a:rPr sz="1100" i="1" spc="-140" dirty="0">
                <a:latin typeface="Arial"/>
                <a:cs typeface="Arial"/>
              </a:rPr>
              <a:t>de</a:t>
            </a:r>
            <a:r>
              <a:rPr sz="1100" i="1" spc="-55" dirty="0">
                <a:latin typeface="Arial"/>
                <a:cs typeface="Arial"/>
              </a:rPr>
              <a:t> </a:t>
            </a:r>
            <a:r>
              <a:rPr sz="1100" i="1" spc="-95" dirty="0">
                <a:latin typeface="Arial"/>
                <a:cs typeface="Arial"/>
              </a:rPr>
              <a:t>Asistencia</a:t>
            </a:r>
            <a:r>
              <a:rPr sz="1100" i="1" spc="-60" dirty="0">
                <a:latin typeface="Arial"/>
                <a:cs typeface="Arial"/>
              </a:rPr>
              <a:t> </a:t>
            </a:r>
            <a:r>
              <a:rPr sz="1100" i="1" spc="-135" dirty="0">
                <a:latin typeface="Arial"/>
                <a:cs typeface="Arial"/>
              </a:rPr>
              <a:t>en</a:t>
            </a:r>
            <a:r>
              <a:rPr sz="1100" i="1" spc="-55" dirty="0">
                <a:latin typeface="Arial"/>
                <a:cs typeface="Arial"/>
              </a:rPr>
              <a:t> </a:t>
            </a:r>
            <a:r>
              <a:rPr sz="1100" i="1" spc="-95" dirty="0">
                <a:latin typeface="Arial"/>
                <a:cs typeface="Arial"/>
              </a:rPr>
              <a:t>Formación</a:t>
            </a:r>
            <a:r>
              <a:rPr sz="1100" i="1" spc="-55" dirty="0">
                <a:latin typeface="Arial"/>
                <a:cs typeface="Arial"/>
              </a:rPr>
              <a:t> </a:t>
            </a:r>
            <a:r>
              <a:rPr sz="1100" i="1" spc="-130" dirty="0">
                <a:latin typeface="Arial"/>
                <a:cs typeface="Arial"/>
              </a:rPr>
              <a:t>que</a:t>
            </a:r>
            <a:r>
              <a:rPr sz="1100" i="1" spc="-55" dirty="0">
                <a:latin typeface="Arial"/>
                <a:cs typeface="Arial"/>
              </a:rPr>
              <a:t> </a:t>
            </a:r>
            <a:r>
              <a:rPr sz="1100" i="1" spc="-114" dirty="0">
                <a:latin typeface="Arial"/>
                <a:cs typeface="Arial"/>
              </a:rPr>
              <a:t>estén </a:t>
            </a:r>
            <a:r>
              <a:rPr sz="1100" i="1" spc="-110" dirty="0">
                <a:latin typeface="Arial"/>
                <a:cs typeface="Arial"/>
              </a:rPr>
              <a:t> aceptadas</a:t>
            </a:r>
            <a:r>
              <a:rPr sz="1100" i="1" spc="-55" dirty="0">
                <a:latin typeface="Arial"/>
                <a:cs typeface="Arial"/>
              </a:rPr>
              <a:t> </a:t>
            </a:r>
            <a:r>
              <a:rPr sz="1100" i="1" spc="-85" dirty="0">
                <a:latin typeface="Arial"/>
                <a:cs typeface="Arial"/>
              </a:rPr>
              <a:t>dentro</a:t>
            </a:r>
            <a:r>
              <a:rPr sz="1100" i="1" spc="-50" dirty="0">
                <a:latin typeface="Arial"/>
                <a:cs typeface="Arial"/>
              </a:rPr>
              <a:t> </a:t>
            </a:r>
            <a:r>
              <a:rPr sz="1100" i="1" spc="-105" dirty="0">
                <a:latin typeface="Arial"/>
                <a:cs typeface="Arial"/>
              </a:rPr>
              <a:t>del</a:t>
            </a:r>
            <a:r>
              <a:rPr sz="1100" i="1" spc="-50" dirty="0">
                <a:latin typeface="Arial"/>
                <a:cs typeface="Arial"/>
              </a:rPr>
              <a:t> </a:t>
            </a:r>
            <a:r>
              <a:rPr sz="1100" i="1" spc="-65" dirty="0">
                <a:latin typeface="Arial"/>
                <a:cs typeface="Arial"/>
              </a:rPr>
              <a:t>sitio,</a:t>
            </a:r>
            <a:r>
              <a:rPr sz="1100" i="1" spc="-50" dirty="0">
                <a:latin typeface="Arial"/>
                <a:cs typeface="Arial"/>
              </a:rPr>
              <a:t> </a:t>
            </a:r>
            <a:r>
              <a:rPr sz="1100" i="1" spc="-125" dirty="0">
                <a:latin typeface="Arial"/>
                <a:cs typeface="Arial"/>
              </a:rPr>
              <a:t>quienes</a:t>
            </a:r>
            <a:r>
              <a:rPr sz="1100" i="1" spc="-50" dirty="0">
                <a:latin typeface="Arial"/>
                <a:cs typeface="Arial"/>
              </a:rPr>
              <a:t> </a:t>
            </a:r>
            <a:r>
              <a:rPr sz="1100" i="1" spc="-120" dirty="0">
                <a:latin typeface="Arial"/>
                <a:cs typeface="Arial"/>
              </a:rPr>
              <a:t>serán</a:t>
            </a:r>
            <a:r>
              <a:rPr sz="1100" i="1" spc="-55" dirty="0">
                <a:latin typeface="Arial"/>
                <a:cs typeface="Arial"/>
              </a:rPr>
              <a:t> </a:t>
            </a:r>
            <a:r>
              <a:rPr sz="1100" i="1" spc="-110" dirty="0">
                <a:latin typeface="Arial"/>
                <a:cs typeface="Arial"/>
              </a:rPr>
              <a:t>las</a:t>
            </a:r>
            <a:r>
              <a:rPr sz="1100" i="1" spc="-50" dirty="0">
                <a:latin typeface="Arial"/>
                <a:cs typeface="Arial"/>
              </a:rPr>
              <a:t> </a:t>
            </a:r>
            <a:r>
              <a:rPr sz="1100" i="1" spc="-114" dirty="0">
                <a:latin typeface="Arial"/>
                <a:cs typeface="Arial"/>
              </a:rPr>
              <a:t>encargadas</a:t>
            </a:r>
            <a:r>
              <a:rPr sz="1100" i="1" spc="-50" dirty="0">
                <a:latin typeface="Arial"/>
                <a:cs typeface="Arial"/>
              </a:rPr>
              <a:t> </a:t>
            </a:r>
            <a:r>
              <a:rPr sz="1100" i="1" spc="-140" dirty="0">
                <a:latin typeface="Arial"/>
                <a:cs typeface="Arial"/>
              </a:rPr>
              <a:t>de</a:t>
            </a:r>
            <a:r>
              <a:rPr sz="1100" i="1" spc="-50" dirty="0">
                <a:latin typeface="Arial"/>
                <a:cs typeface="Arial"/>
              </a:rPr>
              <a:t> </a:t>
            </a:r>
            <a:r>
              <a:rPr sz="1100" i="1" spc="-95" dirty="0">
                <a:latin typeface="Arial"/>
                <a:cs typeface="Arial"/>
              </a:rPr>
              <a:t>traspasar</a:t>
            </a:r>
            <a:r>
              <a:rPr sz="1100" i="1" spc="-50" dirty="0">
                <a:latin typeface="Arial"/>
                <a:cs typeface="Arial"/>
              </a:rPr>
              <a:t> </a:t>
            </a:r>
            <a:r>
              <a:rPr sz="1100" i="1" spc="-114" dirty="0">
                <a:latin typeface="Arial"/>
                <a:cs typeface="Arial"/>
              </a:rPr>
              <a:t>estos</a:t>
            </a:r>
            <a:r>
              <a:rPr sz="1100" i="1" spc="-50" dirty="0">
                <a:latin typeface="Arial"/>
                <a:cs typeface="Arial"/>
              </a:rPr>
              <a:t> </a:t>
            </a:r>
            <a:r>
              <a:rPr sz="1100" i="1" spc="-90" dirty="0">
                <a:latin typeface="Arial"/>
                <a:cs typeface="Arial"/>
              </a:rPr>
              <a:t>contenido</a:t>
            </a:r>
            <a:r>
              <a:rPr sz="1100" i="1" spc="-55" dirty="0">
                <a:latin typeface="Arial"/>
                <a:cs typeface="Arial"/>
              </a:rPr>
              <a:t> </a:t>
            </a:r>
            <a:r>
              <a:rPr sz="1100" i="1" spc="-105" dirty="0">
                <a:latin typeface="Arial"/>
                <a:cs typeface="Arial"/>
              </a:rPr>
              <a:t>y</a:t>
            </a:r>
            <a:r>
              <a:rPr sz="1100" i="1" spc="-50" dirty="0">
                <a:latin typeface="Arial"/>
                <a:cs typeface="Arial"/>
              </a:rPr>
              <a:t> </a:t>
            </a:r>
            <a:r>
              <a:rPr sz="1100" i="1" spc="-95" dirty="0">
                <a:latin typeface="Arial"/>
                <a:cs typeface="Arial"/>
              </a:rPr>
              <a:t>actividades</a:t>
            </a:r>
            <a:r>
              <a:rPr sz="1100" i="1" spc="-50" dirty="0">
                <a:latin typeface="Arial"/>
                <a:cs typeface="Arial"/>
              </a:rPr>
              <a:t> </a:t>
            </a:r>
            <a:r>
              <a:rPr sz="1100" i="1" spc="-110" dirty="0">
                <a:latin typeface="Arial"/>
                <a:cs typeface="Arial"/>
              </a:rPr>
              <a:t>enfocadas</a:t>
            </a:r>
            <a:r>
              <a:rPr sz="1100" i="1" spc="-50" dirty="0">
                <a:latin typeface="Arial"/>
                <a:cs typeface="Arial"/>
              </a:rPr>
              <a:t> </a:t>
            </a:r>
            <a:r>
              <a:rPr sz="1100" i="1" spc="-135" dirty="0">
                <a:latin typeface="Arial"/>
                <a:cs typeface="Arial"/>
              </a:rPr>
              <a:t>en</a:t>
            </a:r>
            <a:r>
              <a:rPr sz="1100" i="1" spc="-50" dirty="0">
                <a:latin typeface="Arial"/>
                <a:cs typeface="Arial"/>
              </a:rPr>
              <a:t> </a:t>
            </a:r>
            <a:r>
              <a:rPr sz="1100" i="1" spc="-114" dirty="0">
                <a:latin typeface="Arial"/>
                <a:cs typeface="Arial"/>
              </a:rPr>
              <a:t>temas</a:t>
            </a:r>
            <a:r>
              <a:rPr sz="1100" i="1" spc="-50" dirty="0">
                <a:latin typeface="Arial"/>
                <a:cs typeface="Arial"/>
              </a:rPr>
              <a:t> </a:t>
            </a:r>
            <a:r>
              <a:rPr sz="1100" i="1" spc="-75" dirty="0">
                <a:latin typeface="Arial"/>
                <a:cs typeface="Arial"/>
              </a:rPr>
              <a:t>críticos</a:t>
            </a:r>
            <a:r>
              <a:rPr sz="1100" i="1" spc="-55" dirty="0">
                <a:latin typeface="Arial"/>
                <a:cs typeface="Arial"/>
              </a:rPr>
              <a:t> </a:t>
            </a:r>
            <a:r>
              <a:rPr sz="1100" i="1" spc="-105" dirty="0">
                <a:latin typeface="Arial"/>
                <a:cs typeface="Arial"/>
              </a:rPr>
              <a:t>del</a:t>
            </a:r>
            <a:r>
              <a:rPr sz="1100" i="1" spc="-50" dirty="0">
                <a:latin typeface="Arial"/>
                <a:cs typeface="Arial"/>
              </a:rPr>
              <a:t> </a:t>
            </a:r>
            <a:r>
              <a:rPr sz="1100" i="1" spc="-85" dirty="0">
                <a:latin typeface="Arial"/>
                <a:cs typeface="Arial"/>
              </a:rPr>
              <a:t>proyecto,</a:t>
            </a:r>
            <a:r>
              <a:rPr sz="1100" i="1" spc="-50" dirty="0">
                <a:latin typeface="Arial"/>
                <a:cs typeface="Arial"/>
              </a:rPr>
              <a:t> </a:t>
            </a:r>
            <a:r>
              <a:rPr sz="1100" i="1" spc="-140" dirty="0">
                <a:latin typeface="Arial"/>
                <a:cs typeface="Arial"/>
              </a:rPr>
              <a:t>de</a:t>
            </a:r>
            <a:r>
              <a:rPr sz="1100" i="1" spc="-50" dirty="0">
                <a:latin typeface="Arial"/>
                <a:cs typeface="Arial"/>
              </a:rPr>
              <a:t> </a:t>
            </a:r>
            <a:r>
              <a:rPr sz="1100" i="1" spc="-40" dirty="0">
                <a:latin typeface="Arial"/>
                <a:cs typeface="Arial"/>
              </a:rPr>
              <a:t>tal</a:t>
            </a:r>
            <a:r>
              <a:rPr sz="1100" i="1" spc="-50" dirty="0">
                <a:latin typeface="Arial"/>
                <a:cs typeface="Arial"/>
              </a:rPr>
              <a:t> </a:t>
            </a:r>
            <a:r>
              <a:rPr sz="1100" i="1" spc="-114" dirty="0">
                <a:latin typeface="Arial"/>
                <a:cs typeface="Arial"/>
              </a:rPr>
              <a:t>manera</a:t>
            </a:r>
            <a:r>
              <a:rPr sz="1100" i="1" spc="-50" dirty="0">
                <a:latin typeface="Arial"/>
                <a:cs typeface="Arial"/>
              </a:rPr>
              <a:t> </a:t>
            </a:r>
            <a:r>
              <a:rPr sz="1100" i="1" spc="-130" dirty="0">
                <a:latin typeface="Arial"/>
                <a:cs typeface="Arial"/>
              </a:rPr>
              <a:t>que</a:t>
            </a:r>
            <a:r>
              <a:rPr sz="1100" i="1" spc="-55" dirty="0">
                <a:latin typeface="Arial"/>
                <a:cs typeface="Arial"/>
              </a:rPr>
              <a:t> </a:t>
            </a:r>
            <a:r>
              <a:rPr sz="1100" i="1" spc="-114" dirty="0">
                <a:latin typeface="Arial"/>
                <a:cs typeface="Arial"/>
              </a:rPr>
              <a:t>estos</a:t>
            </a:r>
            <a:r>
              <a:rPr sz="1100" i="1" spc="-50" dirty="0">
                <a:latin typeface="Arial"/>
                <a:cs typeface="Arial"/>
              </a:rPr>
              <a:t> </a:t>
            </a:r>
            <a:r>
              <a:rPr sz="1100" i="1" spc="-120" dirty="0">
                <a:latin typeface="Arial"/>
                <a:cs typeface="Arial"/>
              </a:rPr>
              <a:t>les</a:t>
            </a:r>
            <a:r>
              <a:rPr sz="1100" i="1" spc="-50" dirty="0">
                <a:latin typeface="Arial"/>
                <a:cs typeface="Arial"/>
              </a:rPr>
              <a:t> </a:t>
            </a:r>
            <a:r>
              <a:rPr sz="1100" i="1" spc="-85" dirty="0">
                <a:latin typeface="Arial"/>
                <a:cs typeface="Arial"/>
              </a:rPr>
              <a:t>permitan</a:t>
            </a:r>
            <a:r>
              <a:rPr sz="1100" i="1" spc="-50" dirty="0">
                <a:latin typeface="Arial"/>
                <a:cs typeface="Arial"/>
              </a:rPr>
              <a:t> </a:t>
            </a:r>
            <a:r>
              <a:rPr sz="1100" i="1" spc="-35" dirty="0">
                <a:latin typeface="Arial"/>
                <a:cs typeface="Arial"/>
              </a:rPr>
              <a:t>ir </a:t>
            </a:r>
            <a:r>
              <a:rPr sz="1100" i="1" spc="-290" dirty="0">
                <a:latin typeface="Arial"/>
                <a:cs typeface="Arial"/>
              </a:rPr>
              <a:t> </a:t>
            </a:r>
            <a:r>
              <a:rPr sz="1100" i="1" spc="-125" dirty="0">
                <a:latin typeface="Arial"/>
                <a:cs typeface="Arial"/>
              </a:rPr>
              <a:t>avanzando</a:t>
            </a:r>
            <a:r>
              <a:rPr sz="1100" i="1" spc="-70" dirty="0">
                <a:latin typeface="Arial"/>
                <a:cs typeface="Arial"/>
              </a:rPr>
              <a:t> </a:t>
            </a:r>
            <a:r>
              <a:rPr sz="1100" i="1" spc="-105" dirty="0">
                <a:latin typeface="Arial"/>
                <a:cs typeface="Arial"/>
              </a:rPr>
              <a:t>y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90" dirty="0">
                <a:latin typeface="Arial"/>
                <a:cs typeface="Arial"/>
              </a:rPr>
              <a:t>crecer.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 dirty="0">
              <a:latin typeface="Arial"/>
              <a:cs typeface="Arial"/>
            </a:endParaRPr>
          </a:p>
          <a:p>
            <a:pPr marL="100965">
              <a:lnSpc>
                <a:spcPct val="100000"/>
              </a:lnSpc>
              <a:spcBef>
                <a:spcPts val="5"/>
              </a:spcBef>
            </a:pPr>
            <a:r>
              <a:rPr sz="1500" b="1" spc="110" dirty="0">
                <a:latin typeface="Trebuchet MS"/>
                <a:cs typeface="Trebuchet MS"/>
              </a:rPr>
              <a:t>EMPRENDEDORES</a:t>
            </a:r>
            <a:endParaRPr sz="1500" dirty="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026299" y="2646560"/>
            <a:ext cx="5791200" cy="3369310"/>
            <a:chOff x="3026299" y="2646560"/>
            <a:chExt cx="5791200" cy="3369310"/>
          </a:xfrm>
        </p:grpSpPr>
        <p:sp>
          <p:nvSpPr>
            <p:cNvPr id="10" name="object 10"/>
            <p:cNvSpPr/>
            <p:nvPr/>
          </p:nvSpPr>
          <p:spPr>
            <a:xfrm>
              <a:off x="6857928" y="4340831"/>
              <a:ext cx="1950085" cy="1654810"/>
            </a:xfrm>
            <a:custGeom>
              <a:avLst/>
              <a:gdLst/>
              <a:ahLst/>
              <a:cxnLst/>
              <a:rect l="l" t="t" r="r" b="b"/>
              <a:pathLst>
                <a:path w="1950084" h="1654810">
                  <a:moveTo>
                    <a:pt x="0" y="1654492"/>
                  </a:moveTo>
                  <a:lnTo>
                    <a:pt x="1949500" y="0"/>
                  </a:lnTo>
                </a:path>
              </a:pathLst>
            </a:custGeom>
            <a:ln w="19050">
              <a:solidFill>
                <a:srgbClr val="C3D76E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51571" y="2656085"/>
              <a:ext cx="1955800" cy="1696720"/>
            </a:xfrm>
            <a:custGeom>
              <a:avLst/>
              <a:gdLst/>
              <a:ahLst/>
              <a:cxnLst/>
              <a:rect l="l" t="t" r="r" b="b"/>
              <a:pathLst>
                <a:path w="1955800" h="1696720">
                  <a:moveTo>
                    <a:pt x="0" y="0"/>
                  </a:moveTo>
                  <a:lnTo>
                    <a:pt x="1955787" y="1696364"/>
                  </a:lnTo>
                </a:path>
              </a:pathLst>
            </a:custGeom>
            <a:ln w="19050">
              <a:solidFill>
                <a:srgbClr val="C3D76E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35824" y="4359647"/>
              <a:ext cx="1852930" cy="1646555"/>
            </a:xfrm>
            <a:custGeom>
              <a:avLst/>
              <a:gdLst/>
              <a:ahLst/>
              <a:cxnLst/>
              <a:rect l="l" t="t" r="r" b="b"/>
              <a:pathLst>
                <a:path w="1852929" h="1646554">
                  <a:moveTo>
                    <a:pt x="0" y="0"/>
                  </a:moveTo>
                  <a:lnTo>
                    <a:pt x="1852841" y="1646466"/>
                  </a:lnTo>
                </a:path>
              </a:pathLst>
            </a:custGeom>
            <a:ln w="19050">
              <a:solidFill>
                <a:srgbClr val="C3D76E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35824" y="2662949"/>
              <a:ext cx="1846580" cy="1689735"/>
            </a:xfrm>
            <a:custGeom>
              <a:avLst/>
              <a:gdLst/>
              <a:ahLst/>
              <a:cxnLst/>
              <a:rect l="l" t="t" r="r" b="b"/>
              <a:pathLst>
                <a:path w="1846579" h="1689735">
                  <a:moveTo>
                    <a:pt x="0" y="1689671"/>
                  </a:moveTo>
                  <a:lnTo>
                    <a:pt x="1846414" y="0"/>
                  </a:lnTo>
                </a:path>
              </a:pathLst>
            </a:custGeom>
            <a:ln w="19050">
              <a:solidFill>
                <a:srgbClr val="C3D76E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72163" y="3665197"/>
            <a:ext cx="787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95" dirty="0">
                <a:solidFill>
                  <a:srgbClr val="262625"/>
                </a:solidFill>
                <a:latin typeface="Microsoft Sans Serif"/>
                <a:cs typeface="Microsoft Sans Serif"/>
              </a:rPr>
              <a:t>1</a:t>
            </a:r>
            <a:r>
              <a:rPr sz="9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.</a:t>
            </a:r>
            <a:r>
              <a:rPr sz="9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RE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GÍSTR</a:t>
            </a:r>
            <a:r>
              <a:rPr sz="9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9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TE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79335" y="3527694"/>
            <a:ext cx="914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marR="5080" indent="-254635">
              <a:lnSpc>
                <a:spcPct val="100000"/>
              </a:lnSpc>
              <a:spcBef>
                <a:spcPts val="100"/>
              </a:spcBef>
            </a:pPr>
            <a:r>
              <a:rPr sz="9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2</a:t>
            </a:r>
            <a:r>
              <a:rPr sz="9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.</a:t>
            </a:r>
            <a:r>
              <a:rPr sz="9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62625"/>
                </a:solidFill>
                <a:latin typeface="Microsoft Sans Serif"/>
                <a:cs typeface="Microsoft Sans Serif"/>
              </a:rPr>
              <a:t>C</a:t>
            </a:r>
            <a:r>
              <a:rPr sz="9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OMPLE</a:t>
            </a:r>
            <a:r>
              <a:rPr sz="9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T</a:t>
            </a:r>
            <a:r>
              <a:rPr sz="9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9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TU  </a:t>
            </a:r>
            <a:r>
              <a:rPr sz="9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PERFIL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22753" y="2052766"/>
            <a:ext cx="16751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3</a:t>
            </a:r>
            <a:r>
              <a:rPr sz="9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.</a:t>
            </a:r>
            <a:r>
              <a:rPr sz="9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SELE</a:t>
            </a:r>
            <a:r>
              <a:rPr sz="900" spc="-10" dirty="0">
                <a:solidFill>
                  <a:srgbClr val="262625"/>
                </a:solidFill>
                <a:latin typeface="Microsoft Sans Serif"/>
                <a:cs typeface="Microsoft Sans Serif"/>
              </a:rPr>
              <a:t>C</a:t>
            </a:r>
            <a:r>
              <a:rPr sz="900" spc="25" dirty="0">
                <a:solidFill>
                  <a:srgbClr val="262625"/>
                </a:solidFill>
                <a:latin typeface="Microsoft Sans Serif"/>
                <a:cs typeface="Microsoft Sans Serif"/>
              </a:rPr>
              <a:t>CION</a:t>
            </a:r>
            <a:r>
              <a:rPr sz="900" spc="1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9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62625"/>
                </a:solidFill>
                <a:latin typeface="Microsoft Sans Serif"/>
                <a:cs typeface="Microsoft Sans Serif"/>
              </a:rPr>
              <a:t>L</a:t>
            </a:r>
            <a:r>
              <a:rPr sz="9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9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900" dirty="0">
                <a:solidFill>
                  <a:srgbClr val="262625"/>
                </a:solidFill>
                <a:latin typeface="Microsoft Sans Serif"/>
                <a:cs typeface="Microsoft Sans Serif"/>
              </a:rPr>
              <a:t>CTIVI</a:t>
            </a:r>
            <a:r>
              <a:rPr sz="900" spc="-10" dirty="0">
                <a:solidFill>
                  <a:srgbClr val="262625"/>
                </a:solidFill>
                <a:latin typeface="Microsoft Sans Serif"/>
                <a:cs typeface="Microsoft Sans Serif"/>
              </a:rPr>
              <a:t>D</a:t>
            </a:r>
            <a:r>
              <a:rPr sz="900" spc="20" dirty="0">
                <a:solidFill>
                  <a:srgbClr val="262625"/>
                </a:solidFill>
                <a:latin typeface="Microsoft Sans Serif"/>
                <a:cs typeface="Microsoft Sans Serif"/>
              </a:rPr>
              <a:t>AD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56936" y="4878377"/>
            <a:ext cx="130937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9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Todo</a:t>
            </a:r>
            <a:r>
              <a:rPr sz="9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usuario </a:t>
            </a:r>
            <a:r>
              <a:rPr sz="9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debe </a:t>
            </a:r>
            <a:r>
              <a:rPr sz="9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registrarse </a:t>
            </a:r>
            <a:r>
              <a:rPr sz="900" spc="-2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en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el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sitio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web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C</a:t>
            </a:r>
            <a:r>
              <a:rPr sz="9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orfo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para  </a:t>
            </a:r>
            <a:r>
              <a:rPr sz="9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c</a:t>
            </a:r>
            <a:r>
              <a:rPr sz="9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9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earse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un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perfil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único.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16242" y="4878377"/>
            <a:ext cx="102679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9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C</a:t>
            </a:r>
            <a:r>
              <a:rPr sz="9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ompleta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tu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perfil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y  </a:t>
            </a:r>
            <a:r>
              <a:rPr sz="9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9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ealiza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postulación  </a:t>
            </a:r>
            <a:r>
              <a:rPr sz="9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para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ser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aceptado  </a:t>
            </a:r>
            <a:r>
              <a:rPr sz="9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como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</a:t>
            </a:r>
            <a:r>
              <a:rPr sz="9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ntidad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del  </a:t>
            </a:r>
            <a:r>
              <a:rPr sz="9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</a:t>
            </a:r>
            <a:r>
              <a:rPr sz="9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cosistema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E</a:t>
            </a:r>
            <a:r>
              <a:rPr sz="9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l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V</a:t>
            </a:r>
            <a:r>
              <a:rPr sz="9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iaje  </a:t>
            </a:r>
            <a:r>
              <a:rPr sz="9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del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</a:t>
            </a:r>
            <a:r>
              <a:rPr sz="9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mp</a:t>
            </a:r>
            <a:r>
              <a:rPr sz="9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9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endedo</a:t>
            </a:r>
            <a:r>
              <a:rPr sz="9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9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.</a:t>
            </a:r>
            <a:endParaRPr sz="900">
              <a:latin typeface="Microsoft Sans Serif"/>
              <a:cs typeface="Microsoft Sans Serif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985213" y="3926521"/>
            <a:ext cx="7875905" cy="852805"/>
            <a:chOff x="985213" y="3926521"/>
            <a:chExt cx="7875905" cy="852805"/>
          </a:xfrm>
        </p:grpSpPr>
        <p:sp>
          <p:nvSpPr>
            <p:cNvPr id="20" name="object 20"/>
            <p:cNvSpPr/>
            <p:nvPr/>
          </p:nvSpPr>
          <p:spPr>
            <a:xfrm>
              <a:off x="1411124" y="4343090"/>
              <a:ext cx="7440295" cy="0"/>
            </a:xfrm>
            <a:custGeom>
              <a:avLst/>
              <a:gdLst/>
              <a:ahLst/>
              <a:cxnLst/>
              <a:rect l="l" t="t" r="r" b="b"/>
              <a:pathLst>
                <a:path w="7440295">
                  <a:moveTo>
                    <a:pt x="0" y="0"/>
                  </a:moveTo>
                  <a:lnTo>
                    <a:pt x="7440002" y="0"/>
                  </a:lnTo>
                </a:path>
              </a:pathLst>
            </a:custGeom>
            <a:ln w="19050">
              <a:solidFill>
                <a:srgbClr val="C3D76E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85213" y="3926521"/>
              <a:ext cx="852169" cy="852805"/>
            </a:xfrm>
            <a:custGeom>
              <a:avLst/>
              <a:gdLst/>
              <a:ahLst/>
              <a:cxnLst/>
              <a:rect l="l" t="t" r="r" b="b"/>
              <a:pathLst>
                <a:path w="852169" h="852804">
                  <a:moveTo>
                    <a:pt x="426084" y="0"/>
                  </a:moveTo>
                  <a:lnTo>
                    <a:pt x="379658" y="2500"/>
                  </a:lnTo>
                  <a:lnTo>
                    <a:pt x="334680" y="9827"/>
                  </a:lnTo>
                  <a:lnTo>
                    <a:pt x="291409" y="21722"/>
                  </a:lnTo>
                  <a:lnTo>
                    <a:pt x="250107" y="37924"/>
                  </a:lnTo>
                  <a:lnTo>
                    <a:pt x="211032" y="58173"/>
                  </a:lnTo>
                  <a:lnTo>
                    <a:pt x="174445" y="82211"/>
                  </a:lnTo>
                  <a:lnTo>
                    <a:pt x="140606" y="109775"/>
                  </a:lnTo>
                  <a:lnTo>
                    <a:pt x="109774" y="140608"/>
                  </a:lnTo>
                  <a:lnTo>
                    <a:pt x="82210" y="174448"/>
                  </a:lnTo>
                  <a:lnTo>
                    <a:pt x="58173" y="211036"/>
                  </a:lnTo>
                  <a:lnTo>
                    <a:pt x="37924" y="250112"/>
                  </a:lnTo>
                  <a:lnTo>
                    <a:pt x="21722" y="291416"/>
                  </a:lnTo>
                  <a:lnTo>
                    <a:pt x="9827" y="334688"/>
                  </a:lnTo>
                  <a:lnTo>
                    <a:pt x="2500" y="379669"/>
                  </a:lnTo>
                  <a:lnTo>
                    <a:pt x="0" y="426097"/>
                  </a:lnTo>
                  <a:lnTo>
                    <a:pt x="2500" y="472524"/>
                  </a:lnTo>
                  <a:lnTo>
                    <a:pt x="9827" y="517502"/>
                  </a:lnTo>
                  <a:lnTo>
                    <a:pt x="21722" y="560772"/>
                  </a:lnTo>
                  <a:lnTo>
                    <a:pt x="37924" y="602075"/>
                  </a:lnTo>
                  <a:lnTo>
                    <a:pt x="58173" y="641150"/>
                  </a:lnTo>
                  <a:lnTo>
                    <a:pt x="82210" y="677737"/>
                  </a:lnTo>
                  <a:lnTo>
                    <a:pt x="109774" y="711576"/>
                  </a:lnTo>
                  <a:lnTo>
                    <a:pt x="140606" y="742408"/>
                  </a:lnTo>
                  <a:lnTo>
                    <a:pt x="174445" y="769972"/>
                  </a:lnTo>
                  <a:lnTo>
                    <a:pt x="211032" y="794009"/>
                  </a:lnTo>
                  <a:lnTo>
                    <a:pt x="250107" y="814258"/>
                  </a:lnTo>
                  <a:lnTo>
                    <a:pt x="291409" y="830460"/>
                  </a:lnTo>
                  <a:lnTo>
                    <a:pt x="334680" y="842355"/>
                  </a:lnTo>
                  <a:lnTo>
                    <a:pt x="379658" y="849682"/>
                  </a:lnTo>
                  <a:lnTo>
                    <a:pt x="426084" y="852182"/>
                  </a:lnTo>
                  <a:lnTo>
                    <a:pt x="472511" y="849682"/>
                  </a:lnTo>
                  <a:lnTo>
                    <a:pt x="517489" y="842355"/>
                  </a:lnTo>
                  <a:lnTo>
                    <a:pt x="560760" y="830460"/>
                  </a:lnTo>
                  <a:lnTo>
                    <a:pt x="602062" y="814258"/>
                  </a:lnTo>
                  <a:lnTo>
                    <a:pt x="641137" y="794009"/>
                  </a:lnTo>
                  <a:lnTo>
                    <a:pt x="677724" y="769972"/>
                  </a:lnTo>
                  <a:lnTo>
                    <a:pt x="711563" y="742408"/>
                  </a:lnTo>
                  <a:lnTo>
                    <a:pt x="742395" y="711576"/>
                  </a:lnTo>
                  <a:lnTo>
                    <a:pt x="769959" y="677737"/>
                  </a:lnTo>
                  <a:lnTo>
                    <a:pt x="793996" y="641150"/>
                  </a:lnTo>
                  <a:lnTo>
                    <a:pt x="814245" y="602075"/>
                  </a:lnTo>
                  <a:lnTo>
                    <a:pt x="830447" y="560772"/>
                  </a:lnTo>
                  <a:lnTo>
                    <a:pt x="842342" y="517502"/>
                  </a:lnTo>
                  <a:lnTo>
                    <a:pt x="849669" y="472524"/>
                  </a:lnTo>
                  <a:lnTo>
                    <a:pt x="852169" y="426097"/>
                  </a:lnTo>
                  <a:lnTo>
                    <a:pt x="849669" y="379669"/>
                  </a:lnTo>
                  <a:lnTo>
                    <a:pt x="842342" y="334688"/>
                  </a:lnTo>
                  <a:lnTo>
                    <a:pt x="830447" y="291416"/>
                  </a:lnTo>
                  <a:lnTo>
                    <a:pt x="814245" y="250112"/>
                  </a:lnTo>
                  <a:lnTo>
                    <a:pt x="793996" y="211036"/>
                  </a:lnTo>
                  <a:lnTo>
                    <a:pt x="769959" y="174448"/>
                  </a:lnTo>
                  <a:lnTo>
                    <a:pt x="742395" y="140608"/>
                  </a:lnTo>
                  <a:lnTo>
                    <a:pt x="711563" y="109775"/>
                  </a:lnTo>
                  <a:lnTo>
                    <a:pt x="677724" y="82211"/>
                  </a:lnTo>
                  <a:lnTo>
                    <a:pt x="641137" y="58173"/>
                  </a:lnTo>
                  <a:lnTo>
                    <a:pt x="602062" y="37924"/>
                  </a:lnTo>
                  <a:lnTo>
                    <a:pt x="560760" y="21722"/>
                  </a:lnTo>
                  <a:lnTo>
                    <a:pt x="517489" y="9827"/>
                  </a:lnTo>
                  <a:lnTo>
                    <a:pt x="472511" y="2500"/>
                  </a:lnTo>
                  <a:lnTo>
                    <a:pt x="426084" y="0"/>
                  </a:lnTo>
                  <a:close/>
                </a:path>
              </a:pathLst>
            </a:custGeom>
            <a:solidFill>
              <a:srgbClr val="C3D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66630" y="4165431"/>
              <a:ext cx="480059" cy="309880"/>
            </a:xfrm>
            <a:custGeom>
              <a:avLst/>
              <a:gdLst/>
              <a:ahLst/>
              <a:cxnLst/>
              <a:rect l="l" t="t" r="r" b="b"/>
              <a:pathLst>
                <a:path w="480060" h="309879">
                  <a:moveTo>
                    <a:pt x="196905" y="0"/>
                  </a:moveTo>
                  <a:lnTo>
                    <a:pt x="152428" y="368"/>
                  </a:lnTo>
                  <a:lnTo>
                    <a:pt x="95307" y="2094"/>
                  </a:lnTo>
                  <a:lnTo>
                    <a:pt x="2095" y="5661"/>
                  </a:lnTo>
                  <a:lnTo>
                    <a:pt x="0" y="309864"/>
                  </a:lnTo>
                  <a:lnTo>
                    <a:pt x="476326" y="306778"/>
                  </a:lnTo>
                  <a:lnTo>
                    <a:pt x="472171" y="260524"/>
                  </a:lnTo>
                  <a:lnTo>
                    <a:pt x="472199" y="199126"/>
                  </a:lnTo>
                  <a:lnTo>
                    <a:pt x="474616" y="134661"/>
                  </a:lnTo>
                  <a:lnTo>
                    <a:pt x="479450" y="44840"/>
                  </a:lnTo>
                  <a:lnTo>
                    <a:pt x="479315" y="24944"/>
                  </a:lnTo>
                  <a:lnTo>
                    <a:pt x="435322" y="4561"/>
                  </a:lnTo>
                  <a:lnTo>
                    <a:pt x="385398" y="3078"/>
                  </a:lnTo>
                  <a:lnTo>
                    <a:pt x="321270" y="1598"/>
                  </a:lnTo>
                  <a:lnTo>
                    <a:pt x="252183" y="505"/>
                  </a:lnTo>
                  <a:lnTo>
                    <a:pt x="196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66630" y="4165431"/>
              <a:ext cx="480059" cy="309880"/>
            </a:xfrm>
            <a:custGeom>
              <a:avLst/>
              <a:gdLst/>
              <a:ahLst/>
              <a:cxnLst/>
              <a:rect l="l" t="t" r="r" b="b"/>
              <a:pathLst>
                <a:path w="480060" h="309879">
                  <a:moveTo>
                    <a:pt x="0" y="309864"/>
                  </a:moveTo>
                  <a:lnTo>
                    <a:pt x="2095" y="5661"/>
                  </a:lnTo>
                  <a:lnTo>
                    <a:pt x="95307" y="2094"/>
                  </a:lnTo>
                  <a:lnTo>
                    <a:pt x="152428" y="368"/>
                  </a:lnTo>
                  <a:lnTo>
                    <a:pt x="196905" y="0"/>
                  </a:lnTo>
                  <a:lnTo>
                    <a:pt x="252183" y="505"/>
                  </a:lnTo>
                  <a:lnTo>
                    <a:pt x="321270" y="1598"/>
                  </a:lnTo>
                  <a:lnTo>
                    <a:pt x="385398" y="3078"/>
                  </a:lnTo>
                  <a:lnTo>
                    <a:pt x="435322" y="4561"/>
                  </a:lnTo>
                  <a:lnTo>
                    <a:pt x="476848" y="13263"/>
                  </a:lnTo>
                  <a:lnTo>
                    <a:pt x="479450" y="44840"/>
                  </a:lnTo>
                  <a:lnTo>
                    <a:pt x="477630" y="79207"/>
                  </a:lnTo>
                  <a:lnTo>
                    <a:pt x="474616" y="134661"/>
                  </a:lnTo>
                  <a:lnTo>
                    <a:pt x="472199" y="199126"/>
                  </a:lnTo>
                  <a:lnTo>
                    <a:pt x="472171" y="260524"/>
                  </a:lnTo>
                  <a:lnTo>
                    <a:pt x="476326" y="306778"/>
                  </a:lnTo>
                </a:path>
              </a:pathLst>
            </a:custGeom>
            <a:ln w="13716">
              <a:solidFill>
                <a:srgbClr val="5C5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96563" y="4198426"/>
              <a:ext cx="405765" cy="239395"/>
            </a:xfrm>
            <a:custGeom>
              <a:avLst/>
              <a:gdLst/>
              <a:ahLst/>
              <a:cxnLst/>
              <a:rect l="l" t="t" r="r" b="b"/>
              <a:pathLst>
                <a:path w="405765" h="239395">
                  <a:moveTo>
                    <a:pt x="291376" y="59"/>
                  </a:moveTo>
                  <a:lnTo>
                    <a:pt x="252946" y="0"/>
                  </a:lnTo>
                  <a:lnTo>
                    <a:pt x="134411" y="2282"/>
                  </a:lnTo>
                  <a:lnTo>
                    <a:pt x="70807" y="2889"/>
                  </a:lnTo>
                  <a:lnTo>
                    <a:pt x="4661" y="3145"/>
                  </a:lnTo>
                  <a:lnTo>
                    <a:pt x="257" y="184077"/>
                  </a:lnTo>
                  <a:lnTo>
                    <a:pt x="0" y="209865"/>
                  </a:lnTo>
                  <a:lnTo>
                    <a:pt x="521" y="219591"/>
                  </a:lnTo>
                  <a:lnTo>
                    <a:pt x="662" y="227255"/>
                  </a:lnTo>
                  <a:lnTo>
                    <a:pt x="3232" y="233186"/>
                  </a:lnTo>
                  <a:lnTo>
                    <a:pt x="13765" y="237193"/>
                  </a:lnTo>
                  <a:lnTo>
                    <a:pt x="37795" y="239085"/>
                  </a:lnTo>
                  <a:lnTo>
                    <a:pt x="70043" y="238849"/>
                  </a:lnTo>
                  <a:lnTo>
                    <a:pt x="233402" y="234147"/>
                  </a:lnTo>
                  <a:lnTo>
                    <a:pt x="285323" y="233339"/>
                  </a:lnTo>
                  <a:lnTo>
                    <a:pt x="323609" y="233955"/>
                  </a:lnTo>
                  <a:lnTo>
                    <a:pt x="359934" y="236698"/>
                  </a:lnTo>
                  <a:lnTo>
                    <a:pt x="383543" y="238187"/>
                  </a:lnTo>
                  <a:lnTo>
                    <a:pt x="404109" y="181767"/>
                  </a:lnTo>
                  <a:lnTo>
                    <a:pt x="405033" y="107264"/>
                  </a:lnTo>
                  <a:lnTo>
                    <a:pt x="405422" y="5189"/>
                  </a:lnTo>
                  <a:lnTo>
                    <a:pt x="335826" y="1661"/>
                  </a:lnTo>
                  <a:lnTo>
                    <a:pt x="291376" y="59"/>
                  </a:lnTo>
                  <a:close/>
                </a:path>
              </a:pathLst>
            </a:custGeom>
            <a:solidFill>
              <a:srgbClr val="C3D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96563" y="4198426"/>
              <a:ext cx="405765" cy="239395"/>
            </a:xfrm>
            <a:custGeom>
              <a:avLst/>
              <a:gdLst/>
              <a:ahLst/>
              <a:cxnLst/>
              <a:rect l="l" t="t" r="r" b="b"/>
              <a:pathLst>
                <a:path w="405765" h="239395">
                  <a:moveTo>
                    <a:pt x="4661" y="3145"/>
                  </a:moveTo>
                  <a:lnTo>
                    <a:pt x="1681" y="121934"/>
                  </a:lnTo>
                  <a:lnTo>
                    <a:pt x="257" y="184077"/>
                  </a:lnTo>
                  <a:lnTo>
                    <a:pt x="0" y="209865"/>
                  </a:lnTo>
                  <a:lnTo>
                    <a:pt x="521" y="219591"/>
                  </a:lnTo>
                  <a:lnTo>
                    <a:pt x="662" y="227255"/>
                  </a:lnTo>
                  <a:lnTo>
                    <a:pt x="3232" y="233186"/>
                  </a:lnTo>
                  <a:lnTo>
                    <a:pt x="13765" y="237193"/>
                  </a:lnTo>
                  <a:lnTo>
                    <a:pt x="37795" y="239085"/>
                  </a:lnTo>
                  <a:lnTo>
                    <a:pt x="70043" y="238849"/>
                  </a:lnTo>
                  <a:lnTo>
                    <a:pt x="118341" y="237529"/>
                  </a:lnTo>
                  <a:lnTo>
                    <a:pt x="175268" y="235753"/>
                  </a:lnTo>
                  <a:lnTo>
                    <a:pt x="233402" y="234147"/>
                  </a:lnTo>
                  <a:lnTo>
                    <a:pt x="285323" y="233339"/>
                  </a:lnTo>
                  <a:lnTo>
                    <a:pt x="323609" y="233955"/>
                  </a:lnTo>
                  <a:lnTo>
                    <a:pt x="359934" y="236698"/>
                  </a:lnTo>
                  <a:lnTo>
                    <a:pt x="383543" y="238187"/>
                  </a:lnTo>
                  <a:lnTo>
                    <a:pt x="404109" y="181767"/>
                  </a:lnTo>
                  <a:lnTo>
                    <a:pt x="405033" y="107264"/>
                  </a:lnTo>
                  <a:lnTo>
                    <a:pt x="405373" y="36607"/>
                  </a:lnTo>
                  <a:lnTo>
                    <a:pt x="405422" y="5189"/>
                  </a:lnTo>
                  <a:lnTo>
                    <a:pt x="335826" y="1661"/>
                  </a:lnTo>
                  <a:lnTo>
                    <a:pt x="291376" y="59"/>
                  </a:lnTo>
                  <a:lnTo>
                    <a:pt x="252946" y="0"/>
                  </a:lnTo>
                  <a:lnTo>
                    <a:pt x="201409" y="1100"/>
                  </a:lnTo>
                  <a:lnTo>
                    <a:pt x="134411" y="2282"/>
                  </a:lnTo>
                  <a:lnTo>
                    <a:pt x="70807" y="2889"/>
                  </a:lnTo>
                  <a:lnTo>
                    <a:pt x="23317" y="3113"/>
                  </a:lnTo>
                  <a:lnTo>
                    <a:pt x="4661" y="3145"/>
                  </a:lnTo>
                  <a:close/>
                </a:path>
              </a:pathLst>
            </a:custGeom>
            <a:ln w="13716">
              <a:solidFill>
                <a:srgbClr val="5C5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4071" y="4193724"/>
              <a:ext cx="413715" cy="247853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111393" y="4476676"/>
              <a:ext cx="600075" cy="62865"/>
            </a:xfrm>
            <a:custGeom>
              <a:avLst/>
              <a:gdLst/>
              <a:ahLst/>
              <a:cxnLst/>
              <a:rect l="l" t="t" r="r" b="b"/>
              <a:pathLst>
                <a:path w="600075" h="62864">
                  <a:moveTo>
                    <a:pt x="591432" y="0"/>
                  </a:moveTo>
                  <a:lnTo>
                    <a:pt x="508014" y="1674"/>
                  </a:lnTo>
                  <a:lnTo>
                    <a:pt x="454531" y="2533"/>
                  </a:lnTo>
                  <a:lnTo>
                    <a:pt x="407875" y="2850"/>
                  </a:lnTo>
                  <a:lnTo>
                    <a:pt x="13138" y="3848"/>
                  </a:lnTo>
                  <a:lnTo>
                    <a:pt x="4806" y="2895"/>
                  </a:lnTo>
                  <a:lnTo>
                    <a:pt x="925" y="32699"/>
                  </a:lnTo>
                  <a:lnTo>
                    <a:pt x="0" y="46312"/>
                  </a:lnTo>
                  <a:lnTo>
                    <a:pt x="1999" y="57031"/>
                  </a:lnTo>
                  <a:lnTo>
                    <a:pt x="8972" y="61772"/>
                  </a:lnTo>
                  <a:lnTo>
                    <a:pt x="28120" y="61960"/>
                  </a:lnTo>
                  <a:lnTo>
                    <a:pt x="307498" y="58889"/>
                  </a:lnTo>
                  <a:lnTo>
                    <a:pt x="376710" y="58919"/>
                  </a:lnTo>
                  <a:lnTo>
                    <a:pt x="446822" y="59827"/>
                  </a:lnTo>
                  <a:lnTo>
                    <a:pt x="584168" y="62737"/>
                  </a:lnTo>
                  <a:lnTo>
                    <a:pt x="594927" y="59037"/>
                  </a:lnTo>
                  <a:lnTo>
                    <a:pt x="599252" y="49809"/>
                  </a:lnTo>
                  <a:lnTo>
                    <a:pt x="599677" y="37867"/>
                  </a:lnTo>
                  <a:lnTo>
                    <a:pt x="598735" y="26022"/>
                  </a:lnTo>
                  <a:lnTo>
                    <a:pt x="597149" y="15859"/>
                  </a:lnTo>
                  <a:lnTo>
                    <a:pt x="594688" y="7591"/>
                  </a:lnTo>
                  <a:lnTo>
                    <a:pt x="5914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11393" y="4476676"/>
              <a:ext cx="600075" cy="62865"/>
            </a:xfrm>
            <a:custGeom>
              <a:avLst/>
              <a:gdLst/>
              <a:ahLst/>
              <a:cxnLst/>
              <a:rect l="l" t="t" r="r" b="b"/>
              <a:pathLst>
                <a:path w="600075" h="62864">
                  <a:moveTo>
                    <a:pt x="13138" y="3848"/>
                  </a:moveTo>
                  <a:lnTo>
                    <a:pt x="5848" y="2895"/>
                  </a:lnTo>
                  <a:lnTo>
                    <a:pt x="4806" y="2895"/>
                  </a:lnTo>
                  <a:lnTo>
                    <a:pt x="2724" y="19278"/>
                  </a:lnTo>
                  <a:lnTo>
                    <a:pt x="925" y="32699"/>
                  </a:lnTo>
                  <a:lnTo>
                    <a:pt x="0" y="46312"/>
                  </a:lnTo>
                  <a:lnTo>
                    <a:pt x="1999" y="57031"/>
                  </a:lnTo>
                  <a:lnTo>
                    <a:pt x="8972" y="61772"/>
                  </a:lnTo>
                  <a:lnTo>
                    <a:pt x="28120" y="61960"/>
                  </a:lnTo>
                  <a:lnTo>
                    <a:pt x="67871" y="61666"/>
                  </a:lnTo>
                  <a:lnTo>
                    <a:pt x="121954" y="61050"/>
                  </a:lnTo>
                  <a:lnTo>
                    <a:pt x="184100" y="60275"/>
                  </a:lnTo>
                  <a:lnTo>
                    <a:pt x="248038" y="59501"/>
                  </a:lnTo>
                  <a:lnTo>
                    <a:pt x="307498" y="58889"/>
                  </a:lnTo>
                  <a:lnTo>
                    <a:pt x="376710" y="58919"/>
                  </a:lnTo>
                  <a:lnTo>
                    <a:pt x="446822" y="59827"/>
                  </a:lnTo>
                  <a:lnTo>
                    <a:pt x="509995" y="61105"/>
                  </a:lnTo>
                  <a:lnTo>
                    <a:pt x="558390" y="62245"/>
                  </a:lnTo>
                  <a:lnTo>
                    <a:pt x="584168" y="62737"/>
                  </a:lnTo>
                  <a:lnTo>
                    <a:pt x="594927" y="59037"/>
                  </a:lnTo>
                  <a:lnTo>
                    <a:pt x="599252" y="49809"/>
                  </a:lnTo>
                  <a:lnTo>
                    <a:pt x="599677" y="37867"/>
                  </a:lnTo>
                  <a:lnTo>
                    <a:pt x="598735" y="26022"/>
                  </a:lnTo>
                  <a:lnTo>
                    <a:pt x="597149" y="15859"/>
                  </a:lnTo>
                  <a:lnTo>
                    <a:pt x="594688" y="7591"/>
                  </a:lnTo>
                  <a:lnTo>
                    <a:pt x="592425" y="2033"/>
                  </a:lnTo>
                  <a:lnTo>
                    <a:pt x="591432" y="0"/>
                  </a:lnTo>
                  <a:lnTo>
                    <a:pt x="508014" y="1674"/>
                  </a:lnTo>
                  <a:lnTo>
                    <a:pt x="454531" y="2533"/>
                  </a:lnTo>
                  <a:lnTo>
                    <a:pt x="407875" y="2850"/>
                  </a:lnTo>
                  <a:lnTo>
                    <a:pt x="344938" y="2895"/>
                  </a:lnTo>
                  <a:lnTo>
                    <a:pt x="248774" y="3044"/>
                  </a:lnTo>
                  <a:lnTo>
                    <a:pt x="139642" y="3371"/>
                  </a:lnTo>
                  <a:lnTo>
                    <a:pt x="50208" y="3699"/>
                  </a:lnTo>
                  <a:lnTo>
                    <a:pt x="13138" y="3848"/>
                  </a:lnTo>
                  <a:close/>
                </a:path>
              </a:pathLst>
            </a:custGeom>
            <a:ln w="13716">
              <a:solidFill>
                <a:srgbClr val="5C5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38528" y="4508713"/>
              <a:ext cx="200660" cy="635"/>
            </a:xfrm>
            <a:custGeom>
              <a:avLst/>
              <a:gdLst/>
              <a:ahLst/>
              <a:cxnLst/>
              <a:rect l="l" t="t" r="r" b="b"/>
              <a:pathLst>
                <a:path w="200660" h="635">
                  <a:moveTo>
                    <a:pt x="0" y="38"/>
                  </a:moveTo>
                  <a:lnTo>
                    <a:pt x="36595" y="16"/>
                  </a:lnTo>
                  <a:lnTo>
                    <a:pt x="59115" y="4"/>
                  </a:lnTo>
                  <a:lnTo>
                    <a:pt x="76848" y="0"/>
                  </a:lnTo>
                  <a:lnTo>
                    <a:pt x="99085" y="0"/>
                  </a:lnTo>
                  <a:lnTo>
                    <a:pt x="127827" y="13"/>
                  </a:lnTo>
                  <a:lnTo>
                    <a:pt x="155667" y="41"/>
                  </a:lnTo>
                  <a:lnTo>
                    <a:pt x="180492" y="64"/>
                  </a:lnTo>
                  <a:lnTo>
                    <a:pt x="200190" y="63"/>
                  </a:lnTo>
                </a:path>
              </a:pathLst>
            </a:custGeom>
            <a:ln w="13716">
              <a:solidFill>
                <a:srgbClr val="5C5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4249" y="4248966"/>
              <a:ext cx="144995" cy="14745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09739" y="3926527"/>
              <a:ext cx="852169" cy="852182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6433281" y="1915273"/>
            <a:ext cx="850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" marR="5080" indent="-29209">
              <a:lnSpc>
                <a:spcPct val="100000"/>
              </a:lnSpc>
              <a:spcBef>
                <a:spcPts val="100"/>
              </a:spcBef>
            </a:pPr>
            <a:r>
              <a:rPr sz="900" spc="30" dirty="0">
                <a:solidFill>
                  <a:srgbClr val="262625"/>
                </a:solidFill>
                <a:latin typeface="Microsoft Sans Serif"/>
                <a:cs typeface="Microsoft Sans Serif"/>
              </a:rPr>
              <a:t>4</a:t>
            </a:r>
            <a:r>
              <a:rPr sz="9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.</a:t>
            </a:r>
            <a:r>
              <a:rPr sz="9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20" dirty="0">
                <a:solidFill>
                  <a:srgbClr val="262625"/>
                </a:solidFill>
                <a:latin typeface="Microsoft Sans Serif"/>
                <a:cs typeface="Microsoft Sans Serif"/>
              </a:rPr>
              <a:t>REALIZ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9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L</a:t>
            </a:r>
            <a:r>
              <a:rPr sz="9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OS  </a:t>
            </a:r>
            <a:r>
              <a:rPr sz="900" dirty="0">
                <a:solidFill>
                  <a:srgbClr val="262625"/>
                </a:solidFill>
                <a:latin typeface="Microsoft Sans Serif"/>
                <a:cs typeface="Microsoft Sans Serif"/>
              </a:rPr>
              <a:t>CONTENIDOS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18947" y="4466914"/>
            <a:ext cx="1896745" cy="105029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9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3</a:t>
            </a:r>
            <a:r>
              <a:rPr sz="9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.</a:t>
            </a:r>
            <a:r>
              <a:rPr sz="9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62625"/>
                </a:solidFill>
                <a:latin typeface="Microsoft Sans Serif"/>
                <a:cs typeface="Microsoft Sans Serif"/>
              </a:rPr>
              <a:t>C</a:t>
            </a:r>
            <a:r>
              <a:rPr sz="900" spc="40" dirty="0">
                <a:solidFill>
                  <a:srgbClr val="262625"/>
                </a:solidFill>
                <a:latin typeface="Microsoft Sans Serif"/>
                <a:cs typeface="Microsoft Sans Serif"/>
              </a:rPr>
              <a:t>ON</a:t>
            </a:r>
            <a:r>
              <a:rPr sz="900" spc="30" dirty="0">
                <a:solidFill>
                  <a:srgbClr val="262625"/>
                </a:solidFill>
                <a:latin typeface="Microsoft Sans Serif"/>
                <a:cs typeface="Microsoft Sans Serif"/>
              </a:rPr>
              <a:t>V</a:t>
            </a:r>
            <a:r>
              <a:rPr sz="900" spc="15" dirty="0">
                <a:solidFill>
                  <a:srgbClr val="262625"/>
                </a:solidFill>
                <a:latin typeface="Microsoft Sans Serif"/>
                <a:cs typeface="Microsoft Sans Serif"/>
              </a:rPr>
              <a:t>OC</a:t>
            </a:r>
            <a:r>
              <a:rPr sz="90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9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9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20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EMPRENDEDORES</a:t>
            </a:r>
            <a:endParaRPr sz="900">
              <a:latin typeface="Microsoft Sans Serif"/>
              <a:cs typeface="Microsoft Sans Serif"/>
            </a:endParaRPr>
          </a:p>
          <a:p>
            <a:pPr marL="334645" marR="341630" indent="-635" algn="ctr">
              <a:lnSpc>
                <a:spcPct val="100000"/>
              </a:lnSpc>
              <a:spcBef>
                <a:spcPts val="254"/>
              </a:spcBef>
            </a:pPr>
            <a:r>
              <a:rPr sz="9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9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ecibe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solicitudes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de  </a:t>
            </a:r>
            <a:r>
              <a:rPr sz="9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emp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9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endedo</a:t>
            </a:r>
            <a:r>
              <a:rPr sz="9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900" spc="-110" dirty="0">
                <a:solidFill>
                  <a:srgbClr val="262625"/>
                </a:solidFill>
                <a:latin typeface="Microsoft Sans Serif"/>
                <a:cs typeface="Microsoft Sans Serif"/>
              </a:rPr>
              <a:t>es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que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deseen  </a:t>
            </a:r>
            <a:r>
              <a:rPr sz="9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9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ealizar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el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contenido  </a:t>
            </a:r>
            <a:r>
              <a:rPr sz="900" spc="-10" dirty="0">
                <a:solidFill>
                  <a:srgbClr val="262625"/>
                </a:solidFill>
                <a:latin typeface="Microsoft Sans Serif"/>
                <a:cs typeface="Microsoft Sans Serif"/>
              </a:rPr>
              <a:t>of</a:t>
            </a:r>
            <a:r>
              <a:rPr sz="9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9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ecido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125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través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del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cor</a:t>
            </a:r>
            <a:r>
              <a:rPr sz="9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9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eo  </a:t>
            </a:r>
            <a:r>
              <a:rPr sz="9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electr</a:t>
            </a:r>
            <a:r>
              <a:rPr sz="9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ónico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o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dent</a:t>
            </a:r>
            <a:r>
              <a:rPr sz="9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9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o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la  </a:t>
            </a:r>
            <a:r>
              <a:rPr sz="9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plataforma.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310087" y="3556392"/>
            <a:ext cx="1009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6364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5</a:t>
            </a:r>
            <a:r>
              <a:rPr sz="9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.</a:t>
            </a:r>
            <a:r>
              <a:rPr sz="9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9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CT</a:t>
            </a:r>
            <a:r>
              <a:rPr sz="9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U</a:t>
            </a:r>
            <a:r>
              <a:rPr sz="9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ALIZA  </a:t>
            </a:r>
            <a:r>
              <a:rPr sz="900" spc="-10" dirty="0">
                <a:solidFill>
                  <a:srgbClr val="262625"/>
                </a:solidFill>
                <a:latin typeface="Microsoft Sans Serif"/>
                <a:cs typeface="Microsoft Sans Serif"/>
              </a:rPr>
              <a:t>L</a:t>
            </a:r>
            <a:r>
              <a:rPr sz="9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9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S</a:t>
            </a:r>
            <a:r>
              <a:rPr sz="9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900" dirty="0">
                <a:solidFill>
                  <a:srgbClr val="262625"/>
                </a:solidFill>
                <a:latin typeface="Microsoft Sans Serif"/>
                <a:cs typeface="Microsoft Sans Serif"/>
              </a:rPr>
              <a:t>CTIVI</a:t>
            </a:r>
            <a:r>
              <a:rPr sz="900" spc="-10" dirty="0">
                <a:solidFill>
                  <a:srgbClr val="262625"/>
                </a:solidFill>
                <a:latin typeface="Microsoft Sans Serif"/>
                <a:cs typeface="Microsoft Sans Serif"/>
              </a:rPr>
              <a:t>D</a:t>
            </a:r>
            <a:r>
              <a:rPr sz="9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ADES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501268" y="3134739"/>
            <a:ext cx="1316990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 marR="52705" indent="-4445" algn="just">
              <a:lnSpc>
                <a:spcPct val="100000"/>
              </a:lnSpc>
              <a:spcBef>
                <a:spcPts val="100"/>
              </a:spcBef>
            </a:pPr>
            <a:r>
              <a:rPr sz="9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Según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etapa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en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cuál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te  </a:t>
            </a:r>
            <a:r>
              <a:rPr sz="9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encuent</a:t>
            </a:r>
            <a:r>
              <a:rPr sz="9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9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es,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selecciona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que  </a:t>
            </a:r>
            <a:r>
              <a:rPr sz="9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contenido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o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actividades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te  </a:t>
            </a:r>
            <a:r>
              <a:rPr sz="9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gustaría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9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ealizar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contacta  </a:t>
            </a:r>
            <a:r>
              <a:rPr sz="900" spc="-125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entidad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que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elijas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para  </a:t>
            </a:r>
            <a:r>
              <a:rPr sz="9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ecibir </a:t>
            </a:r>
            <a:r>
              <a:rPr sz="9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mayor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información</a:t>
            </a:r>
            <a:endParaRPr sz="9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</a:pPr>
            <a:r>
              <a:rPr sz="9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(</a:t>
            </a:r>
            <a:r>
              <a:rPr sz="9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p</a:t>
            </a:r>
            <a:r>
              <a:rPr sz="9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9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ecio,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certificaciones,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etc.).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362987" y="3134739"/>
            <a:ext cx="101409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970" marR="133350" algn="ctr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262625"/>
                </a:solidFill>
                <a:latin typeface="Microsoft Sans Serif"/>
                <a:cs typeface="Microsoft Sans Serif"/>
              </a:rPr>
              <a:t>D</a:t>
            </a:r>
            <a:r>
              <a:rPr sz="9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ependiendo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de  </a:t>
            </a:r>
            <a:r>
              <a:rPr sz="9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las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condiciones,</a:t>
            </a:r>
            <a:endParaRPr sz="900">
              <a:latin typeface="Microsoft Sans Serif"/>
              <a:cs typeface="Microsoft Sans Serif"/>
            </a:endParaRPr>
          </a:p>
          <a:p>
            <a:pPr marL="12700" marR="5080" indent="-635" algn="ctr">
              <a:lnSpc>
                <a:spcPct val="100000"/>
              </a:lnSpc>
            </a:pPr>
            <a:r>
              <a:rPr sz="900" spc="-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9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ealiza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los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contenidos  </a:t>
            </a:r>
            <a:r>
              <a:rPr sz="9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900" spc="15" dirty="0">
                <a:solidFill>
                  <a:srgbClr val="262625"/>
                </a:solidFill>
                <a:latin typeface="Microsoft Sans Serif"/>
                <a:cs typeface="Microsoft Sans Serif"/>
              </a:rPr>
              <a:t>/</a:t>
            </a:r>
            <a:r>
              <a:rPr sz="9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o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actividades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de  </a:t>
            </a:r>
            <a:r>
              <a:rPr sz="9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formación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mediante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la  </a:t>
            </a:r>
            <a:r>
              <a:rPr sz="9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modalidad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escogida.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321381" y="4731739"/>
            <a:ext cx="1073785" cy="746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marR="14604" indent="-118745">
              <a:lnSpc>
                <a:spcPct val="100000"/>
              </a:lnSpc>
              <a:spcBef>
                <a:spcPts val="100"/>
              </a:spcBef>
            </a:pPr>
            <a:r>
              <a:rPr sz="900" spc="30" dirty="0">
                <a:solidFill>
                  <a:srgbClr val="262625"/>
                </a:solidFill>
                <a:latin typeface="Microsoft Sans Serif"/>
                <a:cs typeface="Microsoft Sans Serif"/>
              </a:rPr>
              <a:t>4</a:t>
            </a:r>
            <a:r>
              <a:rPr sz="9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.</a:t>
            </a:r>
            <a:r>
              <a:rPr sz="9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62625"/>
                </a:solidFill>
                <a:latin typeface="Microsoft Sans Serif"/>
                <a:cs typeface="Microsoft Sans Serif"/>
              </a:rPr>
              <a:t>C</a:t>
            </a:r>
            <a:r>
              <a:rPr sz="900" spc="25" dirty="0">
                <a:solidFill>
                  <a:srgbClr val="262625"/>
                </a:solidFill>
                <a:latin typeface="Microsoft Sans Serif"/>
                <a:cs typeface="Microsoft Sans Serif"/>
              </a:rPr>
              <a:t>OORDIN</a:t>
            </a:r>
            <a:r>
              <a:rPr sz="900" spc="1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9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L</a:t>
            </a:r>
            <a:r>
              <a:rPr sz="9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OS  </a:t>
            </a:r>
            <a:r>
              <a:rPr sz="900" dirty="0">
                <a:solidFill>
                  <a:srgbClr val="262625"/>
                </a:solidFill>
                <a:latin typeface="Microsoft Sans Serif"/>
                <a:cs typeface="Microsoft Sans Serif"/>
              </a:rPr>
              <a:t>CONTENIDOS</a:t>
            </a:r>
            <a:endParaRPr sz="900">
              <a:latin typeface="Microsoft Sans Serif"/>
              <a:cs typeface="Microsoft Sans Serif"/>
            </a:endParaRPr>
          </a:p>
          <a:p>
            <a:pPr marL="12700" marR="5080" algn="ctr">
              <a:lnSpc>
                <a:spcPct val="100000"/>
              </a:lnSpc>
              <a:spcBef>
                <a:spcPts val="270"/>
              </a:spcBef>
            </a:pPr>
            <a:r>
              <a:rPr sz="9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C</a:t>
            </a:r>
            <a:r>
              <a:rPr sz="9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oordina,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dispone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y  </a:t>
            </a:r>
            <a:r>
              <a:rPr sz="9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ejecuta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los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contenidos  </a:t>
            </a:r>
            <a:r>
              <a:rPr sz="9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con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los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emp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9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endedo</a:t>
            </a:r>
            <a:r>
              <a:rPr sz="9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9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es.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309973" y="4854726"/>
            <a:ext cx="10071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 marR="95885" algn="ctr">
              <a:lnSpc>
                <a:spcPct val="100000"/>
              </a:lnSpc>
              <a:spcBef>
                <a:spcPts val="100"/>
              </a:spcBef>
            </a:pPr>
            <a:r>
              <a:rPr sz="9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9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yúdanos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a  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verificar </a:t>
            </a:r>
            <a:r>
              <a:rPr sz="9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que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estos  </a:t>
            </a:r>
            <a:r>
              <a:rPr sz="9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emprendedores </a:t>
            </a:r>
            <a:r>
              <a:rPr sz="9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finalizar</a:t>
            </a:r>
            <a:r>
              <a:rPr sz="9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on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los</a:t>
            </a:r>
            <a:endParaRPr sz="900">
              <a:latin typeface="Microsoft Sans Serif"/>
              <a:cs typeface="Microsoft Sans Serif"/>
            </a:endParaRPr>
          </a:p>
          <a:p>
            <a:pPr marL="12700" marR="5080" algn="ctr">
              <a:lnSpc>
                <a:spcPct val="100000"/>
              </a:lnSpc>
            </a:pPr>
            <a:r>
              <a:rPr sz="9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contenidos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125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través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de  </a:t>
            </a:r>
            <a:r>
              <a:rPr sz="9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plataforma.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279912" y="2414421"/>
            <a:ext cx="1067435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9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V</a:t>
            </a:r>
            <a:r>
              <a:rPr sz="9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alida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125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través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la  </a:t>
            </a:r>
            <a:r>
              <a:rPr sz="9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plataforma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que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asististe  </a:t>
            </a:r>
            <a:r>
              <a:rPr sz="900" spc="-125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actividad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junto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con  </a:t>
            </a:r>
            <a:r>
              <a:rPr sz="9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el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código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entr</a:t>
            </a:r>
            <a:r>
              <a:rPr sz="9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egado</a:t>
            </a:r>
            <a:endParaRPr sz="900">
              <a:latin typeface="Microsoft Sans Serif"/>
              <a:cs typeface="Microsoft Sans Serif"/>
            </a:endParaRPr>
          </a:p>
          <a:p>
            <a:pPr marL="40005" marR="32384" indent="-635" algn="ctr">
              <a:lnSpc>
                <a:spcPct val="100000"/>
              </a:lnSpc>
            </a:pPr>
            <a:r>
              <a:rPr sz="9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ca</a:t>
            </a:r>
            <a:r>
              <a:rPr sz="9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9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gado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por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la  </a:t>
            </a:r>
            <a:r>
              <a:rPr sz="9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entidad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en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E</a:t>
            </a:r>
            <a:r>
              <a:rPr sz="9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l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V</a:t>
            </a:r>
            <a:r>
              <a:rPr sz="9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iaje</a:t>
            </a:r>
            <a:r>
              <a:rPr sz="9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9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del  </a:t>
            </a:r>
            <a:r>
              <a:rPr sz="9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Emprendedor.</a:t>
            </a:r>
            <a:endParaRPr sz="900">
              <a:latin typeface="Microsoft Sans Serif"/>
              <a:cs typeface="Microsoft Sans Serif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4733646" y="2237922"/>
            <a:ext cx="4505325" cy="4184015"/>
            <a:chOff x="4733646" y="2237922"/>
            <a:chExt cx="4505325" cy="4184015"/>
          </a:xfrm>
        </p:grpSpPr>
        <p:sp>
          <p:nvSpPr>
            <p:cNvPr id="41" name="object 41"/>
            <p:cNvSpPr/>
            <p:nvPr/>
          </p:nvSpPr>
          <p:spPr>
            <a:xfrm>
              <a:off x="4882232" y="2673548"/>
              <a:ext cx="1976120" cy="0"/>
            </a:xfrm>
            <a:custGeom>
              <a:avLst/>
              <a:gdLst/>
              <a:ahLst/>
              <a:cxnLst/>
              <a:rect l="l" t="t" r="r" b="b"/>
              <a:pathLst>
                <a:path w="1976120">
                  <a:moveTo>
                    <a:pt x="0" y="0"/>
                  </a:moveTo>
                  <a:lnTo>
                    <a:pt x="1975904" y="0"/>
                  </a:lnTo>
                </a:path>
              </a:pathLst>
            </a:custGeom>
            <a:ln w="19050">
              <a:solidFill>
                <a:srgbClr val="C3D76E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882232" y="6006108"/>
              <a:ext cx="1976120" cy="0"/>
            </a:xfrm>
            <a:custGeom>
              <a:avLst/>
              <a:gdLst/>
              <a:ahLst/>
              <a:cxnLst/>
              <a:rect l="l" t="t" r="r" b="b"/>
              <a:pathLst>
                <a:path w="1976120">
                  <a:moveTo>
                    <a:pt x="0" y="0"/>
                  </a:moveTo>
                  <a:lnTo>
                    <a:pt x="1975904" y="0"/>
                  </a:lnTo>
                </a:path>
              </a:pathLst>
            </a:custGeom>
            <a:ln w="19050">
              <a:solidFill>
                <a:srgbClr val="C3D76E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433126" y="2237936"/>
              <a:ext cx="850265" cy="850265"/>
            </a:xfrm>
            <a:custGeom>
              <a:avLst/>
              <a:gdLst/>
              <a:ahLst/>
              <a:cxnLst/>
              <a:rect l="l" t="t" r="r" b="b"/>
              <a:pathLst>
                <a:path w="850265" h="850264">
                  <a:moveTo>
                    <a:pt x="425005" y="0"/>
                  </a:moveTo>
                  <a:lnTo>
                    <a:pt x="378696" y="2493"/>
                  </a:lnTo>
                  <a:lnTo>
                    <a:pt x="333832" y="9802"/>
                  </a:lnTo>
                  <a:lnTo>
                    <a:pt x="290671" y="21667"/>
                  </a:lnTo>
                  <a:lnTo>
                    <a:pt x="249474" y="37828"/>
                  </a:lnTo>
                  <a:lnTo>
                    <a:pt x="210498" y="58026"/>
                  </a:lnTo>
                  <a:lnTo>
                    <a:pt x="174003" y="82002"/>
                  </a:lnTo>
                  <a:lnTo>
                    <a:pt x="140250" y="109496"/>
                  </a:lnTo>
                  <a:lnTo>
                    <a:pt x="109496" y="140250"/>
                  </a:lnTo>
                  <a:lnTo>
                    <a:pt x="82002" y="174003"/>
                  </a:lnTo>
                  <a:lnTo>
                    <a:pt x="58026" y="210498"/>
                  </a:lnTo>
                  <a:lnTo>
                    <a:pt x="37828" y="249474"/>
                  </a:lnTo>
                  <a:lnTo>
                    <a:pt x="21667" y="290671"/>
                  </a:lnTo>
                  <a:lnTo>
                    <a:pt x="9802" y="333832"/>
                  </a:lnTo>
                  <a:lnTo>
                    <a:pt x="2493" y="378696"/>
                  </a:lnTo>
                  <a:lnTo>
                    <a:pt x="0" y="425005"/>
                  </a:lnTo>
                  <a:lnTo>
                    <a:pt x="2493" y="471314"/>
                  </a:lnTo>
                  <a:lnTo>
                    <a:pt x="9802" y="516178"/>
                  </a:lnTo>
                  <a:lnTo>
                    <a:pt x="21667" y="559339"/>
                  </a:lnTo>
                  <a:lnTo>
                    <a:pt x="37828" y="600536"/>
                  </a:lnTo>
                  <a:lnTo>
                    <a:pt x="58026" y="639512"/>
                  </a:lnTo>
                  <a:lnTo>
                    <a:pt x="82002" y="676007"/>
                  </a:lnTo>
                  <a:lnTo>
                    <a:pt x="109496" y="709760"/>
                  </a:lnTo>
                  <a:lnTo>
                    <a:pt x="140250" y="740514"/>
                  </a:lnTo>
                  <a:lnTo>
                    <a:pt x="174003" y="768008"/>
                  </a:lnTo>
                  <a:lnTo>
                    <a:pt x="210498" y="791984"/>
                  </a:lnTo>
                  <a:lnTo>
                    <a:pt x="249474" y="812182"/>
                  </a:lnTo>
                  <a:lnTo>
                    <a:pt x="290671" y="828343"/>
                  </a:lnTo>
                  <a:lnTo>
                    <a:pt x="333832" y="840208"/>
                  </a:lnTo>
                  <a:lnTo>
                    <a:pt x="378696" y="847517"/>
                  </a:lnTo>
                  <a:lnTo>
                    <a:pt x="425005" y="850011"/>
                  </a:lnTo>
                  <a:lnTo>
                    <a:pt x="471314" y="847517"/>
                  </a:lnTo>
                  <a:lnTo>
                    <a:pt x="516178" y="840208"/>
                  </a:lnTo>
                  <a:lnTo>
                    <a:pt x="559339" y="828343"/>
                  </a:lnTo>
                  <a:lnTo>
                    <a:pt x="600536" y="812182"/>
                  </a:lnTo>
                  <a:lnTo>
                    <a:pt x="639512" y="791984"/>
                  </a:lnTo>
                  <a:lnTo>
                    <a:pt x="676007" y="768008"/>
                  </a:lnTo>
                  <a:lnTo>
                    <a:pt x="709760" y="740514"/>
                  </a:lnTo>
                  <a:lnTo>
                    <a:pt x="740514" y="709760"/>
                  </a:lnTo>
                  <a:lnTo>
                    <a:pt x="768008" y="676007"/>
                  </a:lnTo>
                  <a:lnTo>
                    <a:pt x="791984" y="639512"/>
                  </a:lnTo>
                  <a:lnTo>
                    <a:pt x="812182" y="600536"/>
                  </a:lnTo>
                  <a:lnTo>
                    <a:pt x="828343" y="559339"/>
                  </a:lnTo>
                  <a:lnTo>
                    <a:pt x="840208" y="516178"/>
                  </a:lnTo>
                  <a:lnTo>
                    <a:pt x="847517" y="471314"/>
                  </a:lnTo>
                  <a:lnTo>
                    <a:pt x="850011" y="425005"/>
                  </a:lnTo>
                  <a:lnTo>
                    <a:pt x="847517" y="378696"/>
                  </a:lnTo>
                  <a:lnTo>
                    <a:pt x="840208" y="333832"/>
                  </a:lnTo>
                  <a:lnTo>
                    <a:pt x="828343" y="290671"/>
                  </a:lnTo>
                  <a:lnTo>
                    <a:pt x="812182" y="249474"/>
                  </a:lnTo>
                  <a:lnTo>
                    <a:pt x="791984" y="210498"/>
                  </a:lnTo>
                  <a:lnTo>
                    <a:pt x="768008" y="174003"/>
                  </a:lnTo>
                  <a:lnTo>
                    <a:pt x="740514" y="140250"/>
                  </a:lnTo>
                  <a:lnTo>
                    <a:pt x="709760" y="109496"/>
                  </a:lnTo>
                  <a:lnTo>
                    <a:pt x="676007" y="82002"/>
                  </a:lnTo>
                  <a:lnTo>
                    <a:pt x="639512" y="58026"/>
                  </a:lnTo>
                  <a:lnTo>
                    <a:pt x="600536" y="37828"/>
                  </a:lnTo>
                  <a:lnTo>
                    <a:pt x="559339" y="21667"/>
                  </a:lnTo>
                  <a:lnTo>
                    <a:pt x="516178" y="9802"/>
                  </a:lnTo>
                  <a:lnTo>
                    <a:pt x="471314" y="2493"/>
                  </a:lnTo>
                  <a:lnTo>
                    <a:pt x="425005" y="0"/>
                  </a:lnTo>
                  <a:close/>
                </a:path>
              </a:pathLst>
            </a:custGeom>
            <a:solidFill>
              <a:srgbClr val="C3D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633726" y="2458813"/>
              <a:ext cx="373380" cy="415290"/>
            </a:xfrm>
            <a:custGeom>
              <a:avLst/>
              <a:gdLst/>
              <a:ahLst/>
              <a:cxnLst/>
              <a:rect l="l" t="t" r="r" b="b"/>
              <a:pathLst>
                <a:path w="373379" h="415289">
                  <a:moveTo>
                    <a:pt x="178358" y="0"/>
                  </a:moveTo>
                  <a:lnTo>
                    <a:pt x="45326" y="2286"/>
                  </a:lnTo>
                  <a:lnTo>
                    <a:pt x="3433" y="14304"/>
                  </a:lnTo>
                  <a:lnTo>
                    <a:pt x="901" y="33553"/>
                  </a:lnTo>
                  <a:lnTo>
                    <a:pt x="952" y="119456"/>
                  </a:lnTo>
                  <a:lnTo>
                    <a:pt x="0" y="269938"/>
                  </a:lnTo>
                  <a:lnTo>
                    <a:pt x="6565" y="383260"/>
                  </a:lnTo>
                  <a:lnTo>
                    <a:pt x="3044" y="401489"/>
                  </a:lnTo>
                  <a:lnTo>
                    <a:pt x="7539" y="410838"/>
                  </a:lnTo>
                  <a:lnTo>
                    <a:pt x="25152" y="414253"/>
                  </a:lnTo>
                  <a:lnTo>
                    <a:pt x="60985" y="414680"/>
                  </a:lnTo>
                  <a:lnTo>
                    <a:pt x="205917" y="413334"/>
                  </a:lnTo>
                  <a:lnTo>
                    <a:pt x="240982" y="412534"/>
                  </a:lnTo>
                  <a:lnTo>
                    <a:pt x="365645" y="413562"/>
                  </a:lnTo>
                  <a:lnTo>
                    <a:pt x="373164" y="110921"/>
                  </a:lnTo>
                  <a:lnTo>
                    <a:pt x="373164" y="37465"/>
                  </a:lnTo>
                  <a:lnTo>
                    <a:pt x="335241" y="3251"/>
                  </a:lnTo>
                  <a:lnTo>
                    <a:pt x="227025" y="2286"/>
                  </a:lnTo>
                  <a:lnTo>
                    <a:pt x="1783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821310" y="2635068"/>
              <a:ext cx="259079" cy="255904"/>
            </a:xfrm>
            <a:custGeom>
              <a:avLst/>
              <a:gdLst/>
              <a:ahLst/>
              <a:cxnLst/>
              <a:rect l="l" t="t" r="r" b="b"/>
              <a:pathLst>
                <a:path w="259079" h="255905">
                  <a:moveTo>
                    <a:pt x="129175" y="0"/>
                  </a:moveTo>
                  <a:lnTo>
                    <a:pt x="84711" y="7625"/>
                  </a:lnTo>
                  <a:lnTo>
                    <a:pt x="21624" y="51385"/>
                  </a:lnTo>
                  <a:lnTo>
                    <a:pt x="3703" y="93718"/>
                  </a:lnTo>
                  <a:lnTo>
                    <a:pt x="0" y="141080"/>
                  </a:lnTo>
                  <a:lnTo>
                    <a:pt x="10280" y="181883"/>
                  </a:lnTo>
                  <a:lnTo>
                    <a:pt x="33655" y="215963"/>
                  </a:lnTo>
                  <a:lnTo>
                    <a:pt x="69235" y="243159"/>
                  </a:lnTo>
                  <a:lnTo>
                    <a:pt x="106414" y="255516"/>
                  </a:lnTo>
                  <a:lnTo>
                    <a:pt x="148145" y="255330"/>
                  </a:lnTo>
                  <a:lnTo>
                    <a:pt x="189048" y="243585"/>
                  </a:lnTo>
                  <a:lnTo>
                    <a:pt x="223741" y="221267"/>
                  </a:lnTo>
                  <a:lnTo>
                    <a:pt x="246844" y="189361"/>
                  </a:lnTo>
                  <a:lnTo>
                    <a:pt x="258675" y="142512"/>
                  </a:lnTo>
                  <a:lnTo>
                    <a:pt x="256117" y="96096"/>
                  </a:lnTo>
                  <a:lnTo>
                    <a:pt x="240303" y="54895"/>
                  </a:lnTo>
                  <a:lnTo>
                    <a:pt x="212364" y="23690"/>
                  </a:lnTo>
                  <a:lnTo>
                    <a:pt x="151591" y="1254"/>
                  </a:lnTo>
                  <a:lnTo>
                    <a:pt x="129175" y="0"/>
                  </a:lnTo>
                  <a:close/>
                </a:path>
              </a:pathLst>
            </a:custGeom>
            <a:solidFill>
              <a:srgbClr val="C3D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821310" y="2635068"/>
              <a:ext cx="259079" cy="255904"/>
            </a:xfrm>
            <a:custGeom>
              <a:avLst/>
              <a:gdLst/>
              <a:ahLst/>
              <a:cxnLst/>
              <a:rect l="l" t="t" r="r" b="b"/>
              <a:pathLst>
                <a:path w="259079" h="255905">
                  <a:moveTo>
                    <a:pt x="120327" y="411"/>
                  </a:moveTo>
                  <a:lnTo>
                    <a:pt x="50218" y="23652"/>
                  </a:lnTo>
                  <a:lnTo>
                    <a:pt x="21624" y="51385"/>
                  </a:lnTo>
                  <a:lnTo>
                    <a:pt x="3703" y="93718"/>
                  </a:lnTo>
                  <a:lnTo>
                    <a:pt x="0" y="141080"/>
                  </a:lnTo>
                  <a:lnTo>
                    <a:pt x="10280" y="181883"/>
                  </a:lnTo>
                  <a:lnTo>
                    <a:pt x="33655" y="215963"/>
                  </a:lnTo>
                  <a:lnTo>
                    <a:pt x="69235" y="243159"/>
                  </a:lnTo>
                  <a:lnTo>
                    <a:pt x="106414" y="255516"/>
                  </a:lnTo>
                  <a:lnTo>
                    <a:pt x="148145" y="255330"/>
                  </a:lnTo>
                  <a:lnTo>
                    <a:pt x="189048" y="243585"/>
                  </a:lnTo>
                  <a:lnTo>
                    <a:pt x="223741" y="221267"/>
                  </a:lnTo>
                  <a:lnTo>
                    <a:pt x="246844" y="189361"/>
                  </a:lnTo>
                  <a:lnTo>
                    <a:pt x="258675" y="142512"/>
                  </a:lnTo>
                  <a:lnTo>
                    <a:pt x="256117" y="96096"/>
                  </a:lnTo>
                  <a:lnTo>
                    <a:pt x="240303" y="54895"/>
                  </a:lnTo>
                  <a:lnTo>
                    <a:pt x="212364" y="23690"/>
                  </a:lnTo>
                  <a:lnTo>
                    <a:pt x="151591" y="1254"/>
                  </a:lnTo>
                  <a:lnTo>
                    <a:pt x="129175" y="0"/>
                  </a:lnTo>
                  <a:lnTo>
                    <a:pt x="120327" y="411"/>
                  </a:lnTo>
                  <a:close/>
                </a:path>
              </a:pathLst>
            </a:custGeom>
            <a:ln w="11290">
              <a:solidFill>
                <a:srgbClr val="5959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43318" y="2658948"/>
              <a:ext cx="216255" cy="203833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6681344" y="2432930"/>
              <a:ext cx="44450" cy="87630"/>
            </a:xfrm>
            <a:custGeom>
              <a:avLst/>
              <a:gdLst/>
              <a:ahLst/>
              <a:cxnLst/>
              <a:rect l="l" t="t" r="r" b="b"/>
              <a:pathLst>
                <a:path w="44450" h="87630">
                  <a:moveTo>
                    <a:pt x="34330" y="86347"/>
                  </a:moveTo>
                  <a:lnTo>
                    <a:pt x="12801" y="86347"/>
                  </a:lnTo>
                  <a:lnTo>
                    <a:pt x="30991" y="87085"/>
                  </a:lnTo>
                  <a:lnTo>
                    <a:pt x="34330" y="86347"/>
                  </a:lnTo>
                  <a:close/>
                </a:path>
                <a:path w="44450" h="87630">
                  <a:moveTo>
                    <a:pt x="42659" y="0"/>
                  </a:moveTo>
                  <a:lnTo>
                    <a:pt x="37922" y="965"/>
                  </a:lnTo>
                  <a:lnTo>
                    <a:pt x="21805" y="965"/>
                  </a:lnTo>
                  <a:lnTo>
                    <a:pt x="9004" y="2921"/>
                  </a:lnTo>
                  <a:lnTo>
                    <a:pt x="1422" y="2921"/>
                  </a:lnTo>
                  <a:lnTo>
                    <a:pt x="0" y="7315"/>
                  </a:lnTo>
                  <a:lnTo>
                    <a:pt x="482" y="18046"/>
                  </a:lnTo>
                  <a:lnTo>
                    <a:pt x="754" y="28953"/>
                  </a:lnTo>
                  <a:lnTo>
                    <a:pt x="893" y="43473"/>
                  </a:lnTo>
                  <a:lnTo>
                    <a:pt x="952" y="83908"/>
                  </a:lnTo>
                  <a:lnTo>
                    <a:pt x="3784" y="86842"/>
                  </a:lnTo>
                  <a:lnTo>
                    <a:pt x="12801" y="86347"/>
                  </a:lnTo>
                  <a:lnTo>
                    <a:pt x="34330" y="86347"/>
                  </a:lnTo>
                  <a:lnTo>
                    <a:pt x="39265" y="85256"/>
                  </a:lnTo>
                  <a:lnTo>
                    <a:pt x="43141" y="79032"/>
                  </a:lnTo>
                  <a:lnTo>
                    <a:pt x="43745" y="65301"/>
                  </a:lnTo>
                  <a:lnTo>
                    <a:pt x="44086" y="46040"/>
                  </a:lnTo>
                  <a:lnTo>
                    <a:pt x="44072" y="26689"/>
                  </a:lnTo>
                  <a:lnTo>
                    <a:pt x="43611" y="12687"/>
                  </a:lnTo>
                  <a:lnTo>
                    <a:pt x="42659" y="0"/>
                  </a:lnTo>
                  <a:close/>
                </a:path>
              </a:pathLst>
            </a:custGeom>
            <a:solidFill>
              <a:srgbClr val="C3D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681344" y="2432930"/>
              <a:ext cx="44450" cy="87630"/>
            </a:xfrm>
            <a:custGeom>
              <a:avLst/>
              <a:gdLst/>
              <a:ahLst/>
              <a:cxnLst/>
              <a:rect l="l" t="t" r="r" b="b"/>
              <a:pathLst>
                <a:path w="44450" h="87630">
                  <a:moveTo>
                    <a:pt x="9004" y="2921"/>
                  </a:moveTo>
                  <a:lnTo>
                    <a:pt x="1422" y="2921"/>
                  </a:lnTo>
                  <a:lnTo>
                    <a:pt x="0" y="7315"/>
                  </a:lnTo>
                  <a:lnTo>
                    <a:pt x="482" y="18046"/>
                  </a:lnTo>
                  <a:lnTo>
                    <a:pt x="754" y="28953"/>
                  </a:lnTo>
                  <a:lnTo>
                    <a:pt x="893" y="43473"/>
                  </a:lnTo>
                  <a:lnTo>
                    <a:pt x="945" y="58453"/>
                  </a:lnTo>
                  <a:lnTo>
                    <a:pt x="952" y="70739"/>
                  </a:lnTo>
                  <a:lnTo>
                    <a:pt x="952" y="83908"/>
                  </a:lnTo>
                  <a:lnTo>
                    <a:pt x="3784" y="86842"/>
                  </a:lnTo>
                  <a:lnTo>
                    <a:pt x="12801" y="86347"/>
                  </a:lnTo>
                  <a:lnTo>
                    <a:pt x="21207" y="86716"/>
                  </a:lnTo>
                  <a:lnTo>
                    <a:pt x="30991" y="87085"/>
                  </a:lnTo>
                  <a:lnTo>
                    <a:pt x="39265" y="85256"/>
                  </a:lnTo>
                  <a:lnTo>
                    <a:pt x="43141" y="79032"/>
                  </a:lnTo>
                  <a:lnTo>
                    <a:pt x="43745" y="65301"/>
                  </a:lnTo>
                  <a:lnTo>
                    <a:pt x="44086" y="46040"/>
                  </a:lnTo>
                  <a:lnTo>
                    <a:pt x="44072" y="26689"/>
                  </a:lnTo>
                  <a:lnTo>
                    <a:pt x="43611" y="12687"/>
                  </a:lnTo>
                  <a:lnTo>
                    <a:pt x="42659" y="0"/>
                  </a:lnTo>
                  <a:lnTo>
                    <a:pt x="37922" y="965"/>
                  </a:lnTo>
                  <a:lnTo>
                    <a:pt x="29857" y="965"/>
                  </a:lnTo>
                  <a:lnTo>
                    <a:pt x="21805" y="965"/>
                  </a:lnTo>
                  <a:lnTo>
                    <a:pt x="9004" y="2921"/>
                  </a:lnTo>
                  <a:close/>
                </a:path>
              </a:pathLst>
            </a:custGeom>
            <a:ln w="11290">
              <a:solidFill>
                <a:srgbClr val="5959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903217" y="2433909"/>
              <a:ext cx="44450" cy="87630"/>
            </a:xfrm>
            <a:custGeom>
              <a:avLst/>
              <a:gdLst/>
              <a:ahLst/>
              <a:cxnLst/>
              <a:rect l="l" t="t" r="r" b="b"/>
              <a:pathLst>
                <a:path w="44450" h="87630">
                  <a:moveTo>
                    <a:pt x="13096" y="0"/>
                  </a:moveTo>
                  <a:lnTo>
                    <a:pt x="4821" y="1830"/>
                  </a:lnTo>
                  <a:lnTo>
                    <a:pt x="950" y="8054"/>
                  </a:lnTo>
                  <a:lnTo>
                    <a:pt x="341" y="21782"/>
                  </a:lnTo>
                  <a:lnTo>
                    <a:pt x="0" y="41047"/>
                  </a:lnTo>
                  <a:lnTo>
                    <a:pt x="13" y="60406"/>
                  </a:lnTo>
                  <a:lnTo>
                    <a:pt x="468" y="74412"/>
                  </a:lnTo>
                  <a:lnTo>
                    <a:pt x="1420" y="87087"/>
                  </a:lnTo>
                  <a:lnTo>
                    <a:pt x="6170" y="86121"/>
                  </a:lnTo>
                  <a:lnTo>
                    <a:pt x="22286" y="86121"/>
                  </a:lnTo>
                  <a:lnTo>
                    <a:pt x="35075" y="84166"/>
                  </a:lnTo>
                  <a:lnTo>
                    <a:pt x="42657" y="84166"/>
                  </a:lnTo>
                  <a:lnTo>
                    <a:pt x="44080" y="79784"/>
                  </a:lnTo>
                  <a:lnTo>
                    <a:pt x="43610" y="69040"/>
                  </a:lnTo>
                  <a:lnTo>
                    <a:pt x="43338" y="58133"/>
                  </a:lnTo>
                  <a:lnTo>
                    <a:pt x="43199" y="43614"/>
                  </a:lnTo>
                  <a:lnTo>
                    <a:pt x="43140" y="3178"/>
                  </a:lnTo>
                  <a:lnTo>
                    <a:pt x="40763" y="727"/>
                  </a:lnTo>
                  <a:lnTo>
                    <a:pt x="31291" y="727"/>
                  </a:lnTo>
                  <a:lnTo>
                    <a:pt x="13096" y="0"/>
                  </a:lnTo>
                  <a:close/>
                </a:path>
                <a:path w="44450" h="87630">
                  <a:moveTo>
                    <a:pt x="40295" y="244"/>
                  </a:moveTo>
                  <a:lnTo>
                    <a:pt x="31291" y="727"/>
                  </a:lnTo>
                  <a:lnTo>
                    <a:pt x="40763" y="727"/>
                  </a:lnTo>
                  <a:lnTo>
                    <a:pt x="40295" y="244"/>
                  </a:lnTo>
                  <a:close/>
                </a:path>
              </a:pathLst>
            </a:custGeom>
            <a:solidFill>
              <a:srgbClr val="C3D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903217" y="2433909"/>
              <a:ext cx="44450" cy="87630"/>
            </a:xfrm>
            <a:custGeom>
              <a:avLst/>
              <a:gdLst/>
              <a:ahLst/>
              <a:cxnLst/>
              <a:rect l="l" t="t" r="r" b="b"/>
              <a:pathLst>
                <a:path w="44450" h="87630">
                  <a:moveTo>
                    <a:pt x="35075" y="84166"/>
                  </a:moveTo>
                  <a:lnTo>
                    <a:pt x="42657" y="84166"/>
                  </a:lnTo>
                  <a:lnTo>
                    <a:pt x="44080" y="79784"/>
                  </a:lnTo>
                  <a:lnTo>
                    <a:pt x="43610" y="69040"/>
                  </a:lnTo>
                  <a:lnTo>
                    <a:pt x="43338" y="58133"/>
                  </a:lnTo>
                  <a:lnTo>
                    <a:pt x="43199" y="43614"/>
                  </a:lnTo>
                  <a:lnTo>
                    <a:pt x="43147" y="28638"/>
                  </a:lnTo>
                  <a:lnTo>
                    <a:pt x="43140" y="16360"/>
                  </a:lnTo>
                  <a:lnTo>
                    <a:pt x="43140" y="3178"/>
                  </a:lnTo>
                  <a:lnTo>
                    <a:pt x="40295" y="244"/>
                  </a:lnTo>
                  <a:lnTo>
                    <a:pt x="31291" y="727"/>
                  </a:lnTo>
                  <a:lnTo>
                    <a:pt x="22884" y="364"/>
                  </a:lnTo>
                  <a:lnTo>
                    <a:pt x="13096" y="0"/>
                  </a:lnTo>
                  <a:lnTo>
                    <a:pt x="4821" y="1830"/>
                  </a:lnTo>
                  <a:lnTo>
                    <a:pt x="950" y="8054"/>
                  </a:lnTo>
                  <a:lnTo>
                    <a:pt x="341" y="21782"/>
                  </a:lnTo>
                  <a:lnTo>
                    <a:pt x="0" y="41047"/>
                  </a:lnTo>
                  <a:lnTo>
                    <a:pt x="13" y="60406"/>
                  </a:lnTo>
                  <a:lnTo>
                    <a:pt x="468" y="74412"/>
                  </a:lnTo>
                  <a:lnTo>
                    <a:pt x="1420" y="87087"/>
                  </a:lnTo>
                  <a:lnTo>
                    <a:pt x="6170" y="86121"/>
                  </a:lnTo>
                  <a:lnTo>
                    <a:pt x="14222" y="86121"/>
                  </a:lnTo>
                  <a:lnTo>
                    <a:pt x="22286" y="86121"/>
                  </a:lnTo>
                  <a:lnTo>
                    <a:pt x="35075" y="84166"/>
                  </a:lnTo>
                  <a:close/>
                </a:path>
              </a:pathLst>
            </a:custGeom>
            <a:ln w="11290">
              <a:solidFill>
                <a:srgbClr val="5959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636594" y="2459807"/>
              <a:ext cx="358775" cy="412115"/>
            </a:xfrm>
            <a:custGeom>
              <a:avLst/>
              <a:gdLst/>
              <a:ahLst/>
              <a:cxnLst/>
              <a:rect l="l" t="t" r="r" b="b"/>
              <a:pathLst>
                <a:path w="358775" h="412114">
                  <a:moveTo>
                    <a:pt x="44246" y="4095"/>
                  </a:moveTo>
                  <a:lnTo>
                    <a:pt x="45275" y="4603"/>
                  </a:lnTo>
                  <a:lnTo>
                    <a:pt x="26454" y="4603"/>
                  </a:lnTo>
                  <a:lnTo>
                    <a:pt x="14380" y="7402"/>
                  </a:lnTo>
                  <a:lnTo>
                    <a:pt x="6169" y="15640"/>
                  </a:lnTo>
                  <a:lnTo>
                    <a:pt x="1486" y="29078"/>
                  </a:lnTo>
                  <a:lnTo>
                    <a:pt x="0" y="47478"/>
                  </a:lnTo>
                  <a:lnTo>
                    <a:pt x="73" y="79255"/>
                  </a:lnTo>
                  <a:lnTo>
                    <a:pt x="195" y="126120"/>
                  </a:lnTo>
                  <a:lnTo>
                    <a:pt x="219" y="177809"/>
                  </a:lnTo>
                  <a:lnTo>
                    <a:pt x="0" y="224059"/>
                  </a:lnTo>
                  <a:lnTo>
                    <a:pt x="502" y="263680"/>
                  </a:lnTo>
                  <a:lnTo>
                    <a:pt x="2101" y="300796"/>
                  </a:lnTo>
                  <a:lnTo>
                    <a:pt x="3796" y="333087"/>
                  </a:lnTo>
                  <a:lnTo>
                    <a:pt x="4584" y="358235"/>
                  </a:lnTo>
                  <a:lnTo>
                    <a:pt x="20465" y="405141"/>
                  </a:lnTo>
                  <a:lnTo>
                    <a:pt x="89475" y="411828"/>
                  </a:lnTo>
                  <a:lnTo>
                    <a:pt x="154624" y="411337"/>
                  </a:lnTo>
                  <a:lnTo>
                    <a:pt x="212526" y="410279"/>
                  </a:lnTo>
                  <a:lnTo>
                    <a:pt x="237528" y="409695"/>
                  </a:lnTo>
                </a:path>
                <a:path w="358775" h="412114">
                  <a:moveTo>
                    <a:pt x="91046" y="4095"/>
                  </a:moveTo>
                  <a:lnTo>
                    <a:pt x="128968" y="1220"/>
                  </a:lnTo>
                  <a:lnTo>
                    <a:pt x="152206" y="0"/>
                  </a:lnTo>
                  <a:lnTo>
                    <a:pt x="170295" y="198"/>
                  </a:lnTo>
                  <a:lnTo>
                    <a:pt x="192773" y="1581"/>
                  </a:lnTo>
                  <a:lnTo>
                    <a:pt x="219558" y="3034"/>
                  </a:lnTo>
                  <a:lnTo>
                    <a:pt x="242292" y="3781"/>
                  </a:lnTo>
                  <a:lnTo>
                    <a:pt x="258065" y="4056"/>
                  </a:lnTo>
                  <a:lnTo>
                    <a:pt x="263969" y="4095"/>
                  </a:lnTo>
                </a:path>
                <a:path w="358775" h="412114">
                  <a:moveTo>
                    <a:pt x="310248" y="5111"/>
                  </a:moveTo>
                  <a:lnTo>
                    <a:pt x="351805" y="20858"/>
                  </a:lnTo>
                  <a:lnTo>
                    <a:pt x="358328" y="75374"/>
                  </a:lnTo>
                  <a:lnTo>
                    <a:pt x="358062" y="121891"/>
                  </a:lnTo>
                  <a:lnTo>
                    <a:pt x="357412" y="162355"/>
                  </a:lnTo>
                  <a:lnTo>
                    <a:pt x="357047" y="179647"/>
                  </a:lnTo>
                </a:path>
                <a:path w="358775" h="412114">
                  <a:moveTo>
                    <a:pt x="311277" y="173602"/>
                  </a:moveTo>
                  <a:lnTo>
                    <a:pt x="311277" y="151911"/>
                  </a:lnTo>
                  <a:lnTo>
                    <a:pt x="309766" y="143862"/>
                  </a:lnTo>
                  <a:lnTo>
                    <a:pt x="305298" y="138984"/>
                  </a:lnTo>
                  <a:lnTo>
                    <a:pt x="297968" y="136660"/>
                  </a:lnTo>
                  <a:lnTo>
                    <a:pt x="287870" y="136277"/>
                  </a:lnTo>
                  <a:lnTo>
                    <a:pt x="251023" y="136555"/>
                  </a:lnTo>
                  <a:lnTo>
                    <a:pt x="183418" y="136594"/>
                  </a:lnTo>
                  <a:lnTo>
                    <a:pt x="115143" y="136348"/>
                  </a:lnTo>
                  <a:lnTo>
                    <a:pt x="76288" y="135769"/>
                  </a:lnTo>
                  <a:lnTo>
                    <a:pt x="62164" y="135606"/>
                  </a:lnTo>
                  <a:lnTo>
                    <a:pt x="49468" y="137474"/>
                  </a:lnTo>
                  <a:lnTo>
                    <a:pt x="40393" y="142652"/>
                  </a:lnTo>
                  <a:lnTo>
                    <a:pt x="37134" y="152419"/>
                  </a:lnTo>
                  <a:lnTo>
                    <a:pt x="37515" y="170250"/>
                  </a:lnTo>
                  <a:lnTo>
                    <a:pt x="37896" y="195930"/>
                  </a:lnTo>
                  <a:lnTo>
                    <a:pt x="38658" y="253815"/>
                  </a:lnTo>
                  <a:lnTo>
                    <a:pt x="40692" y="303068"/>
                  </a:lnTo>
                  <a:lnTo>
                    <a:pt x="41950" y="321854"/>
                  </a:lnTo>
                  <a:lnTo>
                    <a:pt x="42735" y="334537"/>
                  </a:lnTo>
                  <a:lnTo>
                    <a:pt x="93503" y="347942"/>
                  </a:lnTo>
                  <a:lnTo>
                    <a:pt x="134654" y="348089"/>
                  </a:lnTo>
                  <a:lnTo>
                    <a:pt x="172563" y="348143"/>
                  </a:lnTo>
                  <a:lnTo>
                    <a:pt x="189204" y="348151"/>
                  </a:lnTo>
                </a:path>
              </a:pathLst>
            </a:custGeom>
            <a:ln w="11290">
              <a:solidFill>
                <a:srgbClr val="5959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29933" y="2455222"/>
              <a:ext cx="371055" cy="422452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6433126" y="5571581"/>
              <a:ext cx="850265" cy="850265"/>
            </a:xfrm>
            <a:custGeom>
              <a:avLst/>
              <a:gdLst/>
              <a:ahLst/>
              <a:cxnLst/>
              <a:rect l="l" t="t" r="r" b="b"/>
              <a:pathLst>
                <a:path w="850265" h="850264">
                  <a:moveTo>
                    <a:pt x="425005" y="0"/>
                  </a:moveTo>
                  <a:lnTo>
                    <a:pt x="378696" y="2493"/>
                  </a:lnTo>
                  <a:lnTo>
                    <a:pt x="333832" y="9802"/>
                  </a:lnTo>
                  <a:lnTo>
                    <a:pt x="290671" y="21667"/>
                  </a:lnTo>
                  <a:lnTo>
                    <a:pt x="249474" y="37828"/>
                  </a:lnTo>
                  <a:lnTo>
                    <a:pt x="210498" y="58026"/>
                  </a:lnTo>
                  <a:lnTo>
                    <a:pt x="174003" y="82002"/>
                  </a:lnTo>
                  <a:lnTo>
                    <a:pt x="140250" y="109496"/>
                  </a:lnTo>
                  <a:lnTo>
                    <a:pt x="109496" y="140250"/>
                  </a:lnTo>
                  <a:lnTo>
                    <a:pt x="82002" y="174003"/>
                  </a:lnTo>
                  <a:lnTo>
                    <a:pt x="58026" y="210498"/>
                  </a:lnTo>
                  <a:lnTo>
                    <a:pt x="37828" y="249474"/>
                  </a:lnTo>
                  <a:lnTo>
                    <a:pt x="21667" y="290671"/>
                  </a:lnTo>
                  <a:lnTo>
                    <a:pt x="9802" y="333832"/>
                  </a:lnTo>
                  <a:lnTo>
                    <a:pt x="2493" y="378696"/>
                  </a:lnTo>
                  <a:lnTo>
                    <a:pt x="0" y="425005"/>
                  </a:lnTo>
                  <a:lnTo>
                    <a:pt x="2493" y="471314"/>
                  </a:lnTo>
                  <a:lnTo>
                    <a:pt x="9802" y="516178"/>
                  </a:lnTo>
                  <a:lnTo>
                    <a:pt x="21667" y="559339"/>
                  </a:lnTo>
                  <a:lnTo>
                    <a:pt x="37828" y="600536"/>
                  </a:lnTo>
                  <a:lnTo>
                    <a:pt x="58026" y="639512"/>
                  </a:lnTo>
                  <a:lnTo>
                    <a:pt x="82002" y="676007"/>
                  </a:lnTo>
                  <a:lnTo>
                    <a:pt x="109496" y="709760"/>
                  </a:lnTo>
                  <a:lnTo>
                    <a:pt x="140250" y="740514"/>
                  </a:lnTo>
                  <a:lnTo>
                    <a:pt x="174003" y="768008"/>
                  </a:lnTo>
                  <a:lnTo>
                    <a:pt x="210498" y="791984"/>
                  </a:lnTo>
                  <a:lnTo>
                    <a:pt x="249474" y="812182"/>
                  </a:lnTo>
                  <a:lnTo>
                    <a:pt x="290671" y="828343"/>
                  </a:lnTo>
                  <a:lnTo>
                    <a:pt x="333832" y="840208"/>
                  </a:lnTo>
                  <a:lnTo>
                    <a:pt x="378696" y="847517"/>
                  </a:lnTo>
                  <a:lnTo>
                    <a:pt x="425005" y="850011"/>
                  </a:lnTo>
                  <a:lnTo>
                    <a:pt x="471314" y="847517"/>
                  </a:lnTo>
                  <a:lnTo>
                    <a:pt x="516178" y="840208"/>
                  </a:lnTo>
                  <a:lnTo>
                    <a:pt x="559339" y="828343"/>
                  </a:lnTo>
                  <a:lnTo>
                    <a:pt x="600536" y="812182"/>
                  </a:lnTo>
                  <a:lnTo>
                    <a:pt x="639512" y="791984"/>
                  </a:lnTo>
                  <a:lnTo>
                    <a:pt x="676007" y="768008"/>
                  </a:lnTo>
                  <a:lnTo>
                    <a:pt x="709760" y="740514"/>
                  </a:lnTo>
                  <a:lnTo>
                    <a:pt x="740514" y="709760"/>
                  </a:lnTo>
                  <a:lnTo>
                    <a:pt x="768008" y="676007"/>
                  </a:lnTo>
                  <a:lnTo>
                    <a:pt x="791984" y="639512"/>
                  </a:lnTo>
                  <a:lnTo>
                    <a:pt x="812182" y="600536"/>
                  </a:lnTo>
                  <a:lnTo>
                    <a:pt x="828343" y="559339"/>
                  </a:lnTo>
                  <a:lnTo>
                    <a:pt x="840208" y="516178"/>
                  </a:lnTo>
                  <a:lnTo>
                    <a:pt x="847517" y="471314"/>
                  </a:lnTo>
                  <a:lnTo>
                    <a:pt x="850011" y="425005"/>
                  </a:lnTo>
                  <a:lnTo>
                    <a:pt x="847517" y="378696"/>
                  </a:lnTo>
                  <a:lnTo>
                    <a:pt x="840208" y="333832"/>
                  </a:lnTo>
                  <a:lnTo>
                    <a:pt x="828343" y="290671"/>
                  </a:lnTo>
                  <a:lnTo>
                    <a:pt x="812182" y="249474"/>
                  </a:lnTo>
                  <a:lnTo>
                    <a:pt x="791984" y="210498"/>
                  </a:lnTo>
                  <a:lnTo>
                    <a:pt x="768008" y="174003"/>
                  </a:lnTo>
                  <a:lnTo>
                    <a:pt x="740514" y="140250"/>
                  </a:lnTo>
                  <a:lnTo>
                    <a:pt x="709760" y="109496"/>
                  </a:lnTo>
                  <a:lnTo>
                    <a:pt x="676007" y="82002"/>
                  </a:lnTo>
                  <a:lnTo>
                    <a:pt x="639512" y="58026"/>
                  </a:lnTo>
                  <a:lnTo>
                    <a:pt x="600536" y="37828"/>
                  </a:lnTo>
                  <a:lnTo>
                    <a:pt x="559339" y="21667"/>
                  </a:lnTo>
                  <a:lnTo>
                    <a:pt x="516178" y="9802"/>
                  </a:lnTo>
                  <a:lnTo>
                    <a:pt x="471314" y="2493"/>
                  </a:lnTo>
                  <a:lnTo>
                    <a:pt x="425005" y="0"/>
                  </a:lnTo>
                  <a:close/>
                </a:path>
              </a:pathLst>
            </a:custGeom>
            <a:solidFill>
              <a:srgbClr val="C3D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633726" y="5792454"/>
              <a:ext cx="373380" cy="415290"/>
            </a:xfrm>
            <a:custGeom>
              <a:avLst/>
              <a:gdLst/>
              <a:ahLst/>
              <a:cxnLst/>
              <a:rect l="l" t="t" r="r" b="b"/>
              <a:pathLst>
                <a:path w="373379" h="415289">
                  <a:moveTo>
                    <a:pt x="178358" y="0"/>
                  </a:moveTo>
                  <a:lnTo>
                    <a:pt x="45326" y="2286"/>
                  </a:lnTo>
                  <a:lnTo>
                    <a:pt x="3433" y="14304"/>
                  </a:lnTo>
                  <a:lnTo>
                    <a:pt x="901" y="33553"/>
                  </a:lnTo>
                  <a:lnTo>
                    <a:pt x="952" y="119456"/>
                  </a:lnTo>
                  <a:lnTo>
                    <a:pt x="0" y="269938"/>
                  </a:lnTo>
                  <a:lnTo>
                    <a:pt x="6565" y="383260"/>
                  </a:lnTo>
                  <a:lnTo>
                    <a:pt x="3044" y="401489"/>
                  </a:lnTo>
                  <a:lnTo>
                    <a:pt x="7539" y="410838"/>
                  </a:lnTo>
                  <a:lnTo>
                    <a:pt x="25152" y="414253"/>
                  </a:lnTo>
                  <a:lnTo>
                    <a:pt x="60985" y="414680"/>
                  </a:lnTo>
                  <a:lnTo>
                    <a:pt x="156768" y="413969"/>
                  </a:lnTo>
                  <a:lnTo>
                    <a:pt x="205917" y="413334"/>
                  </a:lnTo>
                  <a:lnTo>
                    <a:pt x="240982" y="412534"/>
                  </a:lnTo>
                  <a:lnTo>
                    <a:pt x="365645" y="413562"/>
                  </a:lnTo>
                  <a:lnTo>
                    <a:pt x="373164" y="110921"/>
                  </a:lnTo>
                  <a:lnTo>
                    <a:pt x="373164" y="37465"/>
                  </a:lnTo>
                  <a:lnTo>
                    <a:pt x="335241" y="3251"/>
                  </a:lnTo>
                  <a:lnTo>
                    <a:pt x="227025" y="2286"/>
                  </a:lnTo>
                  <a:lnTo>
                    <a:pt x="1783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821310" y="5968709"/>
              <a:ext cx="259079" cy="255904"/>
            </a:xfrm>
            <a:custGeom>
              <a:avLst/>
              <a:gdLst/>
              <a:ahLst/>
              <a:cxnLst/>
              <a:rect l="l" t="t" r="r" b="b"/>
              <a:pathLst>
                <a:path w="259079" h="255904">
                  <a:moveTo>
                    <a:pt x="129175" y="0"/>
                  </a:moveTo>
                  <a:lnTo>
                    <a:pt x="84711" y="7625"/>
                  </a:lnTo>
                  <a:lnTo>
                    <a:pt x="21624" y="51385"/>
                  </a:lnTo>
                  <a:lnTo>
                    <a:pt x="3703" y="93718"/>
                  </a:lnTo>
                  <a:lnTo>
                    <a:pt x="0" y="141080"/>
                  </a:lnTo>
                  <a:lnTo>
                    <a:pt x="10280" y="181883"/>
                  </a:lnTo>
                  <a:lnTo>
                    <a:pt x="33655" y="215963"/>
                  </a:lnTo>
                  <a:lnTo>
                    <a:pt x="69235" y="243159"/>
                  </a:lnTo>
                  <a:lnTo>
                    <a:pt x="106414" y="255516"/>
                  </a:lnTo>
                  <a:lnTo>
                    <a:pt x="148145" y="255330"/>
                  </a:lnTo>
                  <a:lnTo>
                    <a:pt x="189048" y="243585"/>
                  </a:lnTo>
                  <a:lnTo>
                    <a:pt x="223741" y="221267"/>
                  </a:lnTo>
                  <a:lnTo>
                    <a:pt x="246844" y="189361"/>
                  </a:lnTo>
                  <a:lnTo>
                    <a:pt x="258675" y="142512"/>
                  </a:lnTo>
                  <a:lnTo>
                    <a:pt x="256117" y="96096"/>
                  </a:lnTo>
                  <a:lnTo>
                    <a:pt x="240303" y="54895"/>
                  </a:lnTo>
                  <a:lnTo>
                    <a:pt x="212364" y="23690"/>
                  </a:lnTo>
                  <a:lnTo>
                    <a:pt x="151591" y="1254"/>
                  </a:lnTo>
                  <a:lnTo>
                    <a:pt x="129175" y="0"/>
                  </a:lnTo>
                  <a:close/>
                </a:path>
              </a:pathLst>
            </a:custGeom>
            <a:solidFill>
              <a:srgbClr val="C3D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821310" y="5968709"/>
              <a:ext cx="259079" cy="255904"/>
            </a:xfrm>
            <a:custGeom>
              <a:avLst/>
              <a:gdLst/>
              <a:ahLst/>
              <a:cxnLst/>
              <a:rect l="l" t="t" r="r" b="b"/>
              <a:pathLst>
                <a:path w="259079" h="255904">
                  <a:moveTo>
                    <a:pt x="120327" y="411"/>
                  </a:moveTo>
                  <a:lnTo>
                    <a:pt x="50218" y="23652"/>
                  </a:lnTo>
                  <a:lnTo>
                    <a:pt x="21624" y="51385"/>
                  </a:lnTo>
                  <a:lnTo>
                    <a:pt x="3703" y="93718"/>
                  </a:lnTo>
                  <a:lnTo>
                    <a:pt x="0" y="141080"/>
                  </a:lnTo>
                  <a:lnTo>
                    <a:pt x="10280" y="181883"/>
                  </a:lnTo>
                  <a:lnTo>
                    <a:pt x="33655" y="215963"/>
                  </a:lnTo>
                  <a:lnTo>
                    <a:pt x="69235" y="243159"/>
                  </a:lnTo>
                  <a:lnTo>
                    <a:pt x="106414" y="255516"/>
                  </a:lnTo>
                  <a:lnTo>
                    <a:pt x="148145" y="255330"/>
                  </a:lnTo>
                  <a:lnTo>
                    <a:pt x="189048" y="243585"/>
                  </a:lnTo>
                  <a:lnTo>
                    <a:pt x="223741" y="221267"/>
                  </a:lnTo>
                  <a:lnTo>
                    <a:pt x="246844" y="189361"/>
                  </a:lnTo>
                  <a:lnTo>
                    <a:pt x="258675" y="142512"/>
                  </a:lnTo>
                  <a:lnTo>
                    <a:pt x="256117" y="96096"/>
                  </a:lnTo>
                  <a:lnTo>
                    <a:pt x="240303" y="54895"/>
                  </a:lnTo>
                  <a:lnTo>
                    <a:pt x="212364" y="23690"/>
                  </a:lnTo>
                  <a:lnTo>
                    <a:pt x="151591" y="1254"/>
                  </a:lnTo>
                  <a:lnTo>
                    <a:pt x="129175" y="0"/>
                  </a:lnTo>
                  <a:lnTo>
                    <a:pt x="120327" y="411"/>
                  </a:lnTo>
                  <a:close/>
                </a:path>
              </a:pathLst>
            </a:custGeom>
            <a:ln w="11290">
              <a:solidFill>
                <a:srgbClr val="5959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43318" y="5992589"/>
              <a:ext cx="216255" cy="203833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6681344" y="5766562"/>
              <a:ext cx="44450" cy="87630"/>
            </a:xfrm>
            <a:custGeom>
              <a:avLst/>
              <a:gdLst/>
              <a:ahLst/>
              <a:cxnLst/>
              <a:rect l="l" t="t" r="r" b="b"/>
              <a:pathLst>
                <a:path w="44450" h="87629">
                  <a:moveTo>
                    <a:pt x="34293" y="86359"/>
                  </a:moveTo>
                  <a:lnTo>
                    <a:pt x="12801" y="86359"/>
                  </a:lnTo>
                  <a:lnTo>
                    <a:pt x="30991" y="87091"/>
                  </a:lnTo>
                  <a:lnTo>
                    <a:pt x="34293" y="86359"/>
                  </a:lnTo>
                  <a:close/>
                </a:path>
                <a:path w="44450" h="87629">
                  <a:moveTo>
                    <a:pt x="42659" y="0"/>
                  </a:moveTo>
                  <a:lnTo>
                    <a:pt x="37922" y="977"/>
                  </a:lnTo>
                  <a:lnTo>
                    <a:pt x="21805" y="977"/>
                  </a:lnTo>
                  <a:lnTo>
                    <a:pt x="9004" y="2933"/>
                  </a:lnTo>
                  <a:lnTo>
                    <a:pt x="1422" y="2933"/>
                  </a:lnTo>
                  <a:lnTo>
                    <a:pt x="0" y="7327"/>
                  </a:lnTo>
                  <a:lnTo>
                    <a:pt x="482" y="18046"/>
                  </a:lnTo>
                  <a:lnTo>
                    <a:pt x="754" y="28960"/>
                  </a:lnTo>
                  <a:lnTo>
                    <a:pt x="893" y="43484"/>
                  </a:lnTo>
                  <a:lnTo>
                    <a:pt x="952" y="83921"/>
                  </a:lnTo>
                  <a:lnTo>
                    <a:pt x="3784" y="86842"/>
                  </a:lnTo>
                  <a:lnTo>
                    <a:pt x="12801" y="86359"/>
                  </a:lnTo>
                  <a:lnTo>
                    <a:pt x="34293" y="86359"/>
                  </a:lnTo>
                  <a:lnTo>
                    <a:pt x="39265" y="85258"/>
                  </a:lnTo>
                  <a:lnTo>
                    <a:pt x="43141" y="79032"/>
                  </a:lnTo>
                  <a:lnTo>
                    <a:pt x="43745" y="65306"/>
                  </a:lnTo>
                  <a:lnTo>
                    <a:pt x="44086" y="46045"/>
                  </a:lnTo>
                  <a:lnTo>
                    <a:pt x="44072" y="26691"/>
                  </a:lnTo>
                  <a:lnTo>
                    <a:pt x="43611" y="12687"/>
                  </a:lnTo>
                  <a:lnTo>
                    <a:pt x="42659" y="0"/>
                  </a:lnTo>
                  <a:close/>
                </a:path>
              </a:pathLst>
            </a:custGeom>
            <a:solidFill>
              <a:srgbClr val="C3D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681344" y="5766562"/>
              <a:ext cx="44450" cy="87630"/>
            </a:xfrm>
            <a:custGeom>
              <a:avLst/>
              <a:gdLst/>
              <a:ahLst/>
              <a:cxnLst/>
              <a:rect l="l" t="t" r="r" b="b"/>
              <a:pathLst>
                <a:path w="44450" h="87629">
                  <a:moveTo>
                    <a:pt x="9004" y="2933"/>
                  </a:moveTo>
                  <a:lnTo>
                    <a:pt x="1422" y="2933"/>
                  </a:lnTo>
                  <a:lnTo>
                    <a:pt x="0" y="7327"/>
                  </a:lnTo>
                  <a:lnTo>
                    <a:pt x="482" y="18046"/>
                  </a:lnTo>
                  <a:lnTo>
                    <a:pt x="754" y="28960"/>
                  </a:lnTo>
                  <a:lnTo>
                    <a:pt x="893" y="43484"/>
                  </a:lnTo>
                  <a:lnTo>
                    <a:pt x="945" y="58466"/>
                  </a:lnTo>
                  <a:lnTo>
                    <a:pt x="952" y="70751"/>
                  </a:lnTo>
                  <a:lnTo>
                    <a:pt x="952" y="83921"/>
                  </a:lnTo>
                  <a:lnTo>
                    <a:pt x="3784" y="86842"/>
                  </a:lnTo>
                  <a:lnTo>
                    <a:pt x="12801" y="86359"/>
                  </a:lnTo>
                  <a:lnTo>
                    <a:pt x="21207" y="86727"/>
                  </a:lnTo>
                  <a:lnTo>
                    <a:pt x="30991" y="87091"/>
                  </a:lnTo>
                  <a:lnTo>
                    <a:pt x="39265" y="85258"/>
                  </a:lnTo>
                  <a:lnTo>
                    <a:pt x="43141" y="79032"/>
                  </a:lnTo>
                  <a:lnTo>
                    <a:pt x="43745" y="65306"/>
                  </a:lnTo>
                  <a:lnTo>
                    <a:pt x="44086" y="46045"/>
                  </a:lnTo>
                  <a:lnTo>
                    <a:pt x="44072" y="26691"/>
                  </a:lnTo>
                  <a:lnTo>
                    <a:pt x="43611" y="12687"/>
                  </a:lnTo>
                  <a:lnTo>
                    <a:pt x="42659" y="0"/>
                  </a:lnTo>
                  <a:lnTo>
                    <a:pt x="37922" y="977"/>
                  </a:lnTo>
                  <a:lnTo>
                    <a:pt x="29857" y="977"/>
                  </a:lnTo>
                  <a:lnTo>
                    <a:pt x="21805" y="977"/>
                  </a:lnTo>
                  <a:lnTo>
                    <a:pt x="9004" y="2933"/>
                  </a:lnTo>
                  <a:close/>
                </a:path>
              </a:pathLst>
            </a:custGeom>
            <a:ln w="11290">
              <a:solidFill>
                <a:srgbClr val="5959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903217" y="5767550"/>
              <a:ext cx="44450" cy="87630"/>
            </a:xfrm>
            <a:custGeom>
              <a:avLst/>
              <a:gdLst/>
              <a:ahLst/>
              <a:cxnLst/>
              <a:rect l="l" t="t" r="r" b="b"/>
              <a:pathLst>
                <a:path w="44450" h="87629">
                  <a:moveTo>
                    <a:pt x="13096" y="0"/>
                  </a:moveTo>
                  <a:lnTo>
                    <a:pt x="4821" y="1830"/>
                  </a:lnTo>
                  <a:lnTo>
                    <a:pt x="950" y="8054"/>
                  </a:lnTo>
                  <a:lnTo>
                    <a:pt x="341" y="21782"/>
                  </a:lnTo>
                  <a:lnTo>
                    <a:pt x="0" y="41047"/>
                  </a:lnTo>
                  <a:lnTo>
                    <a:pt x="13" y="60406"/>
                  </a:lnTo>
                  <a:lnTo>
                    <a:pt x="468" y="74412"/>
                  </a:lnTo>
                  <a:lnTo>
                    <a:pt x="1420" y="87087"/>
                  </a:lnTo>
                  <a:lnTo>
                    <a:pt x="6170" y="86121"/>
                  </a:lnTo>
                  <a:lnTo>
                    <a:pt x="22286" y="86121"/>
                  </a:lnTo>
                  <a:lnTo>
                    <a:pt x="35075" y="84166"/>
                  </a:lnTo>
                  <a:lnTo>
                    <a:pt x="42657" y="84166"/>
                  </a:lnTo>
                  <a:lnTo>
                    <a:pt x="44080" y="79784"/>
                  </a:lnTo>
                  <a:lnTo>
                    <a:pt x="43610" y="69040"/>
                  </a:lnTo>
                  <a:lnTo>
                    <a:pt x="43338" y="58133"/>
                  </a:lnTo>
                  <a:lnTo>
                    <a:pt x="43199" y="43614"/>
                  </a:lnTo>
                  <a:lnTo>
                    <a:pt x="43140" y="3178"/>
                  </a:lnTo>
                  <a:lnTo>
                    <a:pt x="40763" y="727"/>
                  </a:lnTo>
                  <a:lnTo>
                    <a:pt x="31291" y="727"/>
                  </a:lnTo>
                  <a:lnTo>
                    <a:pt x="13096" y="0"/>
                  </a:lnTo>
                  <a:close/>
                </a:path>
                <a:path w="44450" h="87629">
                  <a:moveTo>
                    <a:pt x="40295" y="244"/>
                  </a:moveTo>
                  <a:lnTo>
                    <a:pt x="31291" y="727"/>
                  </a:lnTo>
                  <a:lnTo>
                    <a:pt x="40763" y="727"/>
                  </a:lnTo>
                  <a:lnTo>
                    <a:pt x="40295" y="244"/>
                  </a:lnTo>
                  <a:close/>
                </a:path>
              </a:pathLst>
            </a:custGeom>
            <a:solidFill>
              <a:srgbClr val="C3D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903217" y="5767550"/>
              <a:ext cx="44450" cy="87630"/>
            </a:xfrm>
            <a:custGeom>
              <a:avLst/>
              <a:gdLst/>
              <a:ahLst/>
              <a:cxnLst/>
              <a:rect l="l" t="t" r="r" b="b"/>
              <a:pathLst>
                <a:path w="44450" h="87629">
                  <a:moveTo>
                    <a:pt x="35075" y="84166"/>
                  </a:moveTo>
                  <a:lnTo>
                    <a:pt x="42657" y="84166"/>
                  </a:lnTo>
                  <a:lnTo>
                    <a:pt x="44080" y="79784"/>
                  </a:lnTo>
                  <a:lnTo>
                    <a:pt x="43610" y="69040"/>
                  </a:lnTo>
                  <a:lnTo>
                    <a:pt x="43338" y="58133"/>
                  </a:lnTo>
                  <a:lnTo>
                    <a:pt x="43199" y="43614"/>
                  </a:lnTo>
                  <a:lnTo>
                    <a:pt x="43147" y="28638"/>
                  </a:lnTo>
                  <a:lnTo>
                    <a:pt x="43140" y="16360"/>
                  </a:lnTo>
                  <a:lnTo>
                    <a:pt x="43140" y="3178"/>
                  </a:lnTo>
                  <a:lnTo>
                    <a:pt x="40295" y="244"/>
                  </a:lnTo>
                  <a:lnTo>
                    <a:pt x="31291" y="727"/>
                  </a:lnTo>
                  <a:lnTo>
                    <a:pt x="22884" y="364"/>
                  </a:lnTo>
                  <a:lnTo>
                    <a:pt x="13096" y="0"/>
                  </a:lnTo>
                  <a:lnTo>
                    <a:pt x="4821" y="1830"/>
                  </a:lnTo>
                  <a:lnTo>
                    <a:pt x="950" y="8054"/>
                  </a:lnTo>
                  <a:lnTo>
                    <a:pt x="341" y="21782"/>
                  </a:lnTo>
                  <a:lnTo>
                    <a:pt x="0" y="41047"/>
                  </a:lnTo>
                  <a:lnTo>
                    <a:pt x="13" y="60406"/>
                  </a:lnTo>
                  <a:lnTo>
                    <a:pt x="468" y="74412"/>
                  </a:lnTo>
                  <a:lnTo>
                    <a:pt x="1420" y="87087"/>
                  </a:lnTo>
                  <a:lnTo>
                    <a:pt x="6170" y="86121"/>
                  </a:lnTo>
                  <a:lnTo>
                    <a:pt x="14222" y="86121"/>
                  </a:lnTo>
                  <a:lnTo>
                    <a:pt x="22286" y="86121"/>
                  </a:lnTo>
                  <a:lnTo>
                    <a:pt x="35075" y="84166"/>
                  </a:lnTo>
                  <a:close/>
                </a:path>
              </a:pathLst>
            </a:custGeom>
            <a:ln w="11290">
              <a:solidFill>
                <a:srgbClr val="5959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636594" y="5793450"/>
              <a:ext cx="358775" cy="412115"/>
            </a:xfrm>
            <a:custGeom>
              <a:avLst/>
              <a:gdLst/>
              <a:ahLst/>
              <a:cxnLst/>
              <a:rect l="l" t="t" r="r" b="b"/>
              <a:pathLst>
                <a:path w="358775" h="412114">
                  <a:moveTo>
                    <a:pt x="44246" y="4097"/>
                  </a:moveTo>
                  <a:lnTo>
                    <a:pt x="45275" y="4605"/>
                  </a:lnTo>
                  <a:lnTo>
                    <a:pt x="26454" y="4605"/>
                  </a:lnTo>
                  <a:lnTo>
                    <a:pt x="14380" y="7402"/>
                  </a:lnTo>
                  <a:lnTo>
                    <a:pt x="6169" y="15636"/>
                  </a:lnTo>
                  <a:lnTo>
                    <a:pt x="1486" y="29074"/>
                  </a:lnTo>
                  <a:lnTo>
                    <a:pt x="0" y="47480"/>
                  </a:lnTo>
                  <a:lnTo>
                    <a:pt x="73" y="79257"/>
                  </a:lnTo>
                  <a:lnTo>
                    <a:pt x="195" y="126120"/>
                  </a:lnTo>
                  <a:lnTo>
                    <a:pt x="219" y="177805"/>
                  </a:lnTo>
                  <a:lnTo>
                    <a:pt x="0" y="224048"/>
                  </a:lnTo>
                  <a:lnTo>
                    <a:pt x="502" y="263676"/>
                  </a:lnTo>
                  <a:lnTo>
                    <a:pt x="2101" y="300796"/>
                  </a:lnTo>
                  <a:lnTo>
                    <a:pt x="3796" y="333089"/>
                  </a:lnTo>
                  <a:lnTo>
                    <a:pt x="4584" y="358236"/>
                  </a:lnTo>
                  <a:lnTo>
                    <a:pt x="20465" y="405142"/>
                  </a:lnTo>
                  <a:lnTo>
                    <a:pt x="89475" y="411829"/>
                  </a:lnTo>
                  <a:lnTo>
                    <a:pt x="154624" y="411338"/>
                  </a:lnTo>
                  <a:lnTo>
                    <a:pt x="212526" y="410281"/>
                  </a:lnTo>
                  <a:lnTo>
                    <a:pt x="237528" y="409697"/>
                  </a:lnTo>
                </a:path>
                <a:path w="358775" h="412114">
                  <a:moveTo>
                    <a:pt x="91046" y="4097"/>
                  </a:moveTo>
                  <a:lnTo>
                    <a:pt x="128968" y="1221"/>
                  </a:lnTo>
                  <a:lnTo>
                    <a:pt x="152206" y="0"/>
                  </a:lnTo>
                  <a:lnTo>
                    <a:pt x="170295" y="195"/>
                  </a:lnTo>
                  <a:lnTo>
                    <a:pt x="192773" y="1570"/>
                  </a:lnTo>
                  <a:lnTo>
                    <a:pt x="219558" y="3031"/>
                  </a:lnTo>
                  <a:lnTo>
                    <a:pt x="242292" y="3781"/>
                  </a:lnTo>
                  <a:lnTo>
                    <a:pt x="258065" y="4057"/>
                  </a:lnTo>
                  <a:lnTo>
                    <a:pt x="263969" y="4097"/>
                  </a:lnTo>
                </a:path>
                <a:path w="358775" h="412114">
                  <a:moveTo>
                    <a:pt x="310248" y="5113"/>
                  </a:moveTo>
                  <a:lnTo>
                    <a:pt x="351805" y="20854"/>
                  </a:lnTo>
                  <a:lnTo>
                    <a:pt x="358328" y="75370"/>
                  </a:lnTo>
                  <a:lnTo>
                    <a:pt x="358062" y="121891"/>
                  </a:lnTo>
                  <a:lnTo>
                    <a:pt x="357412" y="162356"/>
                  </a:lnTo>
                  <a:lnTo>
                    <a:pt x="357047" y="179649"/>
                  </a:lnTo>
                </a:path>
                <a:path w="358775" h="412114">
                  <a:moveTo>
                    <a:pt x="311277" y="173604"/>
                  </a:moveTo>
                  <a:lnTo>
                    <a:pt x="311277" y="151912"/>
                  </a:lnTo>
                  <a:lnTo>
                    <a:pt x="309766" y="143863"/>
                  </a:lnTo>
                  <a:lnTo>
                    <a:pt x="305298" y="138984"/>
                  </a:lnTo>
                  <a:lnTo>
                    <a:pt x="297968" y="136657"/>
                  </a:lnTo>
                  <a:lnTo>
                    <a:pt x="287870" y="136266"/>
                  </a:lnTo>
                  <a:lnTo>
                    <a:pt x="251023" y="136544"/>
                  </a:lnTo>
                  <a:lnTo>
                    <a:pt x="183418" y="136585"/>
                  </a:lnTo>
                  <a:lnTo>
                    <a:pt x="115143" y="136343"/>
                  </a:lnTo>
                  <a:lnTo>
                    <a:pt x="76288" y="135770"/>
                  </a:lnTo>
                  <a:lnTo>
                    <a:pt x="62164" y="135602"/>
                  </a:lnTo>
                  <a:lnTo>
                    <a:pt x="49468" y="137469"/>
                  </a:lnTo>
                  <a:lnTo>
                    <a:pt x="40393" y="142646"/>
                  </a:lnTo>
                  <a:lnTo>
                    <a:pt x="37134" y="152407"/>
                  </a:lnTo>
                  <a:lnTo>
                    <a:pt x="37515" y="170240"/>
                  </a:lnTo>
                  <a:lnTo>
                    <a:pt x="37896" y="195926"/>
                  </a:lnTo>
                  <a:lnTo>
                    <a:pt x="38658" y="253817"/>
                  </a:lnTo>
                  <a:lnTo>
                    <a:pt x="40692" y="303063"/>
                  </a:lnTo>
                  <a:lnTo>
                    <a:pt x="41950" y="321845"/>
                  </a:lnTo>
                  <a:lnTo>
                    <a:pt x="42735" y="334525"/>
                  </a:lnTo>
                  <a:lnTo>
                    <a:pt x="93503" y="347938"/>
                  </a:lnTo>
                  <a:lnTo>
                    <a:pt x="134654" y="348089"/>
                  </a:lnTo>
                  <a:lnTo>
                    <a:pt x="172563" y="348145"/>
                  </a:lnTo>
                  <a:lnTo>
                    <a:pt x="189204" y="348153"/>
                  </a:lnTo>
                </a:path>
              </a:pathLst>
            </a:custGeom>
            <a:ln w="11290">
              <a:solidFill>
                <a:srgbClr val="5959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29933" y="5788867"/>
              <a:ext cx="371055" cy="422452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4733646" y="2237922"/>
              <a:ext cx="852169" cy="852805"/>
            </a:xfrm>
            <a:custGeom>
              <a:avLst/>
              <a:gdLst/>
              <a:ahLst/>
              <a:cxnLst/>
              <a:rect l="l" t="t" r="r" b="b"/>
              <a:pathLst>
                <a:path w="852170" h="852805">
                  <a:moveTo>
                    <a:pt x="426085" y="0"/>
                  </a:moveTo>
                  <a:lnTo>
                    <a:pt x="379658" y="2500"/>
                  </a:lnTo>
                  <a:lnTo>
                    <a:pt x="334680" y="9827"/>
                  </a:lnTo>
                  <a:lnTo>
                    <a:pt x="291409" y="21722"/>
                  </a:lnTo>
                  <a:lnTo>
                    <a:pt x="250107" y="37924"/>
                  </a:lnTo>
                  <a:lnTo>
                    <a:pt x="211032" y="58173"/>
                  </a:lnTo>
                  <a:lnTo>
                    <a:pt x="174445" y="82211"/>
                  </a:lnTo>
                  <a:lnTo>
                    <a:pt x="140606" y="109775"/>
                  </a:lnTo>
                  <a:lnTo>
                    <a:pt x="109774" y="140608"/>
                  </a:lnTo>
                  <a:lnTo>
                    <a:pt x="82210" y="174448"/>
                  </a:lnTo>
                  <a:lnTo>
                    <a:pt x="58173" y="211036"/>
                  </a:lnTo>
                  <a:lnTo>
                    <a:pt x="37924" y="250112"/>
                  </a:lnTo>
                  <a:lnTo>
                    <a:pt x="21722" y="291416"/>
                  </a:lnTo>
                  <a:lnTo>
                    <a:pt x="9827" y="334688"/>
                  </a:lnTo>
                  <a:lnTo>
                    <a:pt x="2500" y="379669"/>
                  </a:lnTo>
                  <a:lnTo>
                    <a:pt x="0" y="426097"/>
                  </a:lnTo>
                  <a:lnTo>
                    <a:pt x="2500" y="472524"/>
                  </a:lnTo>
                  <a:lnTo>
                    <a:pt x="9827" y="517502"/>
                  </a:lnTo>
                  <a:lnTo>
                    <a:pt x="21722" y="560772"/>
                  </a:lnTo>
                  <a:lnTo>
                    <a:pt x="37924" y="602075"/>
                  </a:lnTo>
                  <a:lnTo>
                    <a:pt x="58173" y="641150"/>
                  </a:lnTo>
                  <a:lnTo>
                    <a:pt x="82210" y="677737"/>
                  </a:lnTo>
                  <a:lnTo>
                    <a:pt x="109774" y="711576"/>
                  </a:lnTo>
                  <a:lnTo>
                    <a:pt x="140606" y="742408"/>
                  </a:lnTo>
                  <a:lnTo>
                    <a:pt x="174445" y="769972"/>
                  </a:lnTo>
                  <a:lnTo>
                    <a:pt x="211032" y="794009"/>
                  </a:lnTo>
                  <a:lnTo>
                    <a:pt x="250107" y="814258"/>
                  </a:lnTo>
                  <a:lnTo>
                    <a:pt x="291409" y="830460"/>
                  </a:lnTo>
                  <a:lnTo>
                    <a:pt x="334680" y="842355"/>
                  </a:lnTo>
                  <a:lnTo>
                    <a:pt x="379658" y="849682"/>
                  </a:lnTo>
                  <a:lnTo>
                    <a:pt x="426085" y="852182"/>
                  </a:lnTo>
                  <a:lnTo>
                    <a:pt x="472511" y="849682"/>
                  </a:lnTo>
                  <a:lnTo>
                    <a:pt x="517489" y="842355"/>
                  </a:lnTo>
                  <a:lnTo>
                    <a:pt x="560760" y="830460"/>
                  </a:lnTo>
                  <a:lnTo>
                    <a:pt x="602062" y="814258"/>
                  </a:lnTo>
                  <a:lnTo>
                    <a:pt x="641137" y="794009"/>
                  </a:lnTo>
                  <a:lnTo>
                    <a:pt x="677724" y="769972"/>
                  </a:lnTo>
                  <a:lnTo>
                    <a:pt x="711563" y="742408"/>
                  </a:lnTo>
                  <a:lnTo>
                    <a:pt x="742395" y="711576"/>
                  </a:lnTo>
                  <a:lnTo>
                    <a:pt x="769959" y="677737"/>
                  </a:lnTo>
                  <a:lnTo>
                    <a:pt x="793996" y="641150"/>
                  </a:lnTo>
                  <a:lnTo>
                    <a:pt x="814245" y="602075"/>
                  </a:lnTo>
                  <a:lnTo>
                    <a:pt x="830447" y="560772"/>
                  </a:lnTo>
                  <a:lnTo>
                    <a:pt x="842342" y="517502"/>
                  </a:lnTo>
                  <a:lnTo>
                    <a:pt x="849669" y="472524"/>
                  </a:lnTo>
                  <a:lnTo>
                    <a:pt x="852170" y="426097"/>
                  </a:lnTo>
                  <a:lnTo>
                    <a:pt x="849669" y="379669"/>
                  </a:lnTo>
                  <a:lnTo>
                    <a:pt x="842342" y="334688"/>
                  </a:lnTo>
                  <a:lnTo>
                    <a:pt x="830447" y="291416"/>
                  </a:lnTo>
                  <a:lnTo>
                    <a:pt x="814245" y="250112"/>
                  </a:lnTo>
                  <a:lnTo>
                    <a:pt x="793996" y="211036"/>
                  </a:lnTo>
                  <a:lnTo>
                    <a:pt x="769959" y="174448"/>
                  </a:lnTo>
                  <a:lnTo>
                    <a:pt x="742395" y="140608"/>
                  </a:lnTo>
                  <a:lnTo>
                    <a:pt x="711563" y="109775"/>
                  </a:lnTo>
                  <a:lnTo>
                    <a:pt x="677724" y="82211"/>
                  </a:lnTo>
                  <a:lnTo>
                    <a:pt x="641137" y="58173"/>
                  </a:lnTo>
                  <a:lnTo>
                    <a:pt x="602062" y="37924"/>
                  </a:lnTo>
                  <a:lnTo>
                    <a:pt x="560760" y="21722"/>
                  </a:lnTo>
                  <a:lnTo>
                    <a:pt x="517489" y="9827"/>
                  </a:lnTo>
                  <a:lnTo>
                    <a:pt x="472511" y="2500"/>
                  </a:lnTo>
                  <a:lnTo>
                    <a:pt x="426085" y="0"/>
                  </a:lnTo>
                  <a:close/>
                </a:path>
              </a:pathLst>
            </a:custGeom>
            <a:solidFill>
              <a:srgbClr val="C3D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907079" y="2555394"/>
              <a:ext cx="274320" cy="191135"/>
            </a:xfrm>
            <a:custGeom>
              <a:avLst/>
              <a:gdLst/>
              <a:ahLst/>
              <a:cxnLst/>
              <a:rect l="l" t="t" r="r" b="b"/>
              <a:pathLst>
                <a:path w="274320" h="191135">
                  <a:moveTo>
                    <a:pt x="238298" y="0"/>
                  </a:moveTo>
                  <a:lnTo>
                    <a:pt x="101710" y="30030"/>
                  </a:lnTo>
                  <a:lnTo>
                    <a:pt x="71999" y="36095"/>
                  </a:lnTo>
                  <a:lnTo>
                    <a:pt x="43684" y="41363"/>
                  </a:lnTo>
                  <a:lnTo>
                    <a:pt x="17522" y="51319"/>
                  </a:lnTo>
                  <a:lnTo>
                    <a:pt x="4120" y="66913"/>
                  </a:lnTo>
                  <a:lnTo>
                    <a:pt x="0" y="85226"/>
                  </a:lnTo>
                  <a:lnTo>
                    <a:pt x="1685" y="103339"/>
                  </a:lnTo>
                  <a:lnTo>
                    <a:pt x="4637" y="119233"/>
                  </a:lnTo>
                  <a:lnTo>
                    <a:pt x="12725" y="173854"/>
                  </a:lnTo>
                  <a:lnTo>
                    <a:pt x="22322" y="188172"/>
                  </a:lnTo>
                  <a:lnTo>
                    <a:pt x="44321" y="190560"/>
                  </a:lnTo>
                  <a:lnTo>
                    <a:pt x="86013" y="184873"/>
                  </a:lnTo>
                  <a:lnTo>
                    <a:pt x="145777" y="173614"/>
                  </a:lnTo>
                  <a:lnTo>
                    <a:pt x="207112" y="159827"/>
                  </a:lnTo>
                  <a:lnTo>
                    <a:pt x="254957" y="148153"/>
                  </a:lnTo>
                  <a:lnTo>
                    <a:pt x="274252" y="143230"/>
                  </a:lnTo>
                  <a:lnTo>
                    <a:pt x="2382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907079" y="2555394"/>
              <a:ext cx="274320" cy="191135"/>
            </a:xfrm>
            <a:custGeom>
              <a:avLst/>
              <a:gdLst/>
              <a:ahLst/>
              <a:cxnLst/>
              <a:rect l="l" t="t" r="r" b="b"/>
              <a:pathLst>
                <a:path w="274320" h="191135">
                  <a:moveTo>
                    <a:pt x="238298" y="0"/>
                  </a:moveTo>
                  <a:lnTo>
                    <a:pt x="151061" y="19291"/>
                  </a:lnTo>
                  <a:lnTo>
                    <a:pt x="101710" y="30030"/>
                  </a:lnTo>
                  <a:lnTo>
                    <a:pt x="71999" y="36095"/>
                  </a:lnTo>
                  <a:lnTo>
                    <a:pt x="43684" y="41363"/>
                  </a:lnTo>
                  <a:lnTo>
                    <a:pt x="17522" y="51319"/>
                  </a:lnTo>
                  <a:lnTo>
                    <a:pt x="4120" y="66913"/>
                  </a:lnTo>
                  <a:lnTo>
                    <a:pt x="0" y="85226"/>
                  </a:lnTo>
                  <a:lnTo>
                    <a:pt x="1685" y="103339"/>
                  </a:lnTo>
                  <a:lnTo>
                    <a:pt x="4637" y="119233"/>
                  </a:lnTo>
                  <a:lnTo>
                    <a:pt x="6676" y="132060"/>
                  </a:lnTo>
                  <a:lnTo>
                    <a:pt x="7857" y="140630"/>
                  </a:lnTo>
                  <a:lnTo>
                    <a:pt x="8238" y="143751"/>
                  </a:lnTo>
                  <a:lnTo>
                    <a:pt x="12725" y="173854"/>
                  </a:lnTo>
                  <a:lnTo>
                    <a:pt x="22322" y="188172"/>
                  </a:lnTo>
                  <a:lnTo>
                    <a:pt x="44321" y="190560"/>
                  </a:lnTo>
                  <a:lnTo>
                    <a:pt x="86013" y="184873"/>
                  </a:lnTo>
                  <a:lnTo>
                    <a:pt x="145777" y="173614"/>
                  </a:lnTo>
                  <a:lnTo>
                    <a:pt x="207112" y="159827"/>
                  </a:lnTo>
                  <a:lnTo>
                    <a:pt x="254957" y="148153"/>
                  </a:lnTo>
                  <a:lnTo>
                    <a:pt x="274252" y="143230"/>
                  </a:lnTo>
                </a:path>
              </a:pathLst>
            </a:custGeom>
            <a:ln w="9715">
              <a:solidFill>
                <a:srgbClr val="5C5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143343" y="2398878"/>
              <a:ext cx="260985" cy="392430"/>
            </a:xfrm>
            <a:custGeom>
              <a:avLst/>
              <a:gdLst/>
              <a:ahLst/>
              <a:cxnLst/>
              <a:rect l="l" t="t" r="r" b="b"/>
              <a:pathLst>
                <a:path w="260985" h="392430">
                  <a:moveTo>
                    <a:pt x="188417" y="0"/>
                  </a:moveTo>
                  <a:lnTo>
                    <a:pt x="129907" y="18697"/>
                  </a:lnTo>
                  <a:lnTo>
                    <a:pt x="83634" y="40440"/>
                  </a:lnTo>
                  <a:lnTo>
                    <a:pt x="49898" y="68999"/>
                  </a:lnTo>
                  <a:lnTo>
                    <a:pt x="15071" y="129502"/>
                  </a:lnTo>
                  <a:lnTo>
                    <a:pt x="2056" y="170481"/>
                  </a:lnTo>
                  <a:lnTo>
                    <a:pt x="0" y="215911"/>
                  </a:lnTo>
                  <a:lnTo>
                    <a:pt x="14922" y="263768"/>
                  </a:lnTo>
                  <a:lnTo>
                    <a:pt x="52845" y="312026"/>
                  </a:lnTo>
                  <a:lnTo>
                    <a:pt x="113930" y="366754"/>
                  </a:lnTo>
                  <a:lnTo>
                    <a:pt x="155912" y="391518"/>
                  </a:lnTo>
                  <a:lnTo>
                    <a:pt x="198245" y="392189"/>
                  </a:lnTo>
                  <a:lnTo>
                    <a:pt x="260388" y="374637"/>
                  </a:lnTo>
                  <a:lnTo>
                    <a:pt x="251822" y="323076"/>
                  </a:lnTo>
                  <a:lnTo>
                    <a:pt x="242300" y="271172"/>
                  </a:lnTo>
                  <a:lnTo>
                    <a:pt x="230340" y="213004"/>
                  </a:lnTo>
                  <a:lnTo>
                    <a:pt x="220005" y="165806"/>
                  </a:lnTo>
                  <a:lnTo>
                    <a:pt x="212193" y="127885"/>
                  </a:lnTo>
                  <a:lnTo>
                    <a:pt x="202974" y="79273"/>
                  </a:lnTo>
                  <a:lnTo>
                    <a:pt x="188417" y="0"/>
                  </a:lnTo>
                  <a:close/>
                </a:path>
              </a:pathLst>
            </a:custGeom>
            <a:solidFill>
              <a:srgbClr val="C3D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143343" y="2398878"/>
              <a:ext cx="260985" cy="392430"/>
            </a:xfrm>
            <a:custGeom>
              <a:avLst/>
              <a:gdLst/>
              <a:ahLst/>
              <a:cxnLst/>
              <a:rect l="l" t="t" r="r" b="b"/>
              <a:pathLst>
                <a:path w="260985" h="392430">
                  <a:moveTo>
                    <a:pt x="188417" y="0"/>
                  </a:moveTo>
                  <a:lnTo>
                    <a:pt x="202974" y="79273"/>
                  </a:lnTo>
                  <a:lnTo>
                    <a:pt x="212193" y="127885"/>
                  </a:lnTo>
                  <a:lnTo>
                    <a:pt x="220005" y="165806"/>
                  </a:lnTo>
                  <a:lnTo>
                    <a:pt x="230340" y="213004"/>
                  </a:lnTo>
                  <a:lnTo>
                    <a:pt x="242300" y="271172"/>
                  </a:lnTo>
                  <a:lnTo>
                    <a:pt x="251822" y="323076"/>
                  </a:lnTo>
                  <a:lnTo>
                    <a:pt x="258115" y="360353"/>
                  </a:lnTo>
                  <a:lnTo>
                    <a:pt x="260388" y="374637"/>
                  </a:lnTo>
                  <a:lnTo>
                    <a:pt x="198245" y="392189"/>
                  </a:lnTo>
                  <a:lnTo>
                    <a:pt x="155912" y="391518"/>
                  </a:lnTo>
                  <a:lnTo>
                    <a:pt x="113930" y="366754"/>
                  </a:lnTo>
                  <a:lnTo>
                    <a:pt x="52845" y="312026"/>
                  </a:lnTo>
                  <a:lnTo>
                    <a:pt x="14922" y="263768"/>
                  </a:lnTo>
                  <a:lnTo>
                    <a:pt x="0" y="215911"/>
                  </a:lnTo>
                  <a:lnTo>
                    <a:pt x="2056" y="170481"/>
                  </a:lnTo>
                  <a:lnTo>
                    <a:pt x="15071" y="129502"/>
                  </a:lnTo>
                  <a:lnTo>
                    <a:pt x="33025" y="95000"/>
                  </a:lnTo>
                  <a:lnTo>
                    <a:pt x="83634" y="40440"/>
                  </a:lnTo>
                  <a:lnTo>
                    <a:pt x="129907" y="18697"/>
                  </a:lnTo>
                  <a:lnTo>
                    <a:pt x="170804" y="4855"/>
                  </a:lnTo>
                  <a:lnTo>
                    <a:pt x="188417" y="0"/>
                  </a:lnTo>
                  <a:close/>
                </a:path>
              </a:pathLst>
            </a:custGeom>
            <a:ln w="9715">
              <a:solidFill>
                <a:srgbClr val="5C5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359890" y="2529264"/>
              <a:ext cx="50800" cy="114300"/>
            </a:xfrm>
            <a:custGeom>
              <a:avLst/>
              <a:gdLst/>
              <a:ahLst/>
              <a:cxnLst/>
              <a:rect l="l" t="t" r="r" b="b"/>
              <a:pathLst>
                <a:path w="50800" h="114300">
                  <a:moveTo>
                    <a:pt x="0" y="0"/>
                  </a:moveTo>
                  <a:lnTo>
                    <a:pt x="43046" y="23052"/>
                  </a:lnTo>
                  <a:lnTo>
                    <a:pt x="50694" y="77210"/>
                  </a:lnTo>
                  <a:lnTo>
                    <a:pt x="39762" y="97736"/>
                  </a:lnTo>
                  <a:lnTo>
                    <a:pt x="26627" y="110045"/>
                  </a:lnTo>
                  <a:lnTo>
                    <a:pt x="20256" y="114147"/>
                  </a:lnTo>
                </a:path>
              </a:pathLst>
            </a:custGeom>
            <a:ln w="9715">
              <a:solidFill>
                <a:srgbClr val="5C5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050493" y="2837924"/>
              <a:ext cx="92710" cy="91440"/>
            </a:xfrm>
            <a:custGeom>
              <a:avLst/>
              <a:gdLst/>
              <a:ahLst/>
              <a:cxnLst/>
              <a:rect l="l" t="t" r="r" b="b"/>
              <a:pathLst>
                <a:path w="92710" h="91439">
                  <a:moveTo>
                    <a:pt x="76250" y="0"/>
                  </a:moveTo>
                  <a:lnTo>
                    <a:pt x="0" y="12966"/>
                  </a:lnTo>
                  <a:lnTo>
                    <a:pt x="2309" y="25921"/>
                  </a:lnTo>
                  <a:lnTo>
                    <a:pt x="9417" y="54013"/>
                  </a:lnTo>
                  <a:lnTo>
                    <a:pt x="21591" y="81085"/>
                  </a:lnTo>
                  <a:lnTo>
                    <a:pt x="39103" y="90982"/>
                  </a:lnTo>
                  <a:lnTo>
                    <a:pt x="92392" y="80289"/>
                  </a:lnTo>
                  <a:lnTo>
                    <a:pt x="762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050493" y="2837924"/>
              <a:ext cx="92710" cy="91440"/>
            </a:xfrm>
            <a:custGeom>
              <a:avLst/>
              <a:gdLst/>
              <a:ahLst/>
              <a:cxnLst/>
              <a:rect l="l" t="t" r="r" b="b"/>
              <a:pathLst>
                <a:path w="92710" h="91439">
                  <a:moveTo>
                    <a:pt x="76250" y="0"/>
                  </a:moveTo>
                  <a:lnTo>
                    <a:pt x="92392" y="80289"/>
                  </a:lnTo>
                  <a:lnTo>
                    <a:pt x="76779" y="83421"/>
                  </a:lnTo>
                  <a:lnTo>
                    <a:pt x="66024" y="85578"/>
                  </a:lnTo>
                  <a:lnTo>
                    <a:pt x="55130" y="87765"/>
                  </a:lnTo>
                  <a:lnTo>
                    <a:pt x="39103" y="90982"/>
                  </a:lnTo>
                  <a:lnTo>
                    <a:pt x="21591" y="81085"/>
                  </a:lnTo>
                  <a:lnTo>
                    <a:pt x="9417" y="54013"/>
                  </a:lnTo>
                  <a:lnTo>
                    <a:pt x="2309" y="25921"/>
                  </a:lnTo>
                  <a:lnTo>
                    <a:pt x="0" y="12966"/>
                  </a:lnTo>
                </a:path>
              </a:pathLst>
            </a:custGeom>
            <a:ln w="9715">
              <a:solidFill>
                <a:srgbClr val="5C5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018017" y="2718363"/>
              <a:ext cx="116839" cy="132080"/>
            </a:xfrm>
            <a:custGeom>
              <a:avLst/>
              <a:gdLst/>
              <a:ahLst/>
              <a:cxnLst/>
              <a:rect l="l" t="t" r="r" b="b"/>
              <a:pathLst>
                <a:path w="116839" h="132080">
                  <a:moveTo>
                    <a:pt x="95059" y="0"/>
                  </a:moveTo>
                  <a:lnTo>
                    <a:pt x="0" y="22263"/>
                  </a:lnTo>
                  <a:lnTo>
                    <a:pt x="17106" y="111429"/>
                  </a:lnTo>
                  <a:lnTo>
                    <a:pt x="19494" y="118645"/>
                  </a:lnTo>
                  <a:lnTo>
                    <a:pt x="49139" y="131668"/>
                  </a:lnTo>
                  <a:lnTo>
                    <a:pt x="57431" y="130752"/>
                  </a:lnTo>
                  <a:lnTo>
                    <a:pt x="100764" y="119319"/>
                  </a:lnTo>
                  <a:lnTo>
                    <a:pt x="116230" y="101701"/>
                  </a:lnTo>
                  <a:lnTo>
                    <a:pt x="114542" y="91118"/>
                  </a:lnTo>
                  <a:lnTo>
                    <a:pt x="111774" y="76996"/>
                  </a:lnTo>
                  <a:lnTo>
                    <a:pt x="95059" y="0"/>
                  </a:lnTo>
                  <a:close/>
                </a:path>
              </a:pathLst>
            </a:custGeom>
            <a:solidFill>
              <a:srgbClr val="C3D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018017" y="2718363"/>
              <a:ext cx="116839" cy="132080"/>
            </a:xfrm>
            <a:custGeom>
              <a:avLst/>
              <a:gdLst/>
              <a:ahLst/>
              <a:cxnLst/>
              <a:rect l="l" t="t" r="r" b="b"/>
              <a:pathLst>
                <a:path w="116839" h="132080">
                  <a:moveTo>
                    <a:pt x="95059" y="0"/>
                  </a:moveTo>
                  <a:lnTo>
                    <a:pt x="105941" y="49802"/>
                  </a:lnTo>
                  <a:lnTo>
                    <a:pt x="111774" y="76996"/>
                  </a:lnTo>
                  <a:lnTo>
                    <a:pt x="114542" y="91118"/>
                  </a:lnTo>
                  <a:lnTo>
                    <a:pt x="116230" y="101701"/>
                  </a:lnTo>
                  <a:lnTo>
                    <a:pt x="112680" y="111947"/>
                  </a:lnTo>
                  <a:lnTo>
                    <a:pt x="66078" y="129032"/>
                  </a:lnTo>
                  <a:lnTo>
                    <a:pt x="49139" y="131668"/>
                  </a:lnTo>
                  <a:lnTo>
                    <a:pt x="41385" y="131616"/>
                  </a:lnTo>
                  <a:lnTo>
                    <a:pt x="12580" y="88265"/>
                  </a:lnTo>
                  <a:lnTo>
                    <a:pt x="2055" y="33118"/>
                  </a:lnTo>
                  <a:lnTo>
                    <a:pt x="0" y="22263"/>
                  </a:lnTo>
                  <a:lnTo>
                    <a:pt x="95059" y="0"/>
                  </a:lnTo>
                  <a:close/>
                </a:path>
              </a:pathLst>
            </a:custGeom>
            <a:ln w="9715">
              <a:solidFill>
                <a:srgbClr val="5C5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964884" y="2404092"/>
              <a:ext cx="375920" cy="392430"/>
            </a:xfrm>
            <a:custGeom>
              <a:avLst/>
              <a:gdLst/>
              <a:ahLst/>
              <a:cxnLst/>
              <a:rect l="l" t="t" r="r" b="b"/>
              <a:pathLst>
                <a:path w="375920" h="392430">
                  <a:moveTo>
                    <a:pt x="167894" y="392417"/>
                  </a:moveTo>
                  <a:lnTo>
                    <a:pt x="194525" y="387070"/>
                  </a:lnTo>
                  <a:lnTo>
                    <a:pt x="151409" y="326085"/>
                  </a:lnTo>
                </a:path>
                <a:path w="375920" h="392430">
                  <a:moveTo>
                    <a:pt x="0" y="191109"/>
                  </a:moveTo>
                  <a:lnTo>
                    <a:pt x="29197" y="336384"/>
                  </a:lnTo>
                </a:path>
                <a:path w="375920" h="392430">
                  <a:moveTo>
                    <a:pt x="292531" y="19977"/>
                  </a:moveTo>
                  <a:lnTo>
                    <a:pt x="179298" y="200990"/>
                  </a:lnTo>
                </a:path>
                <a:path w="375920" h="392430">
                  <a:moveTo>
                    <a:pt x="344728" y="0"/>
                  </a:moveTo>
                  <a:lnTo>
                    <a:pt x="310066" y="64555"/>
                  </a:lnTo>
                  <a:lnTo>
                    <a:pt x="289694" y="100868"/>
                  </a:lnTo>
                  <a:lnTo>
                    <a:pt x="275679" y="122252"/>
                  </a:lnTo>
                  <a:lnTo>
                    <a:pt x="260083" y="142024"/>
                  </a:lnTo>
                  <a:lnTo>
                    <a:pt x="238483" y="173088"/>
                  </a:lnTo>
                  <a:lnTo>
                    <a:pt x="215742" y="210980"/>
                  </a:lnTo>
                  <a:lnTo>
                    <a:pt x="197766" y="243017"/>
                  </a:lnTo>
                  <a:lnTo>
                    <a:pt x="190461" y="256514"/>
                  </a:lnTo>
                </a:path>
                <a:path w="375920" h="392430">
                  <a:moveTo>
                    <a:pt x="375361" y="53987"/>
                  </a:moveTo>
                  <a:lnTo>
                    <a:pt x="339817" y="117116"/>
                  </a:lnTo>
                  <a:lnTo>
                    <a:pt x="318423" y="154255"/>
                  </a:lnTo>
                  <a:lnTo>
                    <a:pt x="302587" y="179890"/>
                  </a:lnTo>
                  <a:lnTo>
                    <a:pt x="283718" y="208508"/>
                  </a:lnTo>
                  <a:lnTo>
                    <a:pt x="261587" y="242837"/>
                  </a:lnTo>
                  <a:lnTo>
                    <a:pt x="243138" y="272942"/>
                  </a:lnTo>
                  <a:lnTo>
                    <a:pt x="230504" y="294312"/>
                  </a:lnTo>
                  <a:lnTo>
                    <a:pt x="225818" y="302437"/>
                  </a:lnTo>
                </a:path>
              </a:pathLst>
            </a:custGeom>
            <a:ln w="9715">
              <a:solidFill>
                <a:srgbClr val="5C5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31971" y="2535226"/>
              <a:ext cx="161582" cy="247091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4911366" y="2603558"/>
              <a:ext cx="216535" cy="242570"/>
            </a:xfrm>
            <a:custGeom>
              <a:avLst/>
              <a:gdLst/>
              <a:ahLst/>
              <a:cxnLst/>
              <a:rect l="l" t="t" r="r" b="b"/>
              <a:pathLst>
                <a:path w="216535" h="242569">
                  <a:moveTo>
                    <a:pt x="156057" y="123761"/>
                  </a:moveTo>
                  <a:lnTo>
                    <a:pt x="114401" y="180416"/>
                  </a:lnTo>
                </a:path>
                <a:path w="216535" h="242569">
                  <a:moveTo>
                    <a:pt x="206159" y="144576"/>
                  </a:moveTo>
                  <a:lnTo>
                    <a:pt x="133642" y="240652"/>
                  </a:lnTo>
                </a:path>
                <a:path w="216535" h="242569">
                  <a:moveTo>
                    <a:pt x="216535" y="188379"/>
                  </a:moveTo>
                  <a:lnTo>
                    <a:pt x="180670" y="242277"/>
                  </a:lnTo>
                </a:path>
                <a:path w="216535" h="242569">
                  <a:moveTo>
                    <a:pt x="51244" y="0"/>
                  </a:moveTo>
                  <a:lnTo>
                    <a:pt x="0" y="68071"/>
                  </a:lnTo>
                </a:path>
                <a:path w="216535" h="242569">
                  <a:moveTo>
                    <a:pt x="64681" y="51130"/>
                  </a:moveTo>
                  <a:lnTo>
                    <a:pt x="14820" y="118109"/>
                  </a:lnTo>
                </a:path>
                <a:path w="216535" h="242569">
                  <a:moveTo>
                    <a:pt x="72478" y="89915"/>
                  </a:moveTo>
                  <a:lnTo>
                    <a:pt x="48006" y="137553"/>
                  </a:lnTo>
                </a:path>
              </a:pathLst>
            </a:custGeom>
            <a:ln w="9715">
              <a:solidFill>
                <a:srgbClr val="5C5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733647" y="5569403"/>
              <a:ext cx="852169" cy="852805"/>
            </a:xfrm>
            <a:custGeom>
              <a:avLst/>
              <a:gdLst/>
              <a:ahLst/>
              <a:cxnLst/>
              <a:rect l="l" t="t" r="r" b="b"/>
              <a:pathLst>
                <a:path w="852170" h="852804">
                  <a:moveTo>
                    <a:pt x="426085" y="0"/>
                  </a:moveTo>
                  <a:lnTo>
                    <a:pt x="379658" y="2500"/>
                  </a:lnTo>
                  <a:lnTo>
                    <a:pt x="334680" y="9827"/>
                  </a:lnTo>
                  <a:lnTo>
                    <a:pt x="291409" y="21722"/>
                  </a:lnTo>
                  <a:lnTo>
                    <a:pt x="250107" y="37924"/>
                  </a:lnTo>
                  <a:lnTo>
                    <a:pt x="211032" y="58173"/>
                  </a:lnTo>
                  <a:lnTo>
                    <a:pt x="174445" y="82211"/>
                  </a:lnTo>
                  <a:lnTo>
                    <a:pt x="140606" y="109775"/>
                  </a:lnTo>
                  <a:lnTo>
                    <a:pt x="109774" y="140608"/>
                  </a:lnTo>
                  <a:lnTo>
                    <a:pt x="82210" y="174448"/>
                  </a:lnTo>
                  <a:lnTo>
                    <a:pt x="58173" y="211036"/>
                  </a:lnTo>
                  <a:lnTo>
                    <a:pt x="37924" y="250112"/>
                  </a:lnTo>
                  <a:lnTo>
                    <a:pt x="21722" y="291416"/>
                  </a:lnTo>
                  <a:lnTo>
                    <a:pt x="9827" y="334688"/>
                  </a:lnTo>
                  <a:lnTo>
                    <a:pt x="2500" y="379669"/>
                  </a:lnTo>
                  <a:lnTo>
                    <a:pt x="0" y="426097"/>
                  </a:lnTo>
                  <a:lnTo>
                    <a:pt x="2500" y="472524"/>
                  </a:lnTo>
                  <a:lnTo>
                    <a:pt x="9827" y="517502"/>
                  </a:lnTo>
                  <a:lnTo>
                    <a:pt x="21722" y="560772"/>
                  </a:lnTo>
                  <a:lnTo>
                    <a:pt x="37924" y="602075"/>
                  </a:lnTo>
                  <a:lnTo>
                    <a:pt x="58173" y="641150"/>
                  </a:lnTo>
                  <a:lnTo>
                    <a:pt x="82210" y="677737"/>
                  </a:lnTo>
                  <a:lnTo>
                    <a:pt x="109774" y="711576"/>
                  </a:lnTo>
                  <a:lnTo>
                    <a:pt x="140606" y="742408"/>
                  </a:lnTo>
                  <a:lnTo>
                    <a:pt x="174445" y="769972"/>
                  </a:lnTo>
                  <a:lnTo>
                    <a:pt x="211032" y="794009"/>
                  </a:lnTo>
                  <a:lnTo>
                    <a:pt x="250107" y="814258"/>
                  </a:lnTo>
                  <a:lnTo>
                    <a:pt x="291409" y="830460"/>
                  </a:lnTo>
                  <a:lnTo>
                    <a:pt x="334680" y="842355"/>
                  </a:lnTo>
                  <a:lnTo>
                    <a:pt x="379658" y="849682"/>
                  </a:lnTo>
                  <a:lnTo>
                    <a:pt x="426085" y="852182"/>
                  </a:lnTo>
                  <a:lnTo>
                    <a:pt x="472511" y="849682"/>
                  </a:lnTo>
                  <a:lnTo>
                    <a:pt x="517489" y="842355"/>
                  </a:lnTo>
                  <a:lnTo>
                    <a:pt x="560760" y="830460"/>
                  </a:lnTo>
                  <a:lnTo>
                    <a:pt x="602062" y="814258"/>
                  </a:lnTo>
                  <a:lnTo>
                    <a:pt x="641137" y="794009"/>
                  </a:lnTo>
                  <a:lnTo>
                    <a:pt x="677724" y="769972"/>
                  </a:lnTo>
                  <a:lnTo>
                    <a:pt x="711563" y="742408"/>
                  </a:lnTo>
                  <a:lnTo>
                    <a:pt x="742395" y="711576"/>
                  </a:lnTo>
                  <a:lnTo>
                    <a:pt x="769959" y="677737"/>
                  </a:lnTo>
                  <a:lnTo>
                    <a:pt x="793996" y="641150"/>
                  </a:lnTo>
                  <a:lnTo>
                    <a:pt x="814245" y="602075"/>
                  </a:lnTo>
                  <a:lnTo>
                    <a:pt x="830447" y="560772"/>
                  </a:lnTo>
                  <a:lnTo>
                    <a:pt x="842342" y="517502"/>
                  </a:lnTo>
                  <a:lnTo>
                    <a:pt x="849669" y="472524"/>
                  </a:lnTo>
                  <a:lnTo>
                    <a:pt x="852170" y="426097"/>
                  </a:lnTo>
                  <a:lnTo>
                    <a:pt x="849669" y="379669"/>
                  </a:lnTo>
                  <a:lnTo>
                    <a:pt x="842342" y="334688"/>
                  </a:lnTo>
                  <a:lnTo>
                    <a:pt x="830447" y="291416"/>
                  </a:lnTo>
                  <a:lnTo>
                    <a:pt x="814245" y="250112"/>
                  </a:lnTo>
                  <a:lnTo>
                    <a:pt x="793996" y="211036"/>
                  </a:lnTo>
                  <a:lnTo>
                    <a:pt x="769959" y="174448"/>
                  </a:lnTo>
                  <a:lnTo>
                    <a:pt x="742395" y="140608"/>
                  </a:lnTo>
                  <a:lnTo>
                    <a:pt x="711563" y="109775"/>
                  </a:lnTo>
                  <a:lnTo>
                    <a:pt x="677724" y="82211"/>
                  </a:lnTo>
                  <a:lnTo>
                    <a:pt x="641137" y="58173"/>
                  </a:lnTo>
                  <a:lnTo>
                    <a:pt x="602062" y="37924"/>
                  </a:lnTo>
                  <a:lnTo>
                    <a:pt x="560760" y="21722"/>
                  </a:lnTo>
                  <a:lnTo>
                    <a:pt x="517489" y="9827"/>
                  </a:lnTo>
                  <a:lnTo>
                    <a:pt x="472511" y="2500"/>
                  </a:lnTo>
                  <a:lnTo>
                    <a:pt x="426085" y="0"/>
                  </a:lnTo>
                  <a:close/>
                </a:path>
              </a:pathLst>
            </a:custGeom>
            <a:solidFill>
              <a:srgbClr val="C3D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907078" y="5886873"/>
              <a:ext cx="274320" cy="191135"/>
            </a:xfrm>
            <a:custGeom>
              <a:avLst/>
              <a:gdLst/>
              <a:ahLst/>
              <a:cxnLst/>
              <a:rect l="l" t="t" r="r" b="b"/>
              <a:pathLst>
                <a:path w="274320" h="191135">
                  <a:moveTo>
                    <a:pt x="238305" y="0"/>
                  </a:moveTo>
                  <a:lnTo>
                    <a:pt x="101707" y="30030"/>
                  </a:lnTo>
                  <a:lnTo>
                    <a:pt x="71999" y="36095"/>
                  </a:lnTo>
                  <a:lnTo>
                    <a:pt x="43691" y="41363"/>
                  </a:lnTo>
                  <a:lnTo>
                    <a:pt x="17522" y="51319"/>
                  </a:lnTo>
                  <a:lnTo>
                    <a:pt x="4117" y="66913"/>
                  </a:lnTo>
                  <a:lnTo>
                    <a:pt x="0" y="85226"/>
                  </a:lnTo>
                  <a:lnTo>
                    <a:pt x="1692" y="103339"/>
                  </a:lnTo>
                  <a:lnTo>
                    <a:pt x="4637" y="119233"/>
                  </a:lnTo>
                  <a:lnTo>
                    <a:pt x="12727" y="173854"/>
                  </a:lnTo>
                  <a:lnTo>
                    <a:pt x="22328" y="188172"/>
                  </a:lnTo>
                  <a:lnTo>
                    <a:pt x="44328" y="190560"/>
                  </a:lnTo>
                  <a:lnTo>
                    <a:pt x="86020" y="184873"/>
                  </a:lnTo>
                  <a:lnTo>
                    <a:pt x="145784" y="173614"/>
                  </a:lnTo>
                  <a:lnTo>
                    <a:pt x="207119" y="159827"/>
                  </a:lnTo>
                  <a:lnTo>
                    <a:pt x="254964" y="148153"/>
                  </a:lnTo>
                  <a:lnTo>
                    <a:pt x="274259" y="143230"/>
                  </a:lnTo>
                  <a:lnTo>
                    <a:pt x="2383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907078" y="5886873"/>
              <a:ext cx="274320" cy="191135"/>
            </a:xfrm>
            <a:custGeom>
              <a:avLst/>
              <a:gdLst/>
              <a:ahLst/>
              <a:cxnLst/>
              <a:rect l="l" t="t" r="r" b="b"/>
              <a:pathLst>
                <a:path w="274320" h="191135">
                  <a:moveTo>
                    <a:pt x="238305" y="0"/>
                  </a:moveTo>
                  <a:lnTo>
                    <a:pt x="151061" y="19291"/>
                  </a:lnTo>
                  <a:lnTo>
                    <a:pt x="101707" y="30030"/>
                  </a:lnTo>
                  <a:lnTo>
                    <a:pt x="71999" y="36095"/>
                  </a:lnTo>
                  <a:lnTo>
                    <a:pt x="43691" y="41363"/>
                  </a:lnTo>
                  <a:lnTo>
                    <a:pt x="17522" y="51319"/>
                  </a:lnTo>
                  <a:lnTo>
                    <a:pt x="4117" y="66913"/>
                  </a:lnTo>
                  <a:lnTo>
                    <a:pt x="0" y="85226"/>
                  </a:lnTo>
                  <a:lnTo>
                    <a:pt x="1692" y="103339"/>
                  </a:lnTo>
                  <a:lnTo>
                    <a:pt x="4637" y="119233"/>
                  </a:lnTo>
                  <a:lnTo>
                    <a:pt x="6672" y="132060"/>
                  </a:lnTo>
                  <a:lnTo>
                    <a:pt x="7851" y="140630"/>
                  </a:lnTo>
                  <a:lnTo>
                    <a:pt x="8232" y="143751"/>
                  </a:lnTo>
                  <a:lnTo>
                    <a:pt x="12727" y="173854"/>
                  </a:lnTo>
                  <a:lnTo>
                    <a:pt x="22328" y="188172"/>
                  </a:lnTo>
                  <a:lnTo>
                    <a:pt x="44328" y="190560"/>
                  </a:lnTo>
                  <a:lnTo>
                    <a:pt x="86020" y="184873"/>
                  </a:lnTo>
                  <a:lnTo>
                    <a:pt x="145784" y="173614"/>
                  </a:lnTo>
                  <a:lnTo>
                    <a:pt x="207119" y="159827"/>
                  </a:lnTo>
                  <a:lnTo>
                    <a:pt x="254964" y="148153"/>
                  </a:lnTo>
                  <a:lnTo>
                    <a:pt x="274259" y="143230"/>
                  </a:lnTo>
                </a:path>
              </a:pathLst>
            </a:custGeom>
            <a:ln w="9715">
              <a:solidFill>
                <a:srgbClr val="5C5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143346" y="5730357"/>
              <a:ext cx="260985" cy="392430"/>
            </a:xfrm>
            <a:custGeom>
              <a:avLst/>
              <a:gdLst/>
              <a:ahLst/>
              <a:cxnLst/>
              <a:rect l="l" t="t" r="r" b="b"/>
              <a:pathLst>
                <a:path w="260985" h="392429">
                  <a:moveTo>
                    <a:pt x="188413" y="0"/>
                  </a:moveTo>
                  <a:lnTo>
                    <a:pt x="129903" y="18697"/>
                  </a:lnTo>
                  <a:lnTo>
                    <a:pt x="83631" y="40440"/>
                  </a:lnTo>
                  <a:lnTo>
                    <a:pt x="49895" y="68999"/>
                  </a:lnTo>
                  <a:lnTo>
                    <a:pt x="15068" y="129502"/>
                  </a:lnTo>
                  <a:lnTo>
                    <a:pt x="2054" y="170480"/>
                  </a:lnTo>
                  <a:lnTo>
                    <a:pt x="0" y="215907"/>
                  </a:lnTo>
                  <a:lnTo>
                    <a:pt x="14926" y="263760"/>
                  </a:lnTo>
                  <a:lnTo>
                    <a:pt x="52854" y="312013"/>
                  </a:lnTo>
                  <a:lnTo>
                    <a:pt x="113932" y="366748"/>
                  </a:lnTo>
                  <a:lnTo>
                    <a:pt x="155909" y="391517"/>
                  </a:lnTo>
                  <a:lnTo>
                    <a:pt x="198241" y="392189"/>
                  </a:lnTo>
                  <a:lnTo>
                    <a:pt x="260384" y="374637"/>
                  </a:lnTo>
                  <a:lnTo>
                    <a:pt x="251818" y="323076"/>
                  </a:lnTo>
                  <a:lnTo>
                    <a:pt x="242296" y="271172"/>
                  </a:lnTo>
                  <a:lnTo>
                    <a:pt x="230336" y="213004"/>
                  </a:lnTo>
                  <a:lnTo>
                    <a:pt x="220001" y="165806"/>
                  </a:lnTo>
                  <a:lnTo>
                    <a:pt x="212189" y="127885"/>
                  </a:lnTo>
                  <a:lnTo>
                    <a:pt x="202970" y="79273"/>
                  </a:lnTo>
                  <a:lnTo>
                    <a:pt x="188413" y="0"/>
                  </a:lnTo>
                  <a:close/>
                </a:path>
              </a:pathLst>
            </a:custGeom>
            <a:solidFill>
              <a:srgbClr val="C3D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143346" y="5730357"/>
              <a:ext cx="260985" cy="392430"/>
            </a:xfrm>
            <a:custGeom>
              <a:avLst/>
              <a:gdLst/>
              <a:ahLst/>
              <a:cxnLst/>
              <a:rect l="l" t="t" r="r" b="b"/>
              <a:pathLst>
                <a:path w="260985" h="392429">
                  <a:moveTo>
                    <a:pt x="188413" y="0"/>
                  </a:moveTo>
                  <a:lnTo>
                    <a:pt x="202970" y="79273"/>
                  </a:lnTo>
                  <a:lnTo>
                    <a:pt x="212189" y="127885"/>
                  </a:lnTo>
                  <a:lnTo>
                    <a:pt x="220001" y="165806"/>
                  </a:lnTo>
                  <a:lnTo>
                    <a:pt x="230336" y="213004"/>
                  </a:lnTo>
                  <a:lnTo>
                    <a:pt x="242296" y="271172"/>
                  </a:lnTo>
                  <a:lnTo>
                    <a:pt x="251818" y="323076"/>
                  </a:lnTo>
                  <a:lnTo>
                    <a:pt x="258111" y="360353"/>
                  </a:lnTo>
                  <a:lnTo>
                    <a:pt x="260384" y="374637"/>
                  </a:lnTo>
                  <a:lnTo>
                    <a:pt x="198241" y="392189"/>
                  </a:lnTo>
                  <a:lnTo>
                    <a:pt x="155909" y="391517"/>
                  </a:lnTo>
                  <a:lnTo>
                    <a:pt x="113932" y="366748"/>
                  </a:lnTo>
                  <a:lnTo>
                    <a:pt x="52854" y="312013"/>
                  </a:lnTo>
                  <a:lnTo>
                    <a:pt x="14926" y="263760"/>
                  </a:lnTo>
                  <a:lnTo>
                    <a:pt x="0" y="215907"/>
                  </a:lnTo>
                  <a:lnTo>
                    <a:pt x="2054" y="170480"/>
                  </a:lnTo>
                  <a:lnTo>
                    <a:pt x="15068" y="129502"/>
                  </a:lnTo>
                  <a:lnTo>
                    <a:pt x="33022" y="95000"/>
                  </a:lnTo>
                  <a:lnTo>
                    <a:pt x="83631" y="40440"/>
                  </a:lnTo>
                  <a:lnTo>
                    <a:pt x="129903" y="18697"/>
                  </a:lnTo>
                  <a:lnTo>
                    <a:pt x="170801" y="4855"/>
                  </a:lnTo>
                  <a:lnTo>
                    <a:pt x="188413" y="0"/>
                  </a:lnTo>
                  <a:close/>
                </a:path>
              </a:pathLst>
            </a:custGeom>
            <a:ln w="9715">
              <a:solidFill>
                <a:srgbClr val="5C5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359896" y="5860742"/>
              <a:ext cx="50800" cy="114300"/>
            </a:xfrm>
            <a:custGeom>
              <a:avLst/>
              <a:gdLst/>
              <a:ahLst/>
              <a:cxnLst/>
              <a:rect l="l" t="t" r="r" b="b"/>
              <a:pathLst>
                <a:path w="50800" h="114300">
                  <a:moveTo>
                    <a:pt x="0" y="0"/>
                  </a:moveTo>
                  <a:lnTo>
                    <a:pt x="43046" y="23052"/>
                  </a:lnTo>
                  <a:lnTo>
                    <a:pt x="50694" y="77210"/>
                  </a:lnTo>
                  <a:lnTo>
                    <a:pt x="39762" y="97736"/>
                  </a:lnTo>
                  <a:lnTo>
                    <a:pt x="26627" y="110045"/>
                  </a:lnTo>
                  <a:lnTo>
                    <a:pt x="20256" y="114147"/>
                  </a:lnTo>
                </a:path>
              </a:pathLst>
            </a:custGeom>
            <a:ln w="9715">
              <a:solidFill>
                <a:srgbClr val="5C5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050493" y="6169399"/>
              <a:ext cx="92710" cy="91440"/>
            </a:xfrm>
            <a:custGeom>
              <a:avLst/>
              <a:gdLst/>
              <a:ahLst/>
              <a:cxnLst/>
              <a:rect l="l" t="t" r="r" b="b"/>
              <a:pathLst>
                <a:path w="92710" h="91439">
                  <a:moveTo>
                    <a:pt x="76250" y="0"/>
                  </a:moveTo>
                  <a:lnTo>
                    <a:pt x="0" y="12966"/>
                  </a:lnTo>
                  <a:lnTo>
                    <a:pt x="2309" y="25921"/>
                  </a:lnTo>
                  <a:lnTo>
                    <a:pt x="9418" y="54013"/>
                  </a:lnTo>
                  <a:lnTo>
                    <a:pt x="21597" y="81085"/>
                  </a:lnTo>
                  <a:lnTo>
                    <a:pt x="39116" y="90982"/>
                  </a:lnTo>
                  <a:lnTo>
                    <a:pt x="92392" y="80289"/>
                  </a:lnTo>
                  <a:lnTo>
                    <a:pt x="762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050493" y="6169399"/>
              <a:ext cx="92710" cy="91440"/>
            </a:xfrm>
            <a:custGeom>
              <a:avLst/>
              <a:gdLst/>
              <a:ahLst/>
              <a:cxnLst/>
              <a:rect l="l" t="t" r="r" b="b"/>
              <a:pathLst>
                <a:path w="92710" h="91439">
                  <a:moveTo>
                    <a:pt x="76250" y="0"/>
                  </a:moveTo>
                  <a:lnTo>
                    <a:pt x="92392" y="80289"/>
                  </a:lnTo>
                  <a:lnTo>
                    <a:pt x="76779" y="83421"/>
                  </a:lnTo>
                  <a:lnTo>
                    <a:pt x="66025" y="85578"/>
                  </a:lnTo>
                  <a:lnTo>
                    <a:pt x="55136" y="87765"/>
                  </a:lnTo>
                  <a:lnTo>
                    <a:pt x="39116" y="90982"/>
                  </a:lnTo>
                  <a:lnTo>
                    <a:pt x="21597" y="81085"/>
                  </a:lnTo>
                  <a:lnTo>
                    <a:pt x="9418" y="54013"/>
                  </a:lnTo>
                  <a:lnTo>
                    <a:pt x="2309" y="25921"/>
                  </a:lnTo>
                  <a:lnTo>
                    <a:pt x="0" y="12966"/>
                  </a:lnTo>
                </a:path>
              </a:pathLst>
            </a:custGeom>
            <a:ln w="9715">
              <a:solidFill>
                <a:srgbClr val="5C5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018017" y="6049841"/>
              <a:ext cx="116839" cy="132080"/>
            </a:xfrm>
            <a:custGeom>
              <a:avLst/>
              <a:gdLst/>
              <a:ahLst/>
              <a:cxnLst/>
              <a:rect l="l" t="t" r="r" b="b"/>
              <a:pathLst>
                <a:path w="116839" h="132079">
                  <a:moveTo>
                    <a:pt x="95059" y="0"/>
                  </a:moveTo>
                  <a:lnTo>
                    <a:pt x="0" y="22263"/>
                  </a:lnTo>
                  <a:lnTo>
                    <a:pt x="17106" y="111429"/>
                  </a:lnTo>
                  <a:lnTo>
                    <a:pt x="19496" y="118643"/>
                  </a:lnTo>
                  <a:lnTo>
                    <a:pt x="49144" y="131668"/>
                  </a:lnTo>
                  <a:lnTo>
                    <a:pt x="57433" y="130752"/>
                  </a:lnTo>
                  <a:lnTo>
                    <a:pt x="100771" y="119319"/>
                  </a:lnTo>
                  <a:lnTo>
                    <a:pt x="116243" y="101701"/>
                  </a:lnTo>
                  <a:lnTo>
                    <a:pt x="114547" y="91111"/>
                  </a:lnTo>
                  <a:lnTo>
                    <a:pt x="111775" y="76987"/>
                  </a:lnTo>
                  <a:lnTo>
                    <a:pt x="95059" y="0"/>
                  </a:lnTo>
                  <a:close/>
                </a:path>
              </a:pathLst>
            </a:custGeom>
            <a:solidFill>
              <a:srgbClr val="C3D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018017" y="6049841"/>
              <a:ext cx="116839" cy="132080"/>
            </a:xfrm>
            <a:custGeom>
              <a:avLst/>
              <a:gdLst/>
              <a:ahLst/>
              <a:cxnLst/>
              <a:rect l="l" t="t" r="r" b="b"/>
              <a:pathLst>
                <a:path w="116839" h="132079">
                  <a:moveTo>
                    <a:pt x="95059" y="0"/>
                  </a:moveTo>
                  <a:lnTo>
                    <a:pt x="105941" y="49795"/>
                  </a:lnTo>
                  <a:lnTo>
                    <a:pt x="111775" y="76987"/>
                  </a:lnTo>
                  <a:lnTo>
                    <a:pt x="114547" y="91111"/>
                  </a:lnTo>
                  <a:lnTo>
                    <a:pt x="116243" y="101701"/>
                  </a:lnTo>
                  <a:lnTo>
                    <a:pt x="112691" y="111947"/>
                  </a:lnTo>
                  <a:lnTo>
                    <a:pt x="66078" y="129032"/>
                  </a:lnTo>
                  <a:lnTo>
                    <a:pt x="49144" y="131668"/>
                  </a:lnTo>
                  <a:lnTo>
                    <a:pt x="41391" y="131616"/>
                  </a:lnTo>
                  <a:lnTo>
                    <a:pt x="12580" y="88265"/>
                  </a:lnTo>
                  <a:lnTo>
                    <a:pt x="2055" y="33118"/>
                  </a:lnTo>
                  <a:lnTo>
                    <a:pt x="0" y="22263"/>
                  </a:lnTo>
                  <a:lnTo>
                    <a:pt x="95059" y="0"/>
                  </a:lnTo>
                  <a:close/>
                </a:path>
              </a:pathLst>
            </a:custGeom>
            <a:ln w="9715">
              <a:solidFill>
                <a:srgbClr val="5C5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964889" y="5735557"/>
              <a:ext cx="375920" cy="392430"/>
            </a:xfrm>
            <a:custGeom>
              <a:avLst/>
              <a:gdLst/>
              <a:ahLst/>
              <a:cxnLst/>
              <a:rect l="l" t="t" r="r" b="b"/>
              <a:pathLst>
                <a:path w="375920" h="392429">
                  <a:moveTo>
                    <a:pt x="167894" y="392430"/>
                  </a:moveTo>
                  <a:lnTo>
                    <a:pt x="194525" y="387083"/>
                  </a:lnTo>
                  <a:lnTo>
                    <a:pt x="151396" y="326097"/>
                  </a:lnTo>
                </a:path>
                <a:path w="375920" h="392429">
                  <a:moveTo>
                    <a:pt x="0" y="191122"/>
                  </a:moveTo>
                  <a:lnTo>
                    <a:pt x="29197" y="336397"/>
                  </a:lnTo>
                </a:path>
                <a:path w="375920" h="392429">
                  <a:moveTo>
                    <a:pt x="292531" y="19989"/>
                  </a:moveTo>
                  <a:lnTo>
                    <a:pt x="179298" y="201002"/>
                  </a:lnTo>
                </a:path>
                <a:path w="375920" h="392429">
                  <a:moveTo>
                    <a:pt x="344716" y="0"/>
                  </a:moveTo>
                  <a:lnTo>
                    <a:pt x="310060" y="64562"/>
                  </a:lnTo>
                  <a:lnTo>
                    <a:pt x="289693" y="100879"/>
                  </a:lnTo>
                  <a:lnTo>
                    <a:pt x="275678" y="122265"/>
                  </a:lnTo>
                  <a:lnTo>
                    <a:pt x="260083" y="142036"/>
                  </a:lnTo>
                  <a:lnTo>
                    <a:pt x="238481" y="173100"/>
                  </a:lnTo>
                  <a:lnTo>
                    <a:pt x="215736" y="210993"/>
                  </a:lnTo>
                  <a:lnTo>
                    <a:pt x="197755" y="243029"/>
                  </a:lnTo>
                  <a:lnTo>
                    <a:pt x="190449" y="256527"/>
                  </a:lnTo>
                </a:path>
                <a:path w="375920" h="392429">
                  <a:moveTo>
                    <a:pt x="375361" y="54000"/>
                  </a:moveTo>
                  <a:lnTo>
                    <a:pt x="339817" y="117129"/>
                  </a:lnTo>
                  <a:lnTo>
                    <a:pt x="318423" y="154268"/>
                  </a:lnTo>
                  <a:lnTo>
                    <a:pt x="302587" y="179903"/>
                  </a:lnTo>
                  <a:lnTo>
                    <a:pt x="283718" y="208521"/>
                  </a:lnTo>
                  <a:lnTo>
                    <a:pt x="261585" y="242850"/>
                  </a:lnTo>
                  <a:lnTo>
                    <a:pt x="243131" y="272954"/>
                  </a:lnTo>
                  <a:lnTo>
                    <a:pt x="230493" y="294324"/>
                  </a:lnTo>
                  <a:lnTo>
                    <a:pt x="225806" y="302450"/>
                  </a:lnTo>
                </a:path>
              </a:pathLst>
            </a:custGeom>
            <a:ln w="9715">
              <a:solidFill>
                <a:srgbClr val="5C5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31976" y="5866704"/>
              <a:ext cx="161582" cy="247091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4911371" y="5935036"/>
              <a:ext cx="216535" cy="242570"/>
            </a:xfrm>
            <a:custGeom>
              <a:avLst/>
              <a:gdLst/>
              <a:ahLst/>
              <a:cxnLst/>
              <a:rect l="l" t="t" r="r" b="b"/>
              <a:pathLst>
                <a:path w="216535" h="242570">
                  <a:moveTo>
                    <a:pt x="156057" y="123761"/>
                  </a:moveTo>
                  <a:lnTo>
                    <a:pt x="114401" y="180416"/>
                  </a:lnTo>
                </a:path>
                <a:path w="216535" h="242570">
                  <a:moveTo>
                    <a:pt x="206146" y="144576"/>
                  </a:moveTo>
                  <a:lnTo>
                    <a:pt x="133642" y="240652"/>
                  </a:lnTo>
                </a:path>
                <a:path w="216535" h="242570">
                  <a:moveTo>
                    <a:pt x="216535" y="188379"/>
                  </a:moveTo>
                  <a:lnTo>
                    <a:pt x="180670" y="242277"/>
                  </a:lnTo>
                </a:path>
                <a:path w="216535" h="242570">
                  <a:moveTo>
                    <a:pt x="51244" y="0"/>
                  </a:moveTo>
                  <a:lnTo>
                    <a:pt x="0" y="68059"/>
                  </a:lnTo>
                </a:path>
                <a:path w="216535" h="242570">
                  <a:moveTo>
                    <a:pt x="64681" y="51130"/>
                  </a:moveTo>
                  <a:lnTo>
                    <a:pt x="14820" y="118110"/>
                  </a:lnTo>
                </a:path>
                <a:path w="216535" h="242570">
                  <a:moveTo>
                    <a:pt x="72466" y="89916"/>
                  </a:moveTo>
                  <a:lnTo>
                    <a:pt x="48006" y="137553"/>
                  </a:lnTo>
                </a:path>
              </a:pathLst>
            </a:custGeom>
            <a:ln w="9715">
              <a:solidFill>
                <a:srgbClr val="5C5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388578" y="3928694"/>
              <a:ext cx="850265" cy="850265"/>
            </a:xfrm>
            <a:custGeom>
              <a:avLst/>
              <a:gdLst/>
              <a:ahLst/>
              <a:cxnLst/>
              <a:rect l="l" t="t" r="r" b="b"/>
              <a:pathLst>
                <a:path w="850265" h="850264">
                  <a:moveTo>
                    <a:pt x="850011" y="425005"/>
                  </a:moveTo>
                  <a:lnTo>
                    <a:pt x="847521" y="378701"/>
                  </a:lnTo>
                  <a:lnTo>
                    <a:pt x="840219" y="333832"/>
                  </a:lnTo>
                  <a:lnTo>
                    <a:pt x="828344" y="290677"/>
                  </a:lnTo>
                  <a:lnTo>
                    <a:pt x="812190" y="249478"/>
                  </a:lnTo>
                  <a:lnTo>
                    <a:pt x="791984" y="210502"/>
                  </a:lnTo>
                  <a:lnTo>
                    <a:pt x="768019" y="174002"/>
                  </a:lnTo>
                  <a:lnTo>
                    <a:pt x="740524" y="140258"/>
                  </a:lnTo>
                  <a:lnTo>
                    <a:pt x="709764" y="109499"/>
                  </a:lnTo>
                  <a:lnTo>
                    <a:pt x="676008" y="82003"/>
                  </a:lnTo>
                  <a:lnTo>
                    <a:pt x="639521" y="58026"/>
                  </a:lnTo>
                  <a:lnTo>
                    <a:pt x="600544" y="37833"/>
                  </a:lnTo>
                  <a:lnTo>
                    <a:pt x="559346" y="21666"/>
                  </a:lnTo>
                  <a:lnTo>
                    <a:pt x="516178" y="9804"/>
                  </a:lnTo>
                  <a:lnTo>
                    <a:pt x="471322" y="2501"/>
                  </a:lnTo>
                  <a:lnTo>
                    <a:pt x="425005" y="0"/>
                  </a:lnTo>
                  <a:lnTo>
                    <a:pt x="378701" y="2501"/>
                  </a:lnTo>
                  <a:lnTo>
                    <a:pt x="333832" y="9804"/>
                  </a:lnTo>
                  <a:lnTo>
                    <a:pt x="290677" y="21666"/>
                  </a:lnTo>
                  <a:lnTo>
                    <a:pt x="249478" y="37833"/>
                  </a:lnTo>
                  <a:lnTo>
                    <a:pt x="210502" y="58026"/>
                  </a:lnTo>
                  <a:lnTo>
                    <a:pt x="174002" y="82003"/>
                  </a:lnTo>
                  <a:lnTo>
                    <a:pt x="140258" y="109499"/>
                  </a:lnTo>
                  <a:lnTo>
                    <a:pt x="109499" y="140258"/>
                  </a:lnTo>
                  <a:lnTo>
                    <a:pt x="82003" y="174002"/>
                  </a:lnTo>
                  <a:lnTo>
                    <a:pt x="58026" y="210502"/>
                  </a:lnTo>
                  <a:lnTo>
                    <a:pt x="37833" y="249478"/>
                  </a:lnTo>
                  <a:lnTo>
                    <a:pt x="21666" y="290677"/>
                  </a:lnTo>
                  <a:lnTo>
                    <a:pt x="9804" y="333832"/>
                  </a:lnTo>
                  <a:lnTo>
                    <a:pt x="2501" y="378701"/>
                  </a:lnTo>
                  <a:lnTo>
                    <a:pt x="0" y="425005"/>
                  </a:lnTo>
                  <a:lnTo>
                    <a:pt x="2501" y="471322"/>
                  </a:lnTo>
                  <a:lnTo>
                    <a:pt x="9804" y="516178"/>
                  </a:lnTo>
                  <a:lnTo>
                    <a:pt x="21666" y="559346"/>
                  </a:lnTo>
                  <a:lnTo>
                    <a:pt x="37833" y="600544"/>
                  </a:lnTo>
                  <a:lnTo>
                    <a:pt x="58026" y="639521"/>
                  </a:lnTo>
                  <a:lnTo>
                    <a:pt x="82003" y="676008"/>
                  </a:lnTo>
                  <a:lnTo>
                    <a:pt x="109499" y="709764"/>
                  </a:lnTo>
                  <a:lnTo>
                    <a:pt x="140258" y="740524"/>
                  </a:lnTo>
                  <a:lnTo>
                    <a:pt x="174002" y="768019"/>
                  </a:lnTo>
                  <a:lnTo>
                    <a:pt x="210502" y="791984"/>
                  </a:lnTo>
                  <a:lnTo>
                    <a:pt x="249478" y="812190"/>
                  </a:lnTo>
                  <a:lnTo>
                    <a:pt x="290677" y="828344"/>
                  </a:lnTo>
                  <a:lnTo>
                    <a:pt x="333832" y="840219"/>
                  </a:lnTo>
                  <a:lnTo>
                    <a:pt x="378701" y="847521"/>
                  </a:lnTo>
                  <a:lnTo>
                    <a:pt x="425005" y="850011"/>
                  </a:lnTo>
                  <a:lnTo>
                    <a:pt x="471322" y="847521"/>
                  </a:lnTo>
                  <a:lnTo>
                    <a:pt x="516178" y="840219"/>
                  </a:lnTo>
                  <a:lnTo>
                    <a:pt x="559346" y="828344"/>
                  </a:lnTo>
                  <a:lnTo>
                    <a:pt x="600544" y="812190"/>
                  </a:lnTo>
                  <a:lnTo>
                    <a:pt x="639521" y="791984"/>
                  </a:lnTo>
                  <a:lnTo>
                    <a:pt x="676008" y="768019"/>
                  </a:lnTo>
                  <a:lnTo>
                    <a:pt x="709764" y="740524"/>
                  </a:lnTo>
                  <a:lnTo>
                    <a:pt x="740524" y="709764"/>
                  </a:lnTo>
                  <a:lnTo>
                    <a:pt x="768019" y="676008"/>
                  </a:lnTo>
                  <a:lnTo>
                    <a:pt x="791984" y="639521"/>
                  </a:lnTo>
                  <a:lnTo>
                    <a:pt x="812190" y="600544"/>
                  </a:lnTo>
                  <a:lnTo>
                    <a:pt x="828344" y="559346"/>
                  </a:lnTo>
                  <a:lnTo>
                    <a:pt x="840219" y="516178"/>
                  </a:lnTo>
                  <a:lnTo>
                    <a:pt x="847521" y="471322"/>
                  </a:lnTo>
                  <a:lnTo>
                    <a:pt x="850011" y="425005"/>
                  </a:lnTo>
                  <a:close/>
                </a:path>
              </a:pathLst>
            </a:custGeom>
            <a:solidFill>
              <a:srgbClr val="C3D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858817" y="4362871"/>
              <a:ext cx="270510" cy="248920"/>
            </a:xfrm>
            <a:custGeom>
              <a:avLst/>
              <a:gdLst/>
              <a:ahLst/>
              <a:cxnLst/>
              <a:rect l="l" t="t" r="r" b="b"/>
              <a:pathLst>
                <a:path w="270509" h="248920">
                  <a:moveTo>
                    <a:pt x="0" y="131025"/>
                  </a:moveTo>
                  <a:lnTo>
                    <a:pt x="65373" y="187265"/>
                  </a:lnTo>
                  <a:lnTo>
                    <a:pt x="101314" y="218278"/>
                  </a:lnTo>
                  <a:lnTo>
                    <a:pt x="120557" y="235103"/>
                  </a:lnTo>
                  <a:lnTo>
                    <a:pt x="135839" y="248780"/>
                  </a:lnTo>
                  <a:lnTo>
                    <a:pt x="147060" y="245816"/>
                  </a:lnTo>
                  <a:lnTo>
                    <a:pt x="148996" y="216908"/>
                  </a:lnTo>
                  <a:lnTo>
                    <a:pt x="146694" y="179376"/>
                  </a:lnTo>
                  <a:lnTo>
                    <a:pt x="145199" y="150545"/>
                  </a:lnTo>
                  <a:lnTo>
                    <a:pt x="160274" y="136734"/>
                  </a:lnTo>
                  <a:lnTo>
                    <a:pt x="195010" y="130670"/>
                  </a:lnTo>
                  <a:lnTo>
                    <a:pt x="235444" y="129282"/>
                  </a:lnTo>
                  <a:lnTo>
                    <a:pt x="267614" y="129501"/>
                  </a:lnTo>
                  <a:lnTo>
                    <a:pt x="270181" y="119402"/>
                  </a:lnTo>
                  <a:lnTo>
                    <a:pt x="247642" y="94023"/>
                  </a:lnTo>
                  <a:lnTo>
                    <a:pt x="210808" y="60743"/>
                  </a:lnTo>
                  <a:lnTo>
                    <a:pt x="170487" y="26942"/>
                  </a:lnTo>
                  <a:lnTo>
                    <a:pt x="137490" y="0"/>
                  </a:lnTo>
                </a:path>
              </a:pathLst>
            </a:custGeom>
            <a:ln w="10160">
              <a:solidFill>
                <a:srgbClr val="5C5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82853" y="4360979"/>
              <a:ext cx="247116" cy="251015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8482853" y="4360979"/>
              <a:ext cx="247650" cy="251460"/>
            </a:xfrm>
            <a:custGeom>
              <a:avLst/>
              <a:gdLst/>
              <a:ahLst/>
              <a:cxnLst/>
              <a:rect l="l" t="t" r="r" b="b"/>
              <a:pathLst>
                <a:path w="247650" h="251460">
                  <a:moveTo>
                    <a:pt x="247116" y="136423"/>
                  </a:moveTo>
                  <a:lnTo>
                    <a:pt x="185616" y="196092"/>
                  </a:lnTo>
                  <a:lnTo>
                    <a:pt x="152692" y="227918"/>
                  </a:lnTo>
                  <a:lnTo>
                    <a:pt x="137159" y="242645"/>
                  </a:lnTo>
                  <a:lnTo>
                    <a:pt x="127838" y="251015"/>
                  </a:lnTo>
                  <a:lnTo>
                    <a:pt x="120675" y="240381"/>
                  </a:lnTo>
                  <a:lnTo>
                    <a:pt x="117902" y="204530"/>
                  </a:lnTo>
                  <a:lnTo>
                    <a:pt x="117760" y="163854"/>
                  </a:lnTo>
                  <a:lnTo>
                    <a:pt x="118490" y="138747"/>
                  </a:lnTo>
                  <a:lnTo>
                    <a:pt x="103261" y="131243"/>
                  </a:lnTo>
                  <a:lnTo>
                    <a:pt x="67422" y="128417"/>
                  </a:lnTo>
                  <a:lnTo>
                    <a:pt x="27495" y="128222"/>
                  </a:lnTo>
                  <a:lnTo>
                    <a:pt x="0" y="128612"/>
                  </a:lnTo>
                  <a:lnTo>
                    <a:pt x="9873" y="108517"/>
                  </a:lnTo>
                  <a:lnTo>
                    <a:pt x="52123" y="64306"/>
                  </a:lnTo>
                  <a:lnTo>
                    <a:pt x="98323" y="20095"/>
                  </a:lnTo>
                  <a:lnTo>
                    <a:pt x="120040" y="0"/>
                  </a:lnTo>
                </a:path>
              </a:pathLst>
            </a:custGeom>
            <a:ln w="10160">
              <a:solidFill>
                <a:srgbClr val="5C5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600694" y="4092996"/>
              <a:ext cx="403860" cy="410845"/>
            </a:xfrm>
            <a:custGeom>
              <a:avLst/>
              <a:gdLst/>
              <a:ahLst/>
              <a:cxnLst/>
              <a:rect l="l" t="t" r="r" b="b"/>
              <a:pathLst>
                <a:path w="403859" h="410845">
                  <a:moveTo>
                    <a:pt x="183939" y="0"/>
                  </a:moveTo>
                  <a:lnTo>
                    <a:pt x="135674" y="8217"/>
                  </a:lnTo>
                  <a:lnTo>
                    <a:pt x="96333" y="25942"/>
                  </a:lnTo>
                  <a:lnTo>
                    <a:pt x="53503" y="65277"/>
                  </a:lnTo>
                  <a:lnTo>
                    <a:pt x="14269" y="130729"/>
                  </a:lnTo>
                  <a:lnTo>
                    <a:pt x="2679" y="170673"/>
                  </a:lnTo>
                  <a:lnTo>
                    <a:pt x="0" y="214056"/>
                  </a:lnTo>
                  <a:lnTo>
                    <a:pt x="8903" y="259846"/>
                  </a:lnTo>
                  <a:lnTo>
                    <a:pt x="32059" y="307014"/>
                  </a:lnTo>
                  <a:lnTo>
                    <a:pt x="72140" y="354530"/>
                  </a:lnTo>
                  <a:lnTo>
                    <a:pt x="113040" y="386023"/>
                  </a:lnTo>
                  <a:lnTo>
                    <a:pt x="154291" y="404144"/>
                  </a:lnTo>
                  <a:lnTo>
                    <a:pt x="195047" y="410573"/>
                  </a:lnTo>
                  <a:lnTo>
                    <a:pt x="234459" y="406992"/>
                  </a:lnTo>
                  <a:lnTo>
                    <a:pt x="271679" y="395084"/>
                  </a:lnTo>
                  <a:lnTo>
                    <a:pt x="305859" y="376529"/>
                  </a:lnTo>
                  <a:lnTo>
                    <a:pt x="336152" y="353010"/>
                  </a:lnTo>
                  <a:lnTo>
                    <a:pt x="381683" y="297804"/>
                  </a:lnTo>
                  <a:lnTo>
                    <a:pt x="401489" y="242922"/>
                  </a:lnTo>
                  <a:lnTo>
                    <a:pt x="403310" y="197024"/>
                  </a:lnTo>
                  <a:lnTo>
                    <a:pt x="399407" y="152533"/>
                  </a:lnTo>
                  <a:lnTo>
                    <a:pt x="388609" y="111118"/>
                  </a:lnTo>
                  <a:lnTo>
                    <a:pt x="369746" y="74451"/>
                  </a:lnTo>
                  <a:lnTo>
                    <a:pt x="341647" y="44203"/>
                  </a:lnTo>
                  <a:lnTo>
                    <a:pt x="303140" y="22044"/>
                  </a:lnTo>
                  <a:lnTo>
                    <a:pt x="240103" y="3779"/>
                  </a:lnTo>
                  <a:lnTo>
                    <a:pt x="1839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600694" y="4092996"/>
              <a:ext cx="403860" cy="410845"/>
            </a:xfrm>
            <a:custGeom>
              <a:avLst/>
              <a:gdLst/>
              <a:ahLst/>
              <a:cxnLst/>
              <a:rect l="l" t="t" r="r" b="b"/>
              <a:pathLst>
                <a:path w="403859" h="410845">
                  <a:moveTo>
                    <a:pt x="96333" y="25942"/>
                  </a:moveTo>
                  <a:lnTo>
                    <a:pt x="53503" y="65277"/>
                  </a:lnTo>
                  <a:lnTo>
                    <a:pt x="14269" y="130729"/>
                  </a:lnTo>
                  <a:lnTo>
                    <a:pt x="2679" y="170673"/>
                  </a:lnTo>
                  <a:lnTo>
                    <a:pt x="0" y="214056"/>
                  </a:lnTo>
                  <a:lnTo>
                    <a:pt x="8903" y="259846"/>
                  </a:lnTo>
                  <a:lnTo>
                    <a:pt x="32059" y="307014"/>
                  </a:lnTo>
                  <a:lnTo>
                    <a:pt x="72140" y="354530"/>
                  </a:lnTo>
                  <a:lnTo>
                    <a:pt x="113040" y="386023"/>
                  </a:lnTo>
                  <a:lnTo>
                    <a:pt x="154291" y="404144"/>
                  </a:lnTo>
                  <a:lnTo>
                    <a:pt x="195047" y="410573"/>
                  </a:lnTo>
                  <a:lnTo>
                    <a:pt x="234459" y="406992"/>
                  </a:lnTo>
                  <a:lnTo>
                    <a:pt x="271679" y="395084"/>
                  </a:lnTo>
                  <a:lnTo>
                    <a:pt x="305859" y="376529"/>
                  </a:lnTo>
                  <a:lnTo>
                    <a:pt x="336152" y="353010"/>
                  </a:lnTo>
                  <a:lnTo>
                    <a:pt x="381683" y="297804"/>
                  </a:lnTo>
                  <a:lnTo>
                    <a:pt x="401489" y="242922"/>
                  </a:lnTo>
                  <a:lnTo>
                    <a:pt x="403310" y="197024"/>
                  </a:lnTo>
                  <a:lnTo>
                    <a:pt x="399407" y="152533"/>
                  </a:lnTo>
                  <a:lnTo>
                    <a:pt x="388609" y="111118"/>
                  </a:lnTo>
                  <a:lnTo>
                    <a:pt x="369746" y="74451"/>
                  </a:lnTo>
                  <a:lnTo>
                    <a:pt x="341647" y="44203"/>
                  </a:lnTo>
                  <a:lnTo>
                    <a:pt x="303140" y="22044"/>
                  </a:lnTo>
                  <a:lnTo>
                    <a:pt x="240103" y="3779"/>
                  </a:lnTo>
                  <a:lnTo>
                    <a:pt x="183939" y="0"/>
                  </a:lnTo>
                  <a:lnTo>
                    <a:pt x="135674" y="8217"/>
                  </a:lnTo>
                  <a:lnTo>
                    <a:pt x="96333" y="25942"/>
                  </a:lnTo>
                  <a:close/>
                </a:path>
              </a:pathLst>
            </a:custGeom>
            <a:ln w="10160">
              <a:solidFill>
                <a:srgbClr val="5C5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76097" y="4173733"/>
              <a:ext cx="244767" cy="235381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8676097" y="4173733"/>
              <a:ext cx="245110" cy="235585"/>
            </a:xfrm>
            <a:custGeom>
              <a:avLst/>
              <a:gdLst/>
              <a:ahLst/>
              <a:cxnLst/>
              <a:rect l="l" t="t" r="r" b="b"/>
              <a:pathLst>
                <a:path w="245109" h="235585">
                  <a:moveTo>
                    <a:pt x="124726" y="0"/>
                  </a:moveTo>
                  <a:lnTo>
                    <a:pt x="116716" y="11466"/>
                  </a:lnTo>
                  <a:lnTo>
                    <a:pt x="108229" y="36456"/>
                  </a:lnTo>
                  <a:lnTo>
                    <a:pt x="99609" y="63288"/>
                  </a:lnTo>
                  <a:lnTo>
                    <a:pt x="91198" y="80276"/>
                  </a:lnTo>
                  <a:lnTo>
                    <a:pt x="73003" y="84617"/>
                  </a:lnTo>
                  <a:lnTo>
                    <a:pt x="43260" y="84570"/>
                  </a:lnTo>
                  <a:lnTo>
                    <a:pt x="14687" y="85107"/>
                  </a:lnTo>
                  <a:lnTo>
                    <a:pt x="0" y="91198"/>
                  </a:lnTo>
                  <a:lnTo>
                    <a:pt x="6261" y="104651"/>
                  </a:lnTo>
                  <a:lnTo>
                    <a:pt x="25528" y="121686"/>
                  </a:lnTo>
                  <a:lnTo>
                    <a:pt x="48007" y="138867"/>
                  </a:lnTo>
                  <a:lnTo>
                    <a:pt x="63906" y="152755"/>
                  </a:lnTo>
                  <a:lnTo>
                    <a:pt x="64948" y="169624"/>
                  </a:lnTo>
                  <a:lnTo>
                    <a:pt x="56414" y="192998"/>
                  </a:lnTo>
                  <a:lnTo>
                    <a:pt x="48902" y="215349"/>
                  </a:lnTo>
                  <a:lnTo>
                    <a:pt x="53009" y="229146"/>
                  </a:lnTo>
                  <a:lnTo>
                    <a:pt x="69392" y="227146"/>
                  </a:lnTo>
                  <a:lnTo>
                    <a:pt x="89352" y="213750"/>
                  </a:lnTo>
                  <a:lnTo>
                    <a:pt x="109457" y="198892"/>
                  </a:lnTo>
                  <a:lnTo>
                    <a:pt x="126276" y="192506"/>
                  </a:lnTo>
                  <a:lnTo>
                    <a:pt x="143077" y="200856"/>
                  </a:lnTo>
                  <a:lnTo>
                    <a:pt x="163015" y="217163"/>
                  </a:lnTo>
                  <a:lnTo>
                    <a:pt x="182513" y="231861"/>
                  </a:lnTo>
                  <a:lnTo>
                    <a:pt x="197993" y="235381"/>
                  </a:lnTo>
                  <a:lnTo>
                    <a:pt x="201952" y="220513"/>
                  </a:lnTo>
                  <a:lnTo>
                    <a:pt x="195170" y="193586"/>
                  </a:lnTo>
                  <a:lnTo>
                    <a:pt x="186487" y="165344"/>
                  </a:lnTo>
                  <a:lnTo>
                    <a:pt x="184746" y="146532"/>
                  </a:lnTo>
                  <a:lnTo>
                    <a:pt x="197961" y="134316"/>
                  </a:lnTo>
                  <a:lnTo>
                    <a:pt x="220310" y="119543"/>
                  </a:lnTo>
                  <a:lnTo>
                    <a:pt x="239882" y="103454"/>
                  </a:lnTo>
                  <a:lnTo>
                    <a:pt x="244767" y="87287"/>
                  </a:lnTo>
                  <a:lnTo>
                    <a:pt x="228800" y="78597"/>
                  </a:lnTo>
                  <a:lnTo>
                    <a:pt x="201212" y="79108"/>
                  </a:lnTo>
                  <a:lnTo>
                    <a:pt x="173186" y="81372"/>
                  </a:lnTo>
                  <a:lnTo>
                    <a:pt x="155905" y="77939"/>
                  </a:lnTo>
                  <a:lnTo>
                    <a:pt x="148513" y="60614"/>
                  </a:lnTo>
                  <a:lnTo>
                    <a:pt x="141778" y="34007"/>
                  </a:lnTo>
                  <a:lnTo>
                    <a:pt x="134311" y="9881"/>
                  </a:lnTo>
                  <a:lnTo>
                    <a:pt x="124726" y="0"/>
                  </a:lnTo>
                  <a:close/>
                </a:path>
              </a:pathLst>
            </a:custGeom>
            <a:ln w="10160">
              <a:solidFill>
                <a:srgbClr val="5C5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521270" y="4132292"/>
              <a:ext cx="570865" cy="445770"/>
            </a:xfrm>
            <a:custGeom>
              <a:avLst/>
              <a:gdLst/>
              <a:ahLst/>
              <a:cxnLst/>
              <a:rect l="l" t="t" r="r" b="b"/>
              <a:pathLst>
                <a:path w="570865" h="445770">
                  <a:moveTo>
                    <a:pt x="278777" y="0"/>
                  </a:moveTo>
                  <a:lnTo>
                    <a:pt x="217821" y="16852"/>
                  </a:lnTo>
                  <a:lnTo>
                    <a:pt x="182540" y="37784"/>
                  </a:lnTo>
                  <a:lnTo>
                    <a:pt x="151291" y="67839"/>
                  </a:lnTo>
                  <a:lnTo>
                    <a:pt x="129500" y="107609"/>
                  </a:lnTo>
                  <a:lnTo>
                    <a:pt x="122593" y="157683"/>
                  </a:lnTo>
                  <a:lnTo>
                    <a:pt x="133481" y="216285"/>
                  </a:lnTo>
                  <a:lnTo>
                    <a:pt x="158309" y="260090"/>
                  </a:lnTo>
                  <a:lnTo>
                    <a:pt x="193780" y="290596"/>
                  </a:lnTo>
                  <a:lnTo>
                    <a:pt x="236597" y="309301"/>
                  </a:lnTo>
                  <a:lnTo>
                    <a:pt x="283464" y="317703"/>
                  </a:lnTo>
                  <a:lnTo>
                    <a:pt x="323620" y="313560"/>
                  </a:lnTo>
                  <a:lnTo>
                    <a:pt x="362368" y="296228"/>
                  </a:lnTo>
                  <a:lnTo>
                    <a:pt x="396603" y="267749"/>
                  </a:lnTo>
                  <a:lnTo>
                    <a:pt x="423224" y="230160"/>
                  </a:lnTo>
                  <a:lnTo>
                    <a:pt x="439127" y="185502"/>
                  </a:lnTo>
                  <a:lnTo>
                    <a:pt x="441210" y="135813"/>
                  </a:lnTo>
                  <a:lnTo>
                    <a:pt x="424613" y="81973"/>
                  </a:lnTo>
                  <a:lnTo>
                    <a:pt x="393362" y="43046"/>
                  </a:lnTo>
                  <a:lnTo>
                    <a:pt x="354167" y="17457"/>
                  </a:lnTo>
                  <a:lnTo>
                    <a:pt x="313735" y="3633"/>
                  </a:lnTo>
                  <a:lnTo>
                    <a:pt x="278777" y="0"/>
                  </a:lnTo>
                  <a:close/>
                </a:path>
                <a:path w="570865" h="445770">
                  <a:moveTo>
                    <a:pt x="489623" y="247434"/>
                  </a:moveTo>
                  <a:lnTo>
                    <a:pt x="448149" y="304824"/>
                  </a:lnTo>
                  <a:lnTo>
                    <a:pt x="421392" y="337697"/>
                  </a:lnTo>
                  <a:lnTo>
                    <a:pt x="397711" y="358424"/>
                  </a:lnTo>
                  <a:lnTo>
                    <a:pt x="365467" y="379374"/>
                  </a:lnTo>
                </a:path>
                <a:path w="570865" h="445770">
                  <a:moveTo>
                    <a:pt x="392010" y="405917"/>
                  </a:moveTo>
                  <a:lnTo>
                    <a:pt x="447523" y="349296"/>
                  </a:lnTo>
                  <a:lnTo>
                    <a:pt x="478880" y="315949"/>
                  </a:lnTo>
                  <a:lnTo>
                    <a:pt x="497647" y="292847"/>
                  </a:lnTo>
                  <a:lnTo>
                    <a:pt x="515391" y="266966"/>
                  </a:lnTo>
                </a:path>
                <a:path w="570865" h="445770">
                  <a:moveTo>
                    <a:pt x="413880" y="424649"/>
                  </a:moveTo>
                  <a:lnTo>
                    <a:pt x="468103" y="353959"/>
                  </a:lnTo>
                  <a:lnTo>
                    <a:pt x="499192" y="315758"/>
                  </a:lnTo>
                  <a:lnTo>
                    <a:pt x="518861" y="296871"/>
                  </a:lnTo>
                  <a:lnTo>
                    <a:pt x="538822" y="284124"/>
                  </a:lnTo>
                </a:path>
                <a:path w="570865" h="445770">
                  <a:moveTo>
                    <a:pt x="433387" y="445731"/>
                  </a:moveTo>
                  <a:lnTo>
                    <a:pt x="450293" y="431880"/>
                  </a:lnTo>
                  <a:lnTo>
                    <a:pt x="460241" y="422790"/>
                  </a:lnTo>
                  <a:lnTo>
                    <a:pt x="467113" y="414436"/>
                  </a:lnTo>
                  <a:lnTo>
                    <a:pt x="474789" y="402793"/>
                  </a:lnTo>
                </a:path>
                <a:path w="570865" h="445770">
                  <a:moveTo>
                    <a:pt x="533361" y="353606"/>
                  </a:moveTo>
                  <a:lnTo>
                    <a:pt x="544484" y="337182"/>
                  </a:lnTo>
                  <a:lnTo>
                    <a:pt x="552097" y="327559"/>
                  </a:lnTo>
                  <a:lnTo>
                    <a:pt x="559715" y="321007"/>
                  </a:lnTo>
                  <a:lnTo>
                    <a:pt x="570852" y="313791"/>
                  </a:lnTo>
                </a:path>
                <a:path w="570865" h="445770">
                  <a:moveTo>
                    <a:pt x="0" y="352044"/>
                  </a:moveTo>
                  <a:lnTo>
                    <a:pt x="50293" y="305243"/>
                  </a:lnTo>
                  <a:lnTo>
                    <a:pt x="77308" y="279155"/>
                  </a:lnTo>
                  <a:lnTo>
                    <a:pt x="90268" y="264340"/>
                  </a:lnTo>
                  <a:lnTo>
                    <a:pt x="98399" y="251358"/>
                  </a:lnTo>
                </a:path>
                <a:path w="570865" h="445770">
                  <a:moveTo>
                    <a:pt x="40601" y="351269"/>
                  </a:moveTo>
                  <a:lnTo>
                    <a:pt x="79125" y="316306"/>
                  </a:lnTo>
                  <a:lnTo>
                    <a:pt x="99856" y="296926"/>
                  </a:lnTo>
                  <a:lnTo>
                    <a:pt x="109896" y="286175"/>
                  </a:lnTo>
                  <a:lnTo>
                    <a:pt x="116344" y="277101"/>
                  </a:lnTo>
                </a:path>
                <a:path w="570865" h="445770">
                  <a:moveTo>
                    <a:pt x="77304" y="354406"/>
                  </a:moveTo>
                  <a:lnTo>
                    <a:pt x="92010" y="339289"/>
                  </a:lnTo>
                  <a:lnTo>
                    <a:pt x="101225" y="330101"/>
                  </a:lnTo>
                  <a:lnTo>
                    <a:pt x="108830" y="323109"/>
                  </a:lnTo>
                  <a:lnTo>
                    <a:pt x="118706" y="314579"/>
                  </a:lnTo>
                  <a:lnTo>
                    <a:pt x="135102" y="300532"/>
                  </a:lnTo>
                </a:path>
                <a:path w="570865" h="445770">
                  <a:moveTo>
                    <a:pt x="84328" y="386384"/>
                  </a:moveTo>
                  <a:lnTo>
                    <a:pt x="116530" y="356324"/>
                  </a:lnTo>
                  <a:lnTo>
                    <a:pt x="134016" y="339067"/>
                  </a:lnTo>
                  <a:lnTo>
                    <a:pt x="142863" y="328102"/>
                  </a:lnTo>
                  <a:lnTo>
                    <a:pt x="149148" y="316915"/>
                  </a:lnTo>
                </a:path>
                <a:path w="570865" h="445770">
                  <a:moveTo>
                    <a:pt x="85902" y="438708"/>
                  </a:moveTo>
                  <a:lnTo>
                    <a:pt x="126119" y="391538"/>
                  </a:lnTo>
                  <a:lnTo>
                    <a:pt x="149936" y="365812"/>
                  </a:lnTo>
                  <a:lnTo>
                    <a:pt x="166723" y="352528"/>
                  </a:lnTo>
                  <a:lnTo>
                    <a:pt x="185851" y="342684"/>
                  </a:lnTo>
                </a:path>
                <a:path w="570865" h="445770">
                  <a:moveTo>
                    <a:pt x="167894" y="152996"/>
                  </a:moveTo>
                  <a:lnTo>
                    <a:pt x="173906" y="141602"/>
                  </a:lnTo>
                  <a:lnTo>
                    <a:pt x="177944" y="135039"/>
                  </a:lnTo>
                  <a:lnTo>
                    <a:pt x="181836" y="130819"/>
                  </a:lnTo>
                  <a:lnTo>
                    <a:pt x="187413" y="126453"/>
                  </a:lnTo>
                </a:path>
                <a:path w="570865" h="445770">
                  <a:moveTo>
                    <a:pt x="258470" y="95224"/>
                  </a:moveTo>
                  <a:lnTo>
                    <a:pt x="290499" y="57759"/>
                  </a:lnTo>
                </a:path>
                <a:path w="570865" h="445770">
                  <a:moveTo>
                    <a:pt x="188201" y="168605"/>
                  </a:moveTo>
                  <a:lnTo>
                    <a:pt x="206808" y="148610"/>
                  </a:lnTo>
                  <a:lnTo>
                    <a:pt x="216996" y="137472"/>
                  </a:lnTo>
                  <a:lnTo>
                    <a:pt x="222353" y="131166"/>
                  </a:lnTo>
                  <a:lnTo>
                    <a:pt x="226466" y="125666"/>
                  </a:lnTo>
                </a:path>
                <a:path w="570865" h="445770">
                  <a:moveTo>
                    <a:pt x="208495" y="185013"/>
                  </a:moveTo>
                  <a:lnTo>
                    <a:pt x="255172" y="138320"/>
                  </a:lnTo>
                  <a:lnTo>
                    <a:pt x="280249" y="113077"/>
                  </a:lnTo>
                  <a:lnTo>
                    <a:pt x="292293" y="100574"/>
                  </a:lnTo>
                  <a:lnTo>
                    <a:pt x="299872" y="92100"/>
                  </a:lnTo>
                </a:path>
                <a:path w="570865" h="445770">
                  <a:moveTo>
                    <a:pt x="214744" y="228714"/>
                  </a:moveTo>
                  <a:lnTo>
                    <a:pt x="251865" y="184004"/>
                  </a:lnTo>
                  <a:lnTo>
                    <a:pt x="274489" y="157880"/>
                  </a:lnTo>
                  <a:lnTo>
                    <a:pt x="291845" y="140242"/>
                  </a:lnTo>
                  <a:lnTo>
                    <a:pt x="313156" y="120992"/>
                  </a:lnTo>
                </a:path>
                <a:path w="570865" h="445770">
                  <a:moveTo>
                    <a:pt x="233489" y="262280"/>
                  </a:moveTo>
                  <a:lnTo>
                    <a:pt x="295153" y="195533"/>
                  </a:lnTo>
                  <a:lnTo>
                    <a:pt x="328560" y="158648"/>
                  </a:lnTo>
                  <a:lnTo>
                    <a:pt x="345276" y="138450"/>
                  </a:lnTo>
                  <a:lnTo>
                    <a:pt x="356870" y="121767"/>
                  </a:lnTo>
                </a:path>
                <a:path w="570865" h="445770">
                  <a:moveTo>
                    <a:pt x="295186" y="240423"/>
                  </a:moveTo>
                  <a:lnTo>
                    <a:pt x="336607" y="181515"/>
                  </a:lnTo>
                  <a:lnTo>
                    <a:pt x="360094" y="149682"/>
                  </a:lnTo>
                  <a:lnTo>
                    <a:pt x="374358" y="133946"/>
                  </a:lnTo>
                  <a:lnTo>
                    <a:pt x="388112" y="123329"/>
                  </a:lnTo>
                </a:path>
                <a:path w="570865" h="445770">
                  <a:moveTo>
                    <a:pt x="318617" y="258381"/>
                  </a:moveTo>
                  <a:lnTo>
                    <a:pt x="332641" y="246938"/>
                  </a:lnTo>
                  <a:lnTo>
                    <a:pt x="340080" y="240033"/>
                  </a:lnTo>
                  <a:lnTo>
                    <a:pt x="343424" y="234885"/>
                  </a:lnTo>
                  <a:lnTo>
                    <a:pt x="345160" y="228714"/>
                  </a:lnTo>
                </a:path>
              </a:pathLst>
            </a:custGeom>
            <a:ln w="10160">
              <a:solidFill>
                <a:srgbClr val="5C5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444106" y="6940550"/>
            <a:ext cx="9170035" cy="387350"/>
          </a:xfrm>
          <a:prstGeom prst="rect">
            <a:avLst/>
          </a:prstGeom>
          <a:solidFill>
            <a:srgbClr val="44AC34"/>
          </a:solidFill>
        </p:spPr>
        <p:txBody>
          <a:bodyPr vert="horz" wrap="square" lIns="0" tIns="914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sz="1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Para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consultas,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dirigirse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al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correo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b="1" u="sng" spc="-105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Arial"/>
                <a:cs typeface="Arial"/>
                <a:hlinkClick r:id="rId13"/>
              </a:rPr>
              <a:t>contacto@elviajedelemprendedor.cl</a:t>
            </a:r>
            <a:r>
              <a:rPr sz="1200" b="1" spc="-60" dirty="0">
                <a:solidFill>
                  <a:srgbClr val="4F5CD6"/>
                </a:solidFill>
                <a:latin typeface="Arial"/>
                <a:cs typeface="Arial"/>
                <a:hlinkClick r:id="rId13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llamando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al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b="1" spc="45" dirty="0">
                <a:solidFill>
                  <a:srgbClr val="FFFFFF"/>
                </a:solidFill>
                <a:latin typeface="Arial"/>
                <a:cs typeface="Arial"/>
              </a:rPr>
              <a:t>600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586</a:t>
            </a:r>
            <a:r>
              <a:rPr sz="12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60" dirty="0">
                <a:solidFill>
                  <a:srgbClr val="FFFFFF"/>
                </a:solidFill>
                <a:latin typeface="Arial"/>
                <a:cs typeface="Arial"/>
              </a:rPr>
              <a:t>8000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018" y="336548"/>
            <a:ext cx="3929379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0" spc="70" dirty="0"/>
              <a:t>ETAPAS</a:t>
            </a:r>
            <a:r>
              <a:rPr sz="2500" spc="-25" dirty="0"/>
              <a:t> </a:t>
            </a:r>
            <a:r>
              <a:rPr sz="2500" spc="204" dirty="0"/>
              <a:t>DE</a:t>
            </a:r>
            <a:r>
              <a:rPr sz="2500" spc="-20" dirty="0"/>
              <a:t> </a:t>
            </a:r>
            <a:r>
              <a:rPr sz="2500" spc="25" dirty="0"/>
              <a:t>EL</a:t>
            </a:r>
            <a:r>
              <a:rPr sz="2500" spc="-20" dirty="0"/>
              <a:t> </a:t>
            </a:r>
            <a:r>
              <a:rPr sz="2500" spc="114" dirty="0"/>
              <a:t>VIAJE</a:t>
            </a:r>
            <a:r>
              <a:rPr sz="2500" spc="-20" dirty="0"/>
              <a:t> </a:t>
            </a:r>
            <a:r>
              <a:rPr sz="2500" spc="180" dirty="0"/>
              <a:t>DEL </a:t>
            </a:r>
            <a:r>
              <a:rPr sz="2500" spc="-740" dirty="0"/>
              <a:t> </a:t>
            </a:r>
            <a:r>
              <a:rPr sz="2500" spc="280" dirty="0"/>
              <a:t>EMPRENDEDOR</a:t>
            </a:r>
            <a:endParaRPr sz="2500"/>
          </a:p>
        </p:txBody>
      </p:sp>
      <p:sp>
        <p:nvSpPr>
          <p:cNvPr id="3" name="object 3"/>
          <p:cNvSpPr/>
          <p:nvPr/>
        </p:nvSpPr>
        <p:spPr>
          <a:xfrm>
            <a:off x="444500" y="1339850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900" y="0"/>
                </a:lnTo>
              </a:path>
            </a:pathLst>
          </a:custGeom>
          <a:ln w="12700">
            <a:solidFill>
              <a:srgbClr val="2626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1800" y="2861259"/>
            <a:ext cx="1958975" cy="3201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7795">
              <a:lnSpc>
                <a:spcPct val="113700"/>
              </a:lnSpc>
              <a:spcBef>
                <a:spcPts val="100"/>
              </a:spcBef>
            </a:pPr>
            <a:r>
              <a:rPr sz="1100" i="1" spc="-80" dirty="0">
                <a:latin typeface="Arial"/>
                <a:cs typeface="Arial"/>
              </a:rPr>
              <a:t>C</a:t>
            </a:r>
            <a:r>
              <a:rPr sz="1100" i="1" spc="-60" dirty="0">
                <a:latin typeface="Arial"/>
                <a:cs typeface="Arial"/>
              </a:rPr>
              <a:t>orfo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95" dirty="0">
                <a:latin typeface="Arial"/>
                <a:cs typeface="Arial"/>
              </a:rPr>
              <a:t>entrega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120" dirty="0">
                <a:latin typeface="Arial"/>
                <a:cs typeface="Arial"/>
              </a:rPr>
              <a:t>a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105" dirty="0">
                <a:latin typeface="Arial"/>
                <a:cs typeface="Arial"/>
              </a:rPr>
              <a:t>los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114" dirty="0">
                <a:latin typeface="Arial"/>
                <a:cs typeface="Arial"/>
              </a:rPr>
              <a:t>emprendedores  </a:t>
            </a:r>
            <a:r>
              <a:rPr sz="1100" i="1" spc="-105" dirty="0">
                <a:latin typeface="Arial"/>
                <a:cs typeface="Arial"/>
              </a:rPr>
              <a:t>esta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100" dirty="0">
                <a:latin typeface="Arial"/>
                <a:cs typeface="Arial"/>
              </a:rPr>
              <a:t>metodología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100" dirty="0">
                <a:latin typeface="Arial"/>
                <a:cs typeface="Arial"/>
              </a:rPr>
              <a:t>con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95" dirty="0">
                <a:latin typeface="Arial"/>
                <a:cs typeface="Arial"/>
              </a:rPr>
              <a:t>el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85" dirty="0">
                <a:latin typeface="Arial"/>
                <a:cs typeface="Arial"/>
              </a:rPr>
              <a:t>objetivo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13700"/>
              </a:lnSpc>
            </a:pPr>
            <a:r>
              <a:rPr sz="1100" i="1" spc="-140" dirty="0">
                <a:latin typeface="Arial"/>
                <a:cs typeface="Arial"/>
              </a:rPr>
              <a:t>de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105" dirty="0">
                <a:latin typeface="Arial"/>
                <a:cs typeface="Arial"/>
              </a:rPr>
              <a:t>maximizar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155" dirty="0">
                <a:latin typeface="Arial"/>
                <a:cs typeface="Arial"/>
              </a:rPr>
              <a:t>sus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100" dirty="0">
                <a:latin typeface="Arial"/>
                <a:cs typeface="Arial"/>
              </a:rPr>
              <a:t>probabilidades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105" dirty="0">
                <a:latin typeface="Arial"/>
                <a:cs typeface="Arial"/>
              </a:rPr>
              <a:t>de  </a:t>
            </a:r>
            <a:r>
              <a:rPr sz="1100" i="1" spc="-75" dirty="0">
                <a:latin typeface="Arial"/>
                <a:cs typeface="Arial"/>
              </a:rPr>
              <a:t>éxito.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dirty="0">
                <a:latin typeface="Trebuchet MS"/>
                <a:cs typeface="Trebuchet MS"/>
              </a:rPr>
              <a:t>E</a:t>
            </a:r>
            <a:r>
              <a:rPr sz="1100" i="1" spc="-85" dirty="0">
                <a:latin typeface="Trebuchet MS"/>
                <a:cs typeface="Trebuchet MS"/>
              </a:rPr>
              <a:t>stá </a:t>
            </a:r>
            <a:r>
              <a:rPr sz="1100" i="1" spc="-100" dirty="0">
                <a:latin typeface="Trebuchet MS"/>
                <a:cs typeface="Trebuchet MS"/>
              </a:rPr>
              <a:t>compuesta</a:t>
            </a:r>
            <a:r>
              <a:rPr sz="1100" i="1" spc="-85" dirty="0">
                <a:latin typeface="Trebuchet MS"/>
                <a:cs typeface="Trebuchet MS"/>
              </a:rPr>
              <a:t> </a:t>
            </a:r>
            <a:r>
              <a:rPr sz="1100" i="1" spc="-110" dirty="0">
                <a:latin typeface="Trebuchet MS"/>
                <a:cs typeface="Trebuchet MS"/>
              </a:rPr>
              <a:t>por</a:t>
            </a:r>
            <a:r>
              <a:rPr sz="1100" i="1" spc="-85" dirty="0">
                <a:latin typeface="Trebuchet MS"/>
                <a:cs typeface="Trebuchet MS"/>
              </a:rPr>
              <a:t> </a:t>
            </a:r>
            <a:r>
              <a:rPr sz="1100" i="1" spc="-95" dirty="0">
                <a:latin typeface="Trebuchet MS"/>
                <a:cs typeface="Trebuchet MS"/>
              </a:rPr>
              <a:t>seis</a:t>
            </a:r>
            <a:r>
              <a:rPr sz="1100" i="1" spc="-85" dirty="0">
                <a:latin typeface="Trebuchet MS"/>
                <a:cs typeface="Trebuchet MS"/>
              </a:rPr>
              <a:t> etapas  </a:t>
            </a:r>
            <a:r>
              <a:rPr sz="1100" i="1" spc="-70" dirty="0">
                <a:latin typeface="Trebuchet MS"/>
                <a:cs typeface="Trebuchet MS"/>
              </a:rPr>
              <a:t>(</a:t>
            </a:r>
            <a:r>
              <a:rPr sz="1100" i="1" spc="-100" dirty="0">
                <a:latin typeface="Trebuchet MS"/>
                <a:cs typeface="Trebuchet MS"/>
              </a:rPr>
              <a:t>etapa</a:t>
            </a:r>
            <a:r>
              <a:rPr sz="1100" i="1" spc="-85" dirty="0">
                <a:latin typeface="Trebuchet MS"/>
                <a:cs typeface="Trebuchet MS"/>
              </a:rPr>
              <a:t> </a:t>
            </a:r>
            <a:r>
              <a:rPr sz="1100" i="1" spc="70" dirty="0">
                <a:latin typeface="Trebuchet MS"/>
                <a:cs typeface="Trebuchet MS"/>
              </a:rPr>
              <a:t>0</a:t>
            </a:r>
            <a:r>
              <a:rPr sz="1100" i="1" spc="-85" dirty="0">
                <a:latin typeface="Trebuchet MS"/>
                <a:cs typeface="Trebuchet MS"/>
              </a:rPr>
              <a:t> </a:t>
            </a:r>
            <a:r>
              <a:rPr sz="1100" i="1" spc="-5" dirty="0">
                <a:latin typeface="Trebuchet MS"/>
                <a:cs typeface="Trebuchet MS"/>
              </a:rPr>
              <a:t>-</a:t>
            </a:r>
            <a:r>
              <a:rPr sz="1100" i="1" spc="-85" dirty="0">
                <a:latin typeface="Trebuchet MS"/>
                <a:cs typeface="Trebuchet MS"/>
              </a:rPr>
              <a:t> </a:t>
            </a:r>
            <a:r>
              <a:rPr sz="1100" i="1" spc="-100" dirty="0">
                <a:latin typeface="Trebuchet MS"/>
                <a:cs typeface="Trebuchet MS"/>
              </a:rPr>
              <a:t>etapa</a:t>
            </a:r>
            <a:r>
              <a:rPr sz="1100" i="1" spc="-85" dirty="0">
                <a:latin typeface="Trebuchet MS"/>
                <a:cs typeface="Trebuchet MS"/>
              </a:rPr>
              <a:t> </a:t>
            </a:r>
            <a:r>
              <a:rPr sz="1100" i="1" spc="-40" dirty="0">
                <a:latin typeface="Trebuchet MS"/>
                <a:cs typeface="Trebuchet MS"/>
              </a:rPr>
              <a:t>5)</a:t>
            </a:r>
            <a:r>
              <a:rPr sz="1100" i="1" spc="-90" dirty="0">
                <a:latin typeface="Trebuchet MS"/>
                <a:cs typeface="Trebuchet MS"/>
              </a:rPr>
              <a:t> </a:t>
            </a:r>
            <a:r>
              <a:rPr sz="1100" i="1" spc="-145" dirty="0">
                <a:latin typeface="Arial"/>
                <a:cs typeface="Arial"/>
              </a:rPr>
              <a:t>más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114" dirty="0">
                <a:latin typeface="Arial"/>
                <a:cs typeface="Arial"/>
              </a:rPr>
              <a:t>un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80" dirty="0">
                <a:latin typeface="Arial"/>
                <a:cs typeface="Arial"/>
              </a:rPr>
              <a:t>círculo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105" dirty="0">
                <a:latin typeface="Arial"/>
                <a:cs typeface="Arial"/>
              </a:rPr>
              <a:t>de  </a:t>
            </a:r>
            <a:r>
              <a:rPr sz="1100" i="1" spc="-100" dirty="0">
                <a:latin typeface="Arial"/>
                <a:cs typeface="Arial"/>
              </a:rPr>
              <a:t>expertos,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120" dirty="0">
                <a:latin typeface="Arial"/>
                <a:cs typeface="Arial"/>
              </a:rPr>
              <a:t>donde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100" dirty="0">
                <a:latin typeface="Arial"/>
                <a:cs typeface="Arial"/>
              </a:rPr>
              <a:t>podrán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90" dirty="0">
                <a:latin typeface="Arial"/>
                <a:cs typeface="Arial"/>
              </a:rPr>
              <a:t>mejorar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125" dirty="0">
                <a:latin typeface="Arial"/>
                <a:cs typeface="Arial"/>
              </a:rPr>
              <a:t>sus  </a:t>
            </a:r>
            <a:r>
              <a:rPr sz="1100" i="1" spc="-105" dirty="0">
                <a:latin typeface="Arial"/>
                <a:cs typeface="Arial"/>
              </a:rPr>
              <a:t>competencias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100" dirty="0">
                <a:latin typeface="Arial"/>
                <a:cs typeface="Arial"/>
              </a:rPr>
              <a:t>mediante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114" dirty="0">
                <a:latin typeface="Arial"/>
                <a:cs typeface="Arial"/>
              </a:rPr>
              <a:t>un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90" dirty="0">
                <a:latin typeface="Arial"/>
                <a:cs typeface="Arial"/>
              </a:rPr>
              <a:t>programa  </a:t>
            </a:r>
            <a:r>
              <a:rPr sz="1100" i="1" spc="-130" dirty="0">
                <a:latin typeface="Arial"/>
                <a:cs typeface="Arial"/>
              </a:rPr>
              <a:t>que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165" dirty="0">
                <a:latin typeface="Arial"/>
                <a:cs typeface="Arial"/>
              </a:rPr>
              <a:t>se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130" dirty="0">
                <a:latin typeface="Arial"/>
                <a:cs typeface="Arial"/>
              </a:rPr>
              <a:t>basa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135" dirty="0">
                <a:latin typeface="Arial"/>
                <a:cs typeface="Arial"/>
              </a:rPr>
              <a:t>en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95" dirty="0">
                <a:latin typeface="Arial"/>
                <a:cs typeface="Arial"/>
              </a:rPr>
              <a:t>contenidos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105" dirty="0">
                <a:latin typeface="Arial"/>
                <a:cs typeface="Arial"/>
              </a:rPr>
              <a:t>mínimos  </a:t>
            </a:r>
            <a:r>
              <a:rPr sz="1100" i="1" spc="-130" dirty="0">
                <a:latin typeface="Arial"/>
                <a:cs typeface="Arial"/>
              </a:rPr>
              <a:t>que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130" dirty="0">
                <a:latin typeface="Arial"/>
                <a:cs typeface="Arial"/>
              </a:rPr>
              <a:t>deben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95" dirty="0">
                <a:latin typeface="Arial"/>
                <a:cs typeface="Arial"/>
              </a:rPr>
              <a:t>obtener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135" dirty="0">
                <a:latin typeface="Arial"/>
                <a:cs typeface="Arial"/>
              </a:rPr>
              <a:t>según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75" dirty="0">
                <a:latin typeface="Arial"/>
                <a:cs typeface="Arial"/>
              </a:rPr>
              <a:t>la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110" dirty="0">
                <a:latin typeface="Arial"/>
                <a:cs typeface="Arial"/>
              </a:rPr>
              <a:t>fase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135" dirty="0">
                <a:latin typeface="Arial"/>
                <a:cs typeface="Arial"/>
              </a:rPr>
              <a:t>en</a:t>
            </a:r>
            <a:r>
              <a:rPr sz="1100" i="1" spc="-65" dirty="0">
                <a:latin typeface="Arial"/>
                <a:cs typeface="Arial"/>
              </a:rPr>
              <a:t> la  </a:t>
            </a:r>
            <a:r>
              <a:rPr sz="1100" i="1" spc="-130" dirty="0">
                <a:latin typeface="Arial"/>
                <a:cs typeface="Arial"/>
              </a:rPr>
              <a:t>que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165" dirty="0">
                <a:latin typeface="Arial"/>
                <a:cs typeface="Arial"/>
              </a:rPr>
              <a:t>se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100" dirty="0">
                <a:latin typeface="Arial"/>
                <a:cs typeface="Arial"/>
              </a:rPr>
              <a:t>encuentren.</a:t>
            </a:r>
            <a:endParaRPr sz="1100">
              <a:latin typeface="Arial"/>
              <a:cs typeface="Arial"/>
            </a:endParaRPr>
          </a:p>
          <a:p>
            <a:pPr marL="12700" marR="9525" algn="just">
              <a:lnSpc>
                <a:spcPct val="113700"/>
              </a:lnSpc>
              <a:spcBef>
                <a:spcPts val="994"/>
              </a:spcBef>
            </a:pPr>
            <a:r>
              <a:rPr sz="1100" i="1" spc="-50" dirty="0">
                <a:latin typeface="Arial"/>
                <a:cs typeface="Arial"/>
              </a:rPr>
              <a:t>D</a:t>
            </a:r>
            <a:r>
              <a:rPr sz="1100" i="1" spc="-114" dirty="0">
                <a:latin typeface="Arial"/>
                <a:cs typeface="Arial"/>
              </a:rPr>
              <a:t>ado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70" dirty="0">
                <a:latin typeface="Arial"/>
                <a:cs typeface="Arial"/>
              </a:rPr>
              <a:t>lo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75" dirty="0">
                <a:latin typeface="Arial"/>
                <a:cs typeface="Arial"/>
              </a:rPr>
              <a:t>anterio</a:t>
            </a:r>
            <a:r>
              <a:rPr sz="1100" i="1" spc="-70" dirty="0">
                <a:latin typeface="Arial"/>
                <a:cs typeface="Arial"/>
              </a:rPr>
              <a:t>r</a:t>
            </a:r>
            <a:r>
              <a:rPr sz="1100" i="1" spc="-60" dirty="0">
                <a:latin typeface="Arial"/>
                <a:cs typeface="Arial"/>
              </a:rPr>
              <a:t>,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105" dirty="0">
                <a:latin typeface="Arial"/>
                <a:cs typeface="Arial"/>
              </a:rPr>
              <a:t>los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95" dirty="0">
                <a:latin typeface="Arial"/>
                <a:cs typeface="Arial"/>
              </a:rPr>
              <a:t>actores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95" dirty="0">
                <a:latin typeface="Arial"/>
                <a:cs typeface="Arial"/>
              </a:rPr>
              <a:t>enfoca</a:t>
            </a:r>
            <a:r>
              <a:rPr sz="1100" i="1" spc="114" dirty="0">
                <a:latin typeface="Arial"/>
                <a:cs typeface="Arial"/>
              </a:rPr>
              <a:t>-  </a:t>
            </a:r>
            <a:r>
              <a:rPr sz="1100" i="1" spc="-135" dirty="0">
                <a:latin typeface="Arial"/>
                <a:cs typeface="Arial"/>
              </a:rPr>
              <a:t>dos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135" dirty="0">
                <a:latin typeface="Arial"/>
                <a:cs typeface="Arial"/>
              </a:rPr>
              <a:t>en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95" dirty="0">
                <a:latin typeface="Arial"/>
                <a:cs typeface="Arial"/>
              </a:rPr>
              <a:t>el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110" dirty="0">
                <a:latin typeface="Arial"/>
                <a:cs typeface="Arial"/>
              </a:rPr>
              <a:t>apoyo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135" dirty="0">
                <a:latin typeface="Arial"/>
                <a:cs typeface="Arial"/>
              </a:rPr>
              <a:t>en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75" dirty="0">
                <a:latin typeface="Arial"/>
                <a:cs typeface="Arial"/>
              </a:rPr>
              <a:t>la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80" dirty="0">
                <a:latin typeface="Arial"/>
                <a:cs typeface="Arial"/>
              </a:rPr>
              <a:t>formación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105" dirty="0">
                <a:latin typeface="Arial"/>
                <a:cs typeface="Arial"/>
              </a:rPr>
              <a:t>y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105" dirty="0">
                <a:latin typeface="Arial"/>
                <a:cs typeface="Arial"/>
              </a:rPr>
              <a:t>ca</a:t>
            </a:r>
            <a:r>
              <a:rPr sz="1100" i="1" spc="114" dirty="0">
                <a:latin typeface="Arial"/>
                <a:cs typeface="Arial"/>
              </a:rPr>
              <a:t>-  </a:t>
            </a:r>
            <a:r>
              <a:rPr sz="1100" i="1" spc="-80" dirty="0">
                <a:latin typeface="Arial"/>
                <a:cs typeface="Arial"/>
              </a:rPr>
              <a:t>pacitación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100" dirty="0">
                <a:latin typeface="Arial"/>
                <a:cs typeface="Arial"/>
              </a:rPr>
              <a:t>podrán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90" dirty="0">
                <a:latin typeface="Arial"/>
                <a:cs typeface="Arial"/>
              </a:rPr>
              <a:t>elegir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130" dirty="0">
                <a:latin typeface="Arial"/>
                <a:cs typeface="Arial"/>
              </a:rPr>
              <a:t>qué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80" dirty="0">
                <a:latin typeface="Arial"/>
                <a:cs typeface="Arial"/>
              </a:rPr>
              <a:t>conteni</a:t>
            </a:r>
            <a:r>
              <a:rPr sz="1100" i="1" spc="114" dirty="0">
                <a:latin typeface="Arial"/>
                <a:cs typeface="Arial"/>
              </a:rPr>
              <a:t>-  </a:t>
            </a:r>
            <a:r>
              <a:rPr sz="1100" i="1" spc="-114" dirty="0">
                <a:latin typeface="Arial"/>
                <a:cs typeface="Arial"/>
              </a:rPr>
              <a:t>dos,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135" dirty="0">
                <a:latin typeface="Arial"/>
                <a:cs typeface="Arial"/>
              </a:rPr>
              <a:t>según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145" dirty="0">
                <a:latin typeface="Arial"/>
                <a:cs typeface="Arial"/>
              </a:rPr>
              <a:t>su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100" dirty="0">
                <a:latin typeface="Arial"/>
                <a:cs typeface="Arial"/>
              </a:rPr>
              <a:t>experiencia,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90" dirty="0">
                <a:latin typeface="Arial"/>
                <a:cs typeface="Arial"/>
              </a:rPr>
              <a:t>ofrecerán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80" dirty="0">
                <a:latin typeface="Arial"/>
                <a:cs typeface="Arial"/>
              </a:rPr>
              <a:t>a  </a:t>
            </a:r>
            <a:r>
              <a:rPr sz="1100" i="1" spc="-100" dirty="0">
                <a:latin typeface="Arial"/>
                <a:cs typeface="Arial"/>
              </a:rPr>
              <a:t>través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140" dirty="0">
                <a:latin typeface="Arial"/>
                <a:cs typeface="Arial"/>
              </a:rPr>
              <a:t>de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75" dirty="0">
                <a:latin typeface="Arial"/>
                <a:cs typeface="Arial"/>
              </a:rPr>
              <a:t>la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75" dirty="0">
                <a:latin typeface="Arial"/>
                <a:cs typeface="Arial"/>
              </a:rPr>
              <a:t>plataforma.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90" dirty="0">
                <a:latin typeface="Arial"/>
                <a:cs typeface="Arial"/>
              </a:rPr>
              <a:t>Antes,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145" dirty="0">
                <a:latin typeface="Arial"/>
                <a:cs typeface="Arial"/>
              </a:rPr>
              <a:t>eso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100" dirty="0">
                <a:latin typeface="Arial"/>
                <a:cs typeface="Arial"/>
              </a:rPr>
              <a:t>sí,  </a:t>
            </a:r>
            <a:r>
              <a:rPr sz="1100" i="1" spc="-130" dirty="0">
                <a:latin typeface="Arial"/>
                <a:cs typeface="Arial"/>
              </a:rPr>
              <a:t>deben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105" dirty="0">
                <a:latin typeface="Arial"/>
                <a:cs typeface="Arial"/>
              </a:rPr>
              <a:t>haber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110" dirty="0">
                <a:latin typeface="Arial"/>
                <a:cs typeface="Arial"/>
              </a:rPr>
              <a:t>sido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105" dirty="0">
                <a:latin typeface="Arial"/>
                <a:cs typeface="Arial"/>
              </a:rPr>
              <a:t>validados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85" dirty="0">
                <a:latin typeface="Arial"/>
                <a:cs typeface="Arial"/>
              </a:rPr>
              <a:t>por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-80" dirty="0">
                <a:latin typeface="Arial"/>
                <a:cs typeface="Arial"/>
              </a:rPr>
              <a:t>C</a:t>
            </a:r>
            <a:r>
              <a:rPr sz="1100" i="1" spc="-60" dirty="0">
                <a:latin typeface="Arial"/>
                <a:cs typeface="Arial"/>
              </a:rPr>
              <a:t>orfo.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31776" y="2580269"/>
            <a:ext cx="2618705" cy="2007404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5545658" y="5076862"/>
            <a:ext cx="1992630" cy="247015"/>
            <a:chOff x="5545658" y="5076862"/>
            <a:chExt cx="1992630" cy="247015"/>
          </a:xfrm>
        </p:grpSpPr>
        <p:sp>
          <p:nvSpPr>
            <p:cNvPr id="7" name="object 7"/>
            <p:cNvSpPr/>
            <p:nvPr/>
          </p:nvSpPr>
          <p:spPr>
            <a:xfrm>
              <a:off x="5545658" y="5076862"/>
              <a:ext cx="1992630" cy="247015"/>
            </a:xfrm>
            <a:custGeom>
              <a:avLst/>
              <a:gdLst/>
              <a:ahLst/>
              <a:cxnLst/>
              <a:rect l="l" t="t" r="r" b="b"/>
              <a:pathLst>
                <a:path w="1992629" h="247014">
                  <a:moveTo>
                    <a:pt x="1992007" y="0"/>
                  </a:moveTo>
                  <a:lnTo>
                    <a:pt x="0" y="0"/>
                  </a:lnTo>
                  <a:lnTo>
                    <a:pt x="0" y="246837"/>
                  </a:lnTo>
                  <a:lnTo>
                    <a:pt x="1992007" y="246837"/>
                  </a:lnTo>
                  <a:lnTo>
                    <a:pt x="1992007" y="0"/>
                  </a:lnTo>
                  <a:close/>
                </a:path>
              </a:pathLst>
            </a:custGeom>
            <a:solidFill>
              <a:srgbClr val="44A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29349" y="5159489"/>
              <a:ext cx="1835238" cy="93510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5839612" y="4741265"/>
            <a:ext cx="1414780" cy="247015"/>
            <a:chOff x="5839612" y="4741265"/>
            <a:chExt cx="1414780" cy="247015"/>
          </a:xfrm>
        </p:grpSpPr>
        <p:sp>
          <p:nvSpPr>
            <p:cNvPr id="10" name="object 10"/>
            <p:cNvSpPr/>
            <p:nvPr/>
          </p:nvSpPr>
          <p:spPr>
            <a:xfrm>
              <a:off x="5839612" y="4741265"/>
              <a:ext cx="1414780" cy="247015"/>
            </a:xfrm>
            <a:custGeom>
              <a:avLst/>
              <a:gdLst/>
              <a:ahLst/>
              <a:cxnLst/>
              <a:rect l="l" t="t" r="r" b="b"/>
              <a:pathLst>
                <a:path w="1414779" h="247014">
                  <a:moveTo>
                    <a:pt x="1414183" y="0"/>
                  </a:moveTo>
                  <a:lnTo>
                    <a:pt x="0" y="0"/>
                  </a:lnTo>
                  <a:lnTo>
                    <a:pt x="0" y="246837"/>
                  </a:lnTo>
                  <a:lnTo>
                    <a:pt x="1414183" y="246837"/>
                  </a:lnTo>
                  <a:lnTo>
                    <a:pt x="1414183" y="0"/>
                  </a:lnTo>
                  <a:close/>
                </a:path>
              </a:pathLst>
            </a:custGeom>
            <a:solidFill>
              <a:srgbClr val="44A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23311" y="4823880"/>
              <a:ext cx="1262380" cy="93980"/>
            </a:xfrm>
            <a:custGeom>
              <a:avLst/>
              <a:gdLst/>
              <a:ahLst/>
              <a:cxnLst/>
              <a:rect l="l" t="t" r="r" b="b"/>
              <a:pathLst>
                <a:path w="1262379" h="93979">
                  <a:moveTo>
                    <a:pt x="56756" y="1295"/>
                  </a:moveTo>
                  <a:lnTo>
                    <a:pt x="1041" y="1295"/>
                  </a:lnTo>
                  <a:lnTo>
                    <a:pt x="0" y="2463"/>
                  </a:lnTo>
                  <a:lnTo>
                    <a:pt x="0" y="91046"/>
                  </a:lnTo>
                  <a:lnTo>
                    <a:pt x="1041" y="92214"/>
                  </a:lnTo>
                  <a:lnTo>
                    <a:pt x="56756" y="92214"/>
                  </a:lnTo>
                  <a:lnTo>
                    <a:pt x="57797" y="91046"/>
                  </a:lnTo>
                  <a:lnTo>
                    <a:pt x="57797" y="77812"/>
                  </a:lnTo>
                  <a:lnTo>
                    <a:pt x="56756" y="76644"/>
                  </a:lnTo>
                  <a:lnTo>
                    <a:pt x="16878" y="76644"/>
                  </a:lnTo>
                  <a:lnTo>
                    <a:pt x="16878" y="53886"/>
                  </a:lnTo>
                  <a:lnTo>
                    <a:pt x="50266" y="53886"/>
                  </a:lnTo>
                  <a:lnTo>
                    <a:pt x="51435" y="52857"/>
                  </a:lnTo>
                  <a:lnTo>
                    <a:pt x="51435" y="39357"/>
                  </a:lnTo>
                  <a:lnTo>
                    <a:pt x="50266" y="38188"/>
                  </a:lnTo>
                  <a:lnTo>
                    <a:pt x="16878" y="38188"/>
                  </a:lnTo>
                  <a:lnTo>
                    <a:pt x="16878" y="16865"/>
                  </a:lnTo>
                  <a:lnTo>
                    <a:pt x="56756" y="16865"/>
                  </a:lnTo>
                  <a:lnTo>
                    <a:pt x="57797" y="15697"/>
                  </a:lnTo>
                  <a:lnTo>
                    <a:pt x="57797" y="2463"/>
                  </a:lnTo>
                  <a:lnTo>
                    <a:pt x="56756" y="1295"/>
                  </a:lnTo>
                  <a:close/>
                </a:path>
                <a:path w="1262379" h="93979">
                  <a:moveTo>
                    <a:pt x="113622" y="41046"/>
                  </a:moveTo>
                  <a:lnTo>
                    <a:pt x="97421" y="41046"/>
                  </a:lnTo>
                  <a:lnTo>
                    <a:pt x="120485" y="92214"/>
                  </a:lnTo>
                  <a:lnTo>
                    <a:pt x="120815" y="92862"/>
                  </a:lnTo>
                  <a:lnTo>
                    <a:pt x="121462" y="93510"/>
                  </a:lnTo>
                  <a:lnTo>
                    <a:pt x="126136" y="93510"/>
                  </a:lnTo>
                  <a:lnTo>
                    <a:pt x="126911" y="92862"/>
                  </a:lnTo>
                  <a:lnTo>
                    <a:pt x="127177" y="92087"/>
                  </a:lnTo>
                  <a:lnTo>
                    <a:pt x="140308" y="62598"/>
                  </a:lnTo>
                  <a:lnTo>
                    <a:pt x="123672" y="62598"/>
                  </a:lnTo>
                  <a:lnTo>
                    <a:pt x="113622" y="41046"/>
                  </a:lnTo>
                  <a:close/>
                </a:path>
                <a:path w="1262379" h="93979">
                  <a:moveTo>
                    <a:pt x="93916" y="0"/>
                  </a:moveTo>
                  <a:lnTo>
                    <a:pt x="89369" y="0"/>
                  </a:lnTo>
                  <a:lnTo>
                    <a:pt x="88595" y="901"/>
                  </a:lnTo>
                  <a:lnTo>
                    <a:pt x="88455" y="1943"/>
                  </a:lnTo>
                  <a:lnTo>
                    <a:pt x="72999" y="89230"/>
                  </a:lnTo>
                  <a:lnTo>
                    <a:pt x="72853" y="90271"/>
                  </a:lnTo>
                  <a:lnTo>
                    <a:pt x="72858" y="91173"/>
                  </a:lnTo>
                  <a:lnTo>
                    <a:pt x="73787" y="92214"/>
                  </a:lnTo>
                  <a:lnTo>
                    <a:pt x="88328" y="92214"/>
                  </a:lnTo>
                  <a:lnTo>
                    <a:pt x="89369" y="91173"/>
                  </a:lnTo>
                  <a:lnTo>
                    <a:pt x="97040" y="41046"/>
                  </a:lnTo>
                  <a:lnTo>
                    <a:pt x="113622" y="41046"/>
                  </a:lnTo>
                  <a:lnTo>
                    <a:pt x="95084" y="1295"/>
                  </a:lnTo>
                  <a:lnTo>
                    <a:pt x="94691" y="508"/>
                  </a:lnTo>
                  <a:lnTo>
                    <a:pt x="93916" y="0"/>
                  </a:lnTo>
                  <a:close/>
                </a:path>
                <a:path w="1262379" h="93979">
                  <a:moveTo>
                    <a:pt x="166135" y="41033"/>
                  </a:moveTo>
                  <a:lnTo>
                    <a:pt x="150304" y="41033"/>
                  </a:lnTo>
                  <a:lnTo>
                    <a:pt x="157962" y="90271"/>
                  </a:lnTo>
                  <a:lnTo>
                    <a:pt x="158229" y="91173"/>
                  </a:lnTo>
                  <a:lnTo>
                    <a:pt x="159270" y="92214"/>
                  </a:lnTo>
                  <a:lnTo>
                    <a:pt x="173939" y="92214"/>
                  </a:lnTo>
                  <a:lnTo>
                    <a:pt x="174980" y="91046"/>
                  </a:lnTo>
                  <a:lnTo>
                    <a:pt x="174599" y="89230"/>
                  </a:lnTo>
                  <a:lnTo>
                    <a:pt x="166135" y="41033"/>
                  </a:lnTo>
                  <a:close/>
                </a:path>
                <a:path w="1262379" h="93979">
                  <a:moveTo>
                    <a:pt x="158356" y="0"/>
                  </a:moveTo>
                  <a:lnTo>
                    <a:pt x="153682" y="0"/>
                  </a:lnTo>
                  <a:lnTo>
                    <a:pt x="153022" y="508"/>
                  </a:lnTo>
                  <a:lnTo>
                    <a:pt x="124053" y="62598"/>
                  </a:lnTo>
                  <a:lnTo>
                    <a:pt x="140308" y="62598"/>
                  </a:lnTo>
                  <a:lnTo>
                    <a:pt x="149910" y="41033"/>
                  </a:lnTo>
                  <a:lnTo>
                    <a:pt x="166135" y="41033"/>
                  </a:lnTo>
                  <a:lnTo>
                    <a:pt x="159270" y="1943"/>
                  </a:lnTo>
                  <a:lnTo>
                    <a:pt x="159131" y="901"/>
                  </a:lnTo>
                  <a:lnTo>
                    <a:pt x="158356" y="0"/>
                  </a:lnTo>
                  <a:close/>
                </a:path>
                <a:path w="1262379" h="93979">
                  <a:moveTo>
                    <a:pt x="227990" y="1295"/>
                  </a:moveTo>
                  <a:lnTo>
                    <a:pt x="196037" y="1295"/>
                  </a:lnTo>
                  <a:lnTo>
                    <a:pt x="194995" y="2463"/>
                  </a:lnTo>
                  <a:lnTo>
                    <a:pt x="194995" y="91046"/>
                  </a:lnTo>
                  <a:lnTo>
                    <a:pt x="196037" y="92214"/>
                  </a:lnTo>
                  <a:lnTo>
                    <a:pt x="210705" y="92214"/>
                  </a:lnTo>
                  <a:lnTo>
                    <a:pt x="211874" y="91046"/>
                  </a:lnTo>
                  <a:lnTo>
                    <a:pt x="211874" y="59220"/>
                  </a:lnTo>
                  <a:lnTo>
                    <a:pt x="228117" y="59220"/>
                  </a:lnTo>
                  <a:lnTo>
                    <a:pt x="239328" y="56920"/>
                  </a:lnTo>
                  <a:lnTo>
                    <a:pt x="248539" y="50652"/>
                  </a:lnTo>
                  <a:lnTo>
                    <a:pt x="253420" y="43383"/>
                  </a:lnTo>
                  <a:lnTo>
                    <a:pt x="211874" y="43383"/>
                  </a:lnTo>
                  <a:lnTo>
                    <a:pt x="211874" y="17259"/>
                  </a:lnTo>
                  <a:lnTo>
                    <a:pt x="253666" y="17259"/>
                  </a:lnTo>
                  <a:lnTo>
                    <a:pt x="248523" y="9750"/>
                  </a:lnTo>
                  <a:lnTo>
                    <a:pt x="239274" y="3569"/>
                  </a:lnTo>
                  <a:lnTo>
                    <a:pt x="227990" y="1295"/>
                  </a:lnTo>
                  <a:close/>
                </a:path>
                <a:path w="1262379" h="93979">
                  <a:moveTo>
                    <a:pt x="253666" y="17259"/>
                  </a:moveTo>
                  <a:lnTo>
                    <a:pt x="234226" y="17259"/>
                  </a:lnTo>
                  <a:lnTo>
                    <a:pt x="240334" y="22720"/>
                  </a:lnTo>
                  <a:lnTo>
                    <a:pt x="240334" y="37541"/>
                  </a:lnTo>
                  <a:lnTo>
                    <a:pt x="234226" y="43383"/>
                  </a:lnTo>
                  <a:lnTo>
                    <a:pt x="253420" y="43383"/>
                  </a:lnTo>
                  <a:lnTo>
                    <a:pt x="254777" y="41362"/>
                  </a:lnTo>
                  <a:lnTo>
                    <a:pt x="257073" y="29997"/>
                  </a:lnTo>
                  <a:lnTo>
                    <a:pt x="254775" y="18879"/>
                  </a:lnTo>
                  <a:lnTo>
                    <a:pt x="253666" y="17259"/>
                  </a:lnTo>
                  <a:close/>
                </a:path>
                <a:path w="1262379" h="93979">
                  <a:moveTo>
                    <a:pt x="314121" y="1295"/>
                  </a:moveTo>
                  <a:lnTo>
                    <a:pt x="275539" y="1295"/>
                  </a:lnTo>
                  <a:lnTo>
                    <a:pt x="274497" y="2463"/>
                  </a:lnTo>
                  <a:lnTo>
                    <a:pt x="274497" y="91046"/>
                  </a:lnTo>
                  <a:lnTo>
                    <a:pt x="275539" y="92214"/>
                  </a:lnTo>
                  <a:lnTo>
                    <a:pt x="290207" y="92214"/>
                  </a:lnTo>
                  <a:lnTo>
                    <a:pt x="291376" y="91046"/>
                  </a:lnTo>
                  <a:lnTo>
                    <a:pt x="291376" y="56616"/>
                  </a:lnTo>
                  <a:lnTo>
                    <a:pt x="323844" y="56616"/>
                  </a:lnTo>
                  <a:lnTo>
                    <a:pt x="323215" y="55448"/>
                  </a:lnTo>
                  <a:lnTo>
                    <a:pt x="330985" y="51118"/>
                  </a:lnTo>
                  <a:lnTo>
                    <a:pt x="337061" y="45115"/>
                  </a:lnTo>
                  <a:lnTo>
                    <a:pt x="338334" y="42735"/>
                  </a:lnTo>
                  <a:lnTo>
                    <a:pt x="291503" y="42735"/>
                  </a:lnTo>
                  <a:lnTo>
                    <a:pt x="291503" y="16865"/>
                  </a:lnTo>
                  <a:lnTo>
                    <a:pt x="339196" y="16865"/>
                  </a:lnTo>
                  <a:lnTo>
                    <a:pt x="334119" y="9456"/>
                  </a:lnTo>
                  <a:lnTo>
                    <a:pt x="325119" y="3483"/>
                  </a:lnTo>
                  <a:lnTo>
                    <a:pt x="314121" y="1295"/>
                  </a:lnTo>
                  <a:close/>
                </a:path>
                <a:path w="1262379" h="93979">
                  <a:moveTo>
                    <a:pt x="323844" y="56616"/>
                  </a:moveTo>
                  <a:lnTo>
                    <a:pt x="305803" y="56616"/>
                  </a:lnTo>
                  <a:lnTo>
                    <a:pt x="323342" y="91567"/>
                  </a:lnTo>
                  <a:lnTo>
                    <a:pt x="324002" y="92214"/>
                  </a:lnTo>
                  <a:lnTo>
                    <a:pt x="341007" y="92214"/>
                  </a:lnTo>
                  <a:lnTo>
                    <a:pt x="341909" y="90131"/>
                  </a:lnTo>
                  <a:lnTo>
                    <a:pt x="323844" y="56616"/>
                  </a:lnTo>
                  <a:close/>
                </a:path>
                <a:path w="1262379" h="93979">
                  <a:moveTo>
                    <a:pt x="339196" y="16865"/>
                  </a:moveTo>
                  <a:lnTo>
                    <a:pt x="319582" y="16865"/>
                  </a:lnTo>
                  <a:lnTo>
                    <a:pt x="325551" y="22580"/>
                  </a:lnTo>
                  <a:lnTo>
                    <a:pt x="325551" y="36753"/>
                  </a:lnTo>
                  <a:lnTo>
                    <a:pt x="319582" y="42735"/>
                  </a:lnTo>
                  <a:lnTo>
                    <a:pt x="338334" y="42735"/>
                  </a:lnTo>
                  <a:lnTo>
                    <a:pt x="341017" y="37719"/>
                  </a:lnTo>
                  <a:lnTo>
                    <a:pt x="342430" y="29210"/>
                  </a:lnTo>
                  <a:lnTo>
                    <a:pt x="340198" y="18327"/>
                  </a:lnTo>
                  <a:lnTo>
                    <a:pt x="339196" y="16865"/>
                  </a:lnTo>
                  <a:close/>
                </a:path>
                <a:path w="1262379" h="93979">
                  <a:moveTo>
                    <a:pt x="420370" y="1295"/>
                  </a:moveTo>
                  <a:lnTo>
                    <a:pt x="364655" y="1295"/>
                  </a:lnTo>
                  <a:lnTo>
                    <a:pt x="363613" y="2463"/>
                  </a:lnTo>
                  <a:lnTo>
                    <a:pt x="363613" y="91046"/>
                  </a:lnTo>
                  <a:lnTo>
                    <a:pt x="364655" y="92214"/>
                  </a:lnTo>
                  <a:lnTo>
                    <a:pt x="420370" y="92214"/>
                  </a:lnTo>
                  <a:lnTo>
                    <a:pt x="421411" y="91046"/>
                  </a:lnTo>
                  <a:lnTo>
                    <a:pt x="421411" y="77812"/>
                  </a:lnTo>
                  <a:lnTo>
                    <a:pt x="420370" y="76644"/>
                  </a:lnTo>
                  <a:lnTo>
                    <a:pt x="380492" y="76644"/>
                  </a:lnTo>
                  <a:lnTo>
                    <a:pt x="380492" y="53886"/>
                  </a:lnTo>
                  <a:lnTo>
                    <a:pt x="413880" y="53886"/>
                  </a:lnTo>
                  <a:lnTo>
                    <a:pt x="415048" y="52857"/>
                  </a:lnTo>
                  <a:lnTo>
                    <a:pt x="415048" y="39357"/>
                  </a:lnTo>
                  <a:lnTo>
                    <a:pt x="413880" y="38188"/>
                  </a:lnTo>
                  <a:lnTo>
                    <a:pt x="380492" y="38188"/>
                  </a:lnTo>
                  <a:lnTo>
                    <a:pt x="380492" y="16865"/>
                  </a:lnTo>
                  <a:lnTo>
                    <a:pt x="420370" y="16865"/>
                  </a:lnTo>
                  <a:lnTo>
                    <a:pt x="421411" y="15697"/>
                  </a:lnTo>
                  <a:lnTo>
                    <a:pt x="421411" y="2463"/>
                  </a:lnTo>
                  <a:lnTo>
                    <a:pt x="420370" y="1295"/>
                  </a:lnTo>
                  <a:close/>
                </a:path>
                <a:path w="1262379" h="93979">
                  <a:moveTo>
                    <a:pt x="480226" y="33896"/>
                  </a:moveTo>
                  <a:lnTo>
                    <a:pt x="459473" y="33896"/>
                  </a:lnTo>
                  <a:lnTo>
                    <a:pt x="513791" y="93510"/>
                  </a:lnTo>
                  <a:lnTo>
                    <a:pt x="518198" y="93510"/>
                  </a:lnTo>
                  <a:lnTo>
                    <a:pt x="519366" y="92481"/>
                  </a:lnTo>
                  <a:lnTo>
                    <a:pt x="519366" y="57404"/>
                  </a:lnTo>
                  <a:lnTo>
                    <a:pt x="502361" y="57404"/>
                  </a:lnTo>
                  <a:lnTo>
                    <a:pt x="480226" y="33896"/>
                  </a:lnTo>
                  <a:close/>
                </a:path>
                <a:path w="1262379" h="93979">
                  <a:moveTo>
                    <a:pt x="448309" y="0"/>
                  </a:moveTo>
                  <a:lnTo>
                    <a:pt x="443776" y="0"/>
                  </a:lnTo>
                  <a:lnTo>
                    <a:pt x="442607" y="1028"/>
                  </a:lnTo>
                  <a:lnTo>
                    <a:pt x="442607" y="91046"/>
                  </a:lnTo>
                  <a:lnTo>
                    <a:pt x="443776" y="92214"/>
                  </a:lnTo>
                  <a:lnTo>
                    <a:pt x="458304" y="92214"/>
                  </a:lnTo>
                  <a:lnTo>
                    <a:pt x="459346" y="91046"/>
                  </a:lnTo>
                  <a:lnTo>
                    <a:pt x="459346" y="33896"/>
                  </a:lnTo>
                  <a:lnTo>
                    <a:pt x="480226" y="33896"/>
                  </a:lnTo>
                  <a:lnTo>
                    <a:pt x="448309" y="0"/>
                  </a:lnTo>
                  <a:close/>
                </a:path>
                <a:path w="1262379" h="93979">
                  <a:moveTo>
                    <a:pt x="518198" y="1295"/>
                  </a:moveTo>
                  <a:lnTo>
                    <a:pt x="503529" y="1295"/>
                  </a:lnTo>
                  <a:lnTo>
                    <a:pt x="502488" y="2463"/>
                  </a:lnTo>
                  <a:lnTo>
                    <a:pt x="502488" y="57404"/>
                  </a:lnTo>
                  <a:lnTo>
                    <a:pt x="519366" y="57404"/>
                  </a:lnTo>
                  <a:lnTo>
                    <a:pt x="519366" y="2463"/>
                  </a:lnTo>
                  <a:lnTo>
                    <a:pt x="518198" y="1295"/>
                  </a:lnTo>
                  <a:close/>
                </a:path>
                <a:path w="1262379" h="93979">
                  <a:moveTo>
                    <a:pt x="578739" y="1295"/>
                  </a:moveTo>
                  <a:lnTo>
                    <a:pt x="546658" y="1295"/>
                  </a:lnTo>
                  <a:lnTo>
                    <a:pt x="545630" y="2463"/>
                  </a:lnTo>
                  <a:lnTo>
                    <a:pt x="545630" y="91046"/>
                  </a:lnTo>
                  <a:lnTo>
                    <a:pt x="546658" y="92214"/>
                  </a:lnTo>
                  <a:lnTo>
                    <a:pt x="578739" y="92214"/>
                  </a:lnTo>
                  <a:lnTo>
                    <a:pt x="596444" y="88635"/>
                  </a:lnTo>
                  <a:lnTo>
                    <a:pt x="610941" y="78871"/>
                  </a:lnTo>
                  <a:lnTo>
                    <a:pt x="612627" y="76377"/>
                  </a:lnTo>
                  <a:lnTo>
                    <a:pt x="562368" y="76377"/>
                  </a:lnTo>
                  <a:lnTo>
                    <a:pt x="562368" y="16992"/>
                  </a:lnTo>
                  <a:lnTo>
                    <a:pt x="612563" y="16992"/>
                  </a:lnTo>
                  <a:lnTo>
                    <a:pt x="610941" y="14605"/>
                  </a:lnTo>
                  <a:lnTo>
                    <a:pt x="596444" y="4870"/>
                  </a:lnTo>
                  <a:lnTo>
                    <a:pt x="578739" y="1295"/>
                  </a:lnTo>
                  <a:close/>
                </a:path>
                <a:path w="1262379" h="93979">
                  <a:moveTo>
                    <a:pt x="612563" y="16992"/>
                  </a:moveTo>
                  <a:lnTo>
                    <a:pt x="577176" y="16992"/>
                  </a:lnTo>
                  <a:lnTo>
                    <a:pt x="588878" y="19246"/>
                  </a:lnTo>
                  <a:lnTo>
                    <a:pt x="598139" y="25473"/>
                  </a:lnTo>
                  <a:lnTo>
                    <a:pt x="604232" y="34866"/>
                  </a:lnTo>
                  <a:lnTo>
                    <a:pt x="606425" y="46621"/>
                  </a:lnTo>
                  <a:lnTo>
                    <a:pt x="604232" y="58455"/>
                  </a:lnTo>
                  <a:lnTo>
                    <a:pt x="598139" y="67886"/>
                  </a:lnTo>
                  <a:lnTo>
                    <a:pt x="588878" y="74123"/>
                  </a:lnTo>
                  <a:lnTo>
                    <a:pt x="577176" y="76377"/>
                  </a:lnTo>
                  <a:lnTo>
                    <a:pt x="612627" y="76377"/>
                  </a:lnTo>
                  <a:lnTo>
                    <a:pt x="620735" y="64380"/>
                  </a:lnTo>
                  <a:lnTo>
                    <a:pt x="624332" y="46621"/>
                  </a:lnTo>
                  <a:lnTo>
                    <a:pt x="620735" y="29016"/>
                  </a:lnTo>
                  <a:lnTo>
                    <a:pt x="612563" y="16992"/>
                  </a:lnTo>
                  <a:close/>
                </a:path>
                <a:path w="1262379" h="93979">
                  <a:moveTo>
                    <a:pt x="700849" y="1295"/>
                  </a:moveTo>
                  <a:lnTo>
                    <a:pt x="645134" y="1295"/>
                  </a:lnTo>
                  <a:lnTo>
                    <a:pt x="644093" y="2463"/>
                  </a:lnTo>
                  <a:lnTo>
                    <a:pt x="644093" y="91046"/>
                  </a:lnTo>
                  <a:lnTo>
                    <a:pt x="645134" y="92214"/>
                  </a:lnTo>
                  <a:lnTo>
                    <a:pt x="700849" y="92214"/>
                  </a:lnTo>
                  <a:lnTo>
                    <a:pt x="701890" y="91046"/>
                  </a:lnTo>
                  <a:lnTo>
                    <a:pt x="701890" y="77812"/>
                  </a:lnTo>
                  <a:lnTo>
                    <a:pt x="700849" y="76644"/>
                  </a:lnTo>
                  <a:lnTo>
                    <a:pt x="660971" y="76644"/>
                  </a:lnTo>
                  <a:lnTo>
                    <a:pt x="660971" y="53886"/>
                  </a:lnTo>
                  <a:lnTo>
                    <a:pt x="694359" y="53886"/>
                  </a:lnTo>
                  <a:lnTo>
                    <a:pt x="695528" y="52857"/>
                  </a:lnTo>
                  <a:lnTo>
                    <a:pt x="695528" y="39357"/>
                  </a:lnTo>
                  <a:lnTo>
                    <a:pt x="694359" y="38188"/>
                  </a:lnTo>
                  <a:lnTo>
                    <a:pt x="660971" y="38188"/>
                  </a:lnTo>
                  <a:lnTo>
                    <a:pt x="660971" y="16865"/>
                  </a:lnTo>
                  <a:lnTo>
                    <a:pt x="700849" y="16865"/>
                  </a:lnTo>
                  <a:lnTo>
                    <a:pt x="701890" y="15697"/>
                  </a:lnTo>
                  <a:lnTo>
                    <a:pt x="701890" y="2463"/>
                  </a:lnTo>
                  <a:lnTo>
                    <a:pt x="700849" y="1295"/>
                  </a:lnTo>
                  <a:close/>
                </a:path>
                <a:path w="1262379" h="93979">
                  <a:moveTo>
                    <a:pt x="756196" y="1295"/>
                  </a:moveTo>
                  <a:lnTo>
                    <a:pt x="724115" y="1295"/>
                  </a:lnTo>
                  <a:lnTo>
                    <a:pt x="723087" y="2463"/>
                  </a:lnTo>
                  <a:lnTo>
                    <a:pt x="723087" y="91046"/>
                  </a:lnTo>
                  <a:lnTo>
                    <a:pt x="724115" y="92214"/>
                  </a:lnTo>
                  <a:lnTo>
                    <a:pt x="756196" y="92214"/>
                  </a:lnTo>
                  <a:lnTo>
                    <a:pt x="773901" y="88635"/>
                  </a:lnTo>
                  <a:lnTo>
                    <a:pt x="788398" y="78871"/>
                  </a:lnTo>
                  <a:lnTo>
                    <a:pt x="790084" y="76377"/>
                  </a:lnTo>
                  <a:lnTo>
                    <a:pt x="739825" y="76377"/>
                  </a:lnTo>
                  <a:lnTo>
                    <a:pt x="739825" y="16992"/>
                  </a:lnTo>
                  <a:lnTo>
                    <a:pt x="790021" y="16992"/>
                  </a:lnTo>
                  <a:lnTo>
                    <a:pt x="788398" y="14605"/>
                  </a:lnTo>
                  <a:lnTo>
                    <a:pt x="773901" y="4870"/>
                  </a:lnTo>
                  <a:lnTo>
                    <a:pt x="756196" y="1295"/>
                  </a:lnTo>
                  <a:close/>
                </a:path>
                <a:path w="1262379" h="93979">
                  <a:moveTo>
                    <a:pt x="790021" y="16992"/>
                  </a:moveTo>
                  <a:lnTo>
                    <a:pt x="754634" y="16992"/>
                  </a:lnTo>
                  <a:lnTo>
                    <a:pt x="766335" y="19246"/>
                  </a:lnTo>
                  <a:lnTo>
                    <a:pt x="775596" y="25473"/>
                  </a:lnTo>
                  <a:lnTo>
                    <a:pt x="781689" y="34866"/>
                  </a:lnTo>
                  <a:lnTo>
                    <a:pt x="783882" y="46621"/>
                  </a:lnTo>
                  <a:lnTo>
                    <a:pt x="781689" y="58455"/>
                  </a:lnTo>
                  <a:lnTo>
                    <a:pt x="775596" y="67886"/>
                  </a:lnTo>
                  <a:lnTo>
                    <a:pt x="766335" y="74123"/>
                  </a:lnTo>
                  <a:lnTo>
                    <a:pt x="754634" y="76377"/>
                  </a:lnTo>
                  <a:lnTo>
                    <a:pt x="790084" y="76377"/>
                  </a:lnTo>
                  <a:lnTo>
                    <a:pt x="798192" y="64380"/>
                  </a:lnTo>
                  <a:lnTo>
                    <a:pt x="801789" y="46621"/>
                  </a:lnTo>
                  <a:lnTo>
                    <a:pt x="798192" y="29016"/>
                  </a:lnTo>
                  <a:lnTo>
                    <a:pt x="790021" y="16992"/>
                  </a:lnTo>
                  <a:close/>
                </a:path>
                <a:path w="1262379" h="93979">
                  <a:moveTo>
                    <a:pt x="861694" y="0"/>
                  </a:moveTo>
                  <a:lnTo>
                    <a:pt x="843440" y="3670"/>
                  </a:lnTo>
                  <a:lnTo>
                    <a:pt x="828628" y="13695"/>
                  </a:lnTo>
                  <a:lnTo>
                    <a:pt x="818691" y="28594"/>
                  </a:lnTo>
                  <a:lnTo>
                    <a:pt x="815060" y="46888"/>
                  </a:lnTo>
                  <a:lnTo>
                    <a:pt x="818691" y="65135"/>
                  </a:lnTo>
                  <a:lnTo>
                    <a:pt x="828628" y="79943"/>
                  </a:lnTo>
                  <a:lnTo>
                    <a:pt x="843440" y="89879"/>
                  </a:lnTo>
                  <a:lnTo>
                    <a:pt x="861694" y="93510"/>
                  </a:lnTo>
                  <a:lnTo>
                    <a:pt x="879961" y="89879"/>
                  </a:lnTo>
                  <a:lnTo>
                    <a:pt x="894813" y="79943"/>
                  </a:lnTo>
                  <a:lnTo>
                    <a:pt x="897036" y="76644"/>
                  </a:lnTo>
                  <a:lnTo>
                    <a:pt x="861694" y="76644"/>
                  </a:lnTo>
                  <a:lnTo>
                    <a:pt x="850132" y="74297"/>
                  </a:lnTo>
                  <a:lnTo>
                    <a:pt x="840666" y="67905"/>
                  </a:lnTo>
                  <a:lnTo>
                    <a:pt x="834273" y="58444"/>
                  </a:lnTo>
                  <a:lnTo>
                    <a:pt x="831926" y="46888"/>
                  </a:lnTo>
                  <a:lnTo>
                    <a:pt x="834273" y="35285"/>
                  </a:lnTo>
                  <a:lnTo>
                    <a:pt x="840666" y="25733"/>
                  </a:lnTo>
                  <a:lnTo>
                    <a:pt x="850132" y="19252"/>
                  </a:lnTo>
                  <a:lnTo>
                    <a:pt x="861694" y="16865"/>
                  </a:lnTo>
                  <a:lnTo>
                    <a:pt x="896936" y="16865"/>
                  </a:lnTo>
                  <a:lnTo>
                    <a:pt x="894813" y="13695"/>
                  </a:lnTo>
                  <a:lnTo>
                    <a:pt x="879961" y="3670"/>
                  </a:lnTo>
                  <a:lnTo>
                    <a:pt x="861694" y="0"/>
                  </a:lnTo>
                  <a:close/>
                </a:path>
                <a:path w="1262379" h="93979">
                  <a:moveTo>
                    <a:pt x="896936" y="16865"/>
                  </a:moveTo>
                  <a:lnTo>
                    <a:pt x="861694" y="16865"/>
                  </a:lnTo>
                  <a:lnTo>
                    <a:pt x="873270" y="19252"/>
                  </a:lnTo>
                  <a:lnTo>
                    <a:pt x="882775" y="25733"/>
                  </a:lnTo>
                  <a:lnTo>
                    <a:pt x="889210" y="35285"/>
                  </a:lnTo>
                  <a:lnTo>
                    <a:pt x="891578" y="46888"/>
                  </a:lnTo>
                  <a:lnTo>
                    <a:pt x="889210" y="58444"/>
                  </a:lnTo>
                  <a:lnTo>
                    <a:pt x="882775" y="67905"/>
                  </a:lnTo>
                  <a:lnTo>
                    <a:pt x="873270" y="74297"/>
                  </a:lnTo>
                  <a:lnTo>
                    <a:pt x="861694" y="76644"/>
                  </a:lnTo>
                  <a:lnTo>
                    <a:pt x="897036" y="76644"/>
                  </a:lnTo>
                  <a:lnTo>
                    <a:pt x="904793" y="65135"/>
                  </a:lnTo>
                  <a:lnTo>
                    <a:pt x="908443" y="46888"/>
                  </a:lnTo>
                  <a:lnTo>
                    <a:pt x="904793" y="28594"/>
                  </a:lnTo>
                  <a:lnTo>
                    <a:pt x="896936" y="16865"/>
                  </a:lnTo>
                  <a:close/>
                </a:path>
                <a:path w="1262379" h="93979">
                  <a:moveTo>
                    <a:pt x="967701" y="1295"/>
                  </a:moveTo>
                  <a:lnTo>
                    <a:pt x="929119" y="1295"/>
                  </a:lnTo>
                  <a:lnTo>
                    <a:pt x="928077" y="2463"/>
                  </a:lnTo>
                  <a:lnTo>
                    <a:pt x="928077" y="91046"/>
                  </a:lnTo>
                  <a:lnTo>
                    <a:pt x="929119" y="92214"/>
                  </a:lnTo>
                  <a:lnTo>
                    <a:pt x="943787" y="92214"/>
                  </a:lnTo>
                  <a:lnTo>
                    <a:pt x="944956" y="91046"/>
                  </a:lnTo>
                  <a:lnTo>
                    <a:pt x="944956" y="56616"/>
                  </a:lnTo>
                  <a:lnTo>
                    <a:pt x="977424" y="56616"/>
                  </a:lnTo>
                  <a:lnTo>
                    <a:pt x="976795" y="55448"/>
                  </a:lnTo>
                  <a:lnTo>
                    <a:pt x="984560" y="51118"/>
                  </a:lnTo>
                  <a:lnTo>
                    <a:pt x="990636" y="45115"/>
                  </a:lnTo>
                  <a:lnTo>
                    <a:pt x="991910" y="42735"/>
                  </a:lnTo>
                  <a:lnTo>
                    <a:pt x="945083" y="42735"/>
                  </a:lnTo>
                  <a:lnTo>
                    <a:pt x="945083" y="16865"/>
                  </a:lnTo>
                  <a:lnTo>
                    <a:pt x="992776" y="16865"/>
                  </a:lnTo>
                  <a:lnTo>
                    <a:pt x="987699" y="9456"/>
                  </a:lnTo>
                  <a:lnTo>
                    <a:pt x="978699" y="3483"/>
                  </a:lnTo>
                  <a:lnTo>
                    <a:pt x="967701" y="1295"/>
                  </a:lnTo>
                  <a:close/>
                </a:path>
                <a:path w="1262379" h="93979">
                  <a:moveTo>
                    <a:pt x="977424" y="56616"/>
                  </a:moveTo>
                  <a:lnTo>
                    <a:pt x="959383" y="56616"/>
                  </a:lnTo>
                  <a:lnTo>
                    <a:pt x="976922" y="91567"/>
                  </a:lnTo>
                  <a:lnTo>
                    <a:pt x="977582" y="92214"/>
                  </a:lnTo>
                  <a:lnTo>
                    <a:pt x="994575" y="92214"/>
                  </a:lnTo>
                  <a:lnTo>
                    <a:pt x="995489" y="90131"/>
                  </a:lnTo>
                  <a:lnTo>
                    <a:pt x="977424" y="56616"/>
                  </a:lnTo>
                  <a:close/>
                </a:path>
                <a:path w="1262379" h="93979">
                  <a:moveTo>
                    <a:pt x="992776" y="16865"/>
                  </a:moveTo>
                  <a:lnTo>
                    <a:pt x="973162" y="16865"/>
                  </a:lnTo>
                  <a:lnTo>
                    <a:pt x="979131" y="22580"/>
                  </a:lnTo>
                  <a:lnTo>
                    <a:pt x="979131" y="36753"/>
                  </a:lnTo>
                  <a:lnTo>
                    <a:pt x="973162" y="42735"/>
                  </a:lnTo>
                  <a:lnTo>
                    <a:pt x="991910" y="42735"/>
                  </a:lnTo>
                  <a:lnTo>
                    <a:pt x="994595" y="37719"/>
                  </a:lnTo>
                  <a:lnTo>
                    <a:pt x="996010" y="29210"/>
                  </a:lnTo>
                  <a:lnTo>
                    <a:pt x="993778" y="18327"/>
                  </a:lnTo>
                  <a:lnTo>
                    <a:pt x="992776" y="16865"/>
                  </a:lnTo>
                  <a:close/>
                </a:path>
                <a:path w="1262379" h="93979">
                  <a:moveTo>
                    <a:pt x="1073950" y="1295"/>
                  </a:moveTo>
                  <a:lnTo>
                    <a:pt x="1018235" y="1295"/>
                  </a:lnTo>
                  <a:lnTo>
                    <a:pt x="1017193" y="2463"/>
                  </a:lnTo>
                  <a:lnTo>
                    <a:pt x="1017193" y="91046"/>
                  </a:lnTo>
                  <a:lnTo>
                    <a:pt x="1018235" y="92214"/>
                  </a:lnTo>
                  <a:lnTo>
                    <a:pt x="1073950" y="92214"/>
                  </a:lnTo>
                  <a:lnTo>
                    <a:pt x="1074991" y="91046"/>
                  </a:lnTo>
                  <a:lnTo>
                    <a:pt x="1074991" y="77812"/>
                  </a:lnTo>
                  <a:lnTo>
                    <a:pt x="1073950" y="76644"/>
                  </a:lnTo>
                  <a:lnTo>
                    <a:pt x="1034072" y="76644"/>
                  </a:lnTo>
                  <a:lnTo>
                    <a:pt x="1034072" y="53886"/>
                  </a:lnTo>
                  <a:lnTo>
                    <a:pt x="1067460" y="53886"/>
                  </a:lnTo>
                  <a:lnTo>
                    <a:pt x="1068628" y="52857"/>
                  </a:lnTo>
                  <a:lnTo>
                    <a:pt x="1068628" y="39357"/>
                  </a:lnTo>
                  <a:lnTo>
                    <a:pt x="1067460" y="38188"/>
                  </a:lnTo>
                  <a:lnTo>
                    <a:pt x="1034072" y="38188"/>
                  </a:lnTo>
                  <a:lnTo>
                    <a:pt x="1034072" y="16865"/>
                  </a:lnTo>
                  <a:lnTo>
                    <a:pt x="1073950" y="16865"/>
                  </a:lnTo>
                  <a:lnTo>
                    <a:pt x="1074991" y="15697"/>
                  </a:lnTo>
                  <a:lnTo>
                    <a:pt x="1074991" y="2463"/>
                  </a:lnTo>
                  <a:lnTo>
                    <a:pt x="1073950" y="1295"/>
                  </a:lnTo>
                  <a:close/>
                </a:path>
                <a:path w="1262379" h="93979">
                  <a:moveTo>
                    <a:pt x="1098778" y="69621"/>
                  </a:moveTo>
                  <a:lnTo>
                    <a:pt x="1096568" y="69621"/>
                  </a:lnTo>
                  <a:lnTo>
                    <a:pt x="1095527" y="71450"/>
                  </a:lnTo>
                  <a:lnTo>
                    <a:pt x="1090853" y="79502"/>
                  </a:lnTo>
                  <a:lnTo>
                    <a:pt x="1120076" y="93510"/>
                  </a:lnTo>
                  <a:lnTo>
                    <a:pt x="1132475" y="91376"/>
                  </a:lnTo>
                  <a:lnTo>
                    <a:pt x="1141883" y="85677"/>
                  </a:lnTo>
                  <a:lnTo>
                    <a:pt x="1147042" y="78587"/>
                  </a:lnTo>
                  <a:lnTo>
                    <a:pt x="1111110" y="78587"/>
                  </a:lnTo>
                  <a:lnTo>
                    <a:pt x="1100594" y="70929"/>
                  </a:lnTo>
                  <a:lnTo>
                    <a:pt x="1099947" y="70535"/>
                  </a:lnTo>
                  <a:lnTo>
                    <a:pt x="1098778" y="69621"/>
                  </a:lnTo>
                  <a:close/>
                </a:path>
                <a:path w="1262379" h="93979">
                  <a:moveTo>
                    <a:pt x="1119695" y="0"/>
                  </a:moveTo>
                  <a:lnTo>
                    <a:pt x="1106412" y="2268"/>
                  </a:lnTo>
                  <a:lnTo>
                    <a:pt x="1097335" y="8124"/>
                  </a:lnTo>
                  <a:lnTo>
                    <a:pt x="1092133" y="16148"/>
                  </a:lnTo>
                  <a:lnTo>
                    <a:pt x="1090472" y="24917"/>
                  </a:lnTo>
                  <a:lnTo>
                    <a:pt x="1092568" y="35082"/>
                  </a:lnTo>
                  <a:lnTo>
                    <a:pt x="1098095" y="42857"/>
                  </a:lnTo>
                  <a:lnTo>
                    <a:pt x="1105914" y="48682"/>
                  </a:lnTo>
                  <a:lnTo>
                    <a:pt x="1114882" y="52997"/>
                  </a:lnTo>
                  <a:lnTo>
                    <a:pt x="1125804" y="57416"/>
                  </a:lnTo>
                  <a:lnTo>
                    <a:pt x="1131392" y="61963"/>
                  </a:lnTo>
                  <a:lnTo>
                    <a:pt x="1131392" y="74168"/>
                  </a:lnTo>
                  <a:lnTo>
                    <a:pt x="1126324" y="78587"/>
                  </a:lnTo>
                  <a:lnTo>
                    <a:pt x="1147042" y="78587"/>
                  </a:lnTo>
                  <a:lnTo>
                    <a:pt x="1147856" y="77468"/>
                  </a:lnTo>
                  <a:lnTo>
                    <a:pt x="1149946" y="67805"/>
                  </a:lnTo>
                  <a:lnTo>
                    <a:pt x="1147479" y="56857"/>
                  </a:lnTo>
                  <a:lnTo>
                    <a:pt x="1141106" y="48737"/>
                  </a:lnTo>
                  <a:lnTo>
                    <a:pt x="1132367" y="42811"/>
                  </a:lnTo>
                  <a:lnTo>
                    <a:pt x="1122807" y="38442"/>
                  </a:lnTo>
                  <a:lnTo>
                    <a:pt x="1112278" y="34150"/>
                  </a:lnTo>
                  <a:lnTo>
                    <a:pt x="1107465" y="29997"/>
                  </a:lnTo>
                  <a:lnTo>
                    <a:pt x="1107465" y="19723"/>
                  </a:lnTo>
                  <a:lnTo>
                    <a:pt x="1111504" y="14782"/>
                  </a:lnTo>
                  <a:lnTo>
                    <a:pt x="1145232" y="14782"/>
                  </a:lnTo>
                  <a:lnTo>
                    <a:pt x="1146441" y="12966"/>
                  </a:lnTo>
                  <a:lnTo>
                    <a:pt x="1147356" y="11671"/>
                  </a:lnTo>
                  <a:lnTo>
                    <a:pt x="1146962" y="9461"/>
                  </a:lnTo>
                  <a:lnTo>
                    <a:pt x="1145667" y="8686"/>
                  </a:lnTo>
                  <a:lnTo>
                    <a:pt x="1142378" y="6509"/>
                  </a:lnTo>
                  <a:lnTo>
                    <a:pt x="1136676" y="3614"/>
                  </a:lnTo>
                  <a:lnTo>
                    <a:pt x="1128977" y="1084"/>
                  </a:lnTo>
                  <a:lnTo>
                    <a:pt x="1119695" y="0"/>
                  </a:lnTo>
                  <a:close/>
                </a:path>
                <a:path w="1262379" h="93979">
                  <a:moveTo>
                    <a:pt x="1145232" y="14782"/>
                  </a:moveTo>
                  <a:lnTo>
                    <a:pt x="1126058" y="14782"/>
                  </a:lnTo>
                  <a:lnTo>
                    <a:pt x="1135938" y="21285"/>
                  </a:lnTo>
                  <a:lnTo>
                    <a:pt x="1136967" y="21932"/>
                  </a:lnTo>
                  <a:lnTo>
                    <a:pt x="1138529" y="22974"/>
                  </a:lnTo>
                  <a:lnTo>
                    <a:pt x="1140472" y="21932"/>
                  </a:lnTo>
                  <a:lnTo>
                    <a:pt x="1145232" y="14782"/>
                  </a:lnTo>
                  <a:close/>
                </a:path>
                <a:path w="1262379" h="93979">
                  <a:moveTo>
                    <a:pt x="1201153" y="1295"/>
                  </a:moveTo>
                  <a:lnTo>
                    <a:pt x="1184783" y="1295"/>
                  </a:lnTo>
                  <a:lnTo>
                    <a:pt x="1183741" y="3378"/>
                  </a:lnTo>
                  <a:lnTo>
                    <a:pt x="1184783" y="5054"/>
                  </a:lnTo>
                  <a:lnTo>
                    <a:pt x="1214312" y="48310"/>
                  </a:lnTo>
                  <a:lnTo>
                    <a:pt x="1214399" y="91046"/>
                  </a:lnTo>
                  <a:lnTo>
                    <a:pt x="1215440" y="92214"/>
                  </a:lnTo>
                  <a:lnTo>
                    <a:pt x="1230109" y="92214"/>
                  </a:lnTo>
                  <a:lnTo>
                    <a:pt x="1231277" y="91046"/>
                  </a:lnTo>
                  <a:lnTo>
                    <a:pt x="1231277" y="48310"/>
                  </a:lnTo>
                  <a:lnTo>
                    <a:pt x="1242361" y="32334"/>
                  </a:lnTo>
                  <a:lnTo>
                    <a:pt x="1222971" y="32334"/>
                  </a:lnTo>
                  <a:lnTo>
                    <a:pt x="1202194" y="2463"/>
                  </a:lnTo>
                  <a:lnTo>
                    <a:pt x="1201801" y="1943"/>
                  </a:lnTo>
                  <a:lnTo>
                    <a:pt x="1201153" y="1295"/>
                  </a:lnTo>
                  <a:close/>
                </a:path>
                <a:path w="1262379" h="93979">
                  <a:moveTo>
                    <a:pt x="1261287" y="1295"/>
                  </a:moveTo>
                  <a:lnTo>
                    <a:pt x="1244790" y="1295"/>
                  </a:lnTo>
                  <a:lnTo>
                    <a:pt x="1244142" y="1943"/>
                  </a:lnTo>
                  <a:lnTo>
                    <a:pt x="1243749" y="2463"/>
                  </a:lnTo>
                  <a:lnTo>
                    <a:pt x="1222971" y="32334"/>
                  </a:lnTo>
                  <a:lnTo>
                    <a:pt x="1242361" y="32334"/>
                  </a:lnTo>
                  <a:lnTo>
                    <a:pt x="1261287" y="5054"/>
                  </a:lnTo>
                  <a:lnTo>
                    <a:pt x="1262329" y="3378"/>
                  </a:lnTo>
                  <a:lnTo>
                    <a:pt x="1261287" y="12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532771" y="2101573"/>
            <a:ext cx="11093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5" dirty="0">
                <a:solidFill>
                  <a:srgbClr val="262625"/>
                </a:solidFill>
                <a:latin typeface="Trebuchet MS"/>
                <a:cs typeface="Trebuchet MS"/>
              </a:rPr>
              <a:t>ESCALAMIENTO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64252" y="1808774"/>
            <a:ext cx="102996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35" dirty="0">
                <a:solidFill>
                  <a:srgbClr val="44AC34"/>
                </a:solidFill>
                <a:latin typeface="Trebuchet MS"/>
                <a:cs typeface="Trebuchet MS"/>
              </a:rPr>
              <a:t>ETAPA</a:t>
            </a:r>
            <a:r>
              <a:rPr sz="2000" b="1" spc="-8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2000" b="1" spc="-120" dirty="0">
                <a:solidFill>
                  <a:srgbClr val="44AC34"/>
                </a:solidFill>
                <a:latin typeface="Trebuchet MS"/>
                <a:cs typeface="Trebuchet MS"/>
              </a:rPr>
              <a:t>5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434106" y="2334677"/>
            <a:ext cx="1311275" cy="1311275"/>
          </a:xfrm>
          <a:custGeom>
            <a:avLst/>
            <a:gdLst/>
            <a:ahLst/>
            <a:cxnLst/>
            <a:rect l="l" t="t" r="r" b="b"/>
            <a:pathLst>
              <a:path w="1311275" h="1311275">
                <a:moveTo>
                  <a:pt x="655535" y="0"/>
                </a:moveTo>
                <a:lnTo>
                  <a:pt x="606612" y="1798"/>
                </a:lnTo>
                <a:lnTo>
                  <a:pt x="558666" y="7107"/>
                </a:lnTo>
                <a:lnTo>
                  <a:pt x="511823" y="15802"/>
                </a:lnTo>
                <a:lnTo>
                  <a:pt x="466209" y="27755"/>
                </a:lnTo>
                <a:lnTo>
                  <a:pt x="421953" y="42839"/>
                </a:lnTo>
                <a:lnTo>
                  <a:pt x="379180" y="60927"/>
                </a:lnTo>
                <a:lnTo>
                  <a:pt x="338017" y="81894"/>
                </a:lnTo>
                <a:lnTo>
                  <a:pt x="298591" y="105612"/>
                </a:lnTo>
                <a:lnTo>
                  <a:pt x="261029" y="131954"/>
                </a:lnTo>
                <a:lnTo>
                  <a:pt x="225457" y="160794"/>
                </a:lnTo>
                <a:lnTo>
                  <a:pt x="192003" y="192004"/>
                </a:lnTo>
                <a:lnTo>
                  <a:pt x="160793" y="225459"/>
                </a:lnTo>
                <a:lnTo>
                  <a:pt x="131953" y="261031"/>
                </a:lnTo>
                <a:lnTo>
                  <a:pt x="105611" y="298594"/>
                </a:lnTo>
                <a:lnTo>
                  <a:pt x="81894" y="338021"/>
                </a:lnTo>
                <a:lnTo>
                  <a:pt x="60927" y="379184"/>
                </a:lnTo>
                <a:lnTo>
                  <a:pt x="42839" y="421959"/>
                </a:lnTo>
                <a:lnTo>
                  <a:pt x="27755" y="466216"/>
                </a:lnTo>
                <a:lnTo>
                  <a:pt x="15802" y="511831"/>
                </a:lnTo>
                <a:lnTo>
                  <a:pt x="7107" y="558675"/>
                </a:lnTo>
                <a:lnTo>
                  <a:pt x="1798" y="606623"/>
                </a:lnTo>
                <a:lnTo>
                  <a:pt x="0" y="655548"/>
                </a:lnTo>
                <a:lnTo>
                  <a:pt x="1798" y="704471"/>
                </a:lnTo>
                <a:lnTo>
                  <a:pt x="7107" y="752418"/>
                </a:lnTo>
                <a:lnTo>
                  <a:pt x="15802" y="799261"/>
                </a:lnTo>
                <a:lnTo>
                  <a:pt x="27755" y="844874"/>
                </a:lnTo>
                <a:lnTo>
                  <a:pt x="42839" y="889131"/>
                </a:lnTo>
                <a:lnTo>
                  <a:pt x="60927" y="931904"/>
                </a:lnTo>
                <a:lnTo>
                  <a:pt x="81894" y="973067"/>
                </a:lnTo>
                <a:lnTo>
                  <a:pt x="105611" y="1012493"/>
                </a:lnTo>
                <a:lnTo>
                  <a:pt x="131953" y="1050055"/>
                </a:lnTo>
                <a:lnTo>
                  <a:pt x="160793" y="1085626"/>
                </a:lnTo>
                <a:lnTo>
                  <a:pt x="192003" y="1119081"/>
                </a:lnTo>
                <a:lnTo>
                  <a:pt x="225457" y="1150291"/>
                </a:lnTo>
                <a:lnTo>
                  <a:pt x="261029" y="1179130"/>
                </a:lnTo>
                <a:lnTo>
                  <a:pt x="298591" y="1205472"/>
                </a:lnTo>
                <a:lnTo>
                  <a:pt x="338017" y="1229190"/>
                </a:lnTo>
                <a:lnTo>
                  <a:pt x="379180" y="1250156"/>
                </a:lnTo>
                <a:lnTo>
                  <a:pt x="421953" y="1268245"/>
                </a:lnTo>
                <a:lnTo>
                  <a:pt x="466209" y="1283329"/>
                </a:lnTo>
                <a:lnTo>
                  <a:pt x="511823" y="1295282"/>
                </a:lnTo>
                <a:lnTo>
                  <a:pt x="558666" y="1303976"/>
                </a:lnTo>
                <a:lnTo>
                  <a:pt x="606612" y="1309286"/>
                </a:lnTo>
                <a:lnTo>
                  <a:pt x="655535" y="1311084"/>
                </a:lnTo>
                <a:lnTo>
                  <a:pt x="704458" y="1309286"/>
                </a:lnTo>
                <a:lnTo>
                  <a:pt x="752405" y="1303976"/>
                </a:lnTo>
                <a:lnTo>
                  <a:pt x="799248" y="1295282"/>
                </a:lnTo>
                <a:lnTo>
                  <a:pt x="844862" y="1283329"/>
                </a:lnTo>
                <a:lnTo>
                  <a:pt x="889118" y="1268245"/>
                </a:lnTo>
                <a:lnTo>
                  <a:pt x="931891" y="1250156"/>
                </a:lnTo>
                <a:lnTo>
                  <a:pt x="973054" y="1229190"/>
                </a:lnTo>
                <a:lnTo>
                  <a:pt x="1012480" y="1205472"/>
                </a:lnTo>
                <a:lnTo>
                  <a:pt x="1050042" y="1179130"/>
                </a:lnTo>
                <a:lnTo>
                  <a:pt x="1085614" y="1150291"/>
                </a:lnTo>
                <a:lnTo>
                  <a:pt x="1119068" y="1119081"/>
                </a:lnTo>
                <a:lnTo>
                  <a:pt x="1150278" y="1085626"/>
                </a:lnTo>
                <a:lnTo>
                  <a:pt x="1179118" y="1050055"/>
                </a:lnTo>
                <a:lnTo>
                  <a:pt x="1205460" y="1012493"/>
                </a:lnTo>
                <a:lnTo>
                  <a:pt x="1229177" y="973067"/>
                </a:lnTo>
                <a:lnTo>
                  <a:pt x="1250144" y="931904"/>
                </a:lnTo>
                <a:lnTo>
                  <a:pt x="1268232" y="889131"/>
                </a:lnTo>
                <a:lnTo>
                  <a:pt x="1283316" y="844874"/>
                </a:lnTo>
                <a:lnTo>
                  <a:pt x="1295269" y="799261"/>
                </a:lnTo>
                <a:lnTo>
                  <a:pt x="1303964" y="752418"/>
                </a:lnTo>
                <a:lnTo>
                  <a:pt x="1309273" y="704471"/>
                </a:lnTo>
                <a:lnTo>
                  <a:pt x="1311071" y="655548"/>
                </a:lnTo>
                <a:lnTo>
                  <a:pt x="1309273" y="606623"/>
                </a:lnTo>
                <a:lnTo>
                  <a:pt x="1303964" y="558675"/>
                </a:lnTo>
                <a:lnTo>
                  <a:pt x="1295269" y="511831"/>
                </a:lnTo>
                <a:lnTo>
                  <a:pt x="1283316" y="466216"/>
                </a:lnTo>
                <a:lnTo>
                  <a:pt x="1268232" y="421959"/>
                </a:lnTo>
                <a:lnTo>
                  <a:pt x="1250144" y="379184"/>
                </a:lnTo>
                <a:lnTo>
                  <a:pt x="1229177" y="338021"/>
                </a:lnTo>
                <a:lnTo>
                  <a:pt x="1205460" y="298594"/>
                </a:lnTo>
                <a:lnTo>
                  <a:pt x="1179118" y="261031"/>
                </a:lnTo>
                <a:lnTo>
                  <a:pt x="1150278" y="225459"/>
                </a:lnTo>
                <a:lnTo>
                  <a:pt x="1119068" y="192004"/>
                </a:lnTo>
                <a:lnTo>
                  <a:pt x="1085614" y="160794"/>
                </a:lnTo>
                <a:lnTo>
                  <a:pt x="1050042" y="131954"/>
                </a:lnTo>
                <a:lnTo>
                  <a:pt x="1012480" y="105612"/>
                </a:lnTo>
                <a:lnTo>
                  <a:pt x="973054" y="81894"/>
                </a:lnTo>
                <a:lnTo>
                  <a:pt x="931891" y="60927"/>
                </a:lnTo>
                <a:lnTo>
                  <a:pt x="889118" y="42839"/>
                </a:lnTo>
                <a:lnTo>
                  <a:pt x="844862" y="27755"/>
                </a:lnTo>
                <a:lnTo>
                  <a:pt x="799248" y="15802"/>
                </a:lnTo>
                <a:lnTo>
                  <a:pt x="752405" y="7107"/>
                </a:lnTo>
                <a:lnTo>
                  <a:pt x="704458" y="1798"/>
                </a:lnTo>
                <a:lnTo>
                  <a:pt x="655535" y="0"/>
                </a:lnTo>
                <a:close/>
              </a:path>
            </a:pathLst>
          </a:custGeom>
          <a:solidFill>
            <a:srgbClr val="44A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576619" y="2695289"/>
            <a:ext cx="1026794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7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nnovación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co</a:t>
            </a:r>
            <a:r>
              <a:rPr sz="7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7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tinua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/  </a:t>
            </a:r>
            <a:r>
              <a:rPr sz="7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7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strategias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financieras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/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7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eo  </a:t>
            </a:r>
            <a:r>
              <a:rPr sz="7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managme</a:t>
            </a:r>
            <a:r>
              <a:rPr sz="7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7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/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7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ar</a:t>
            </a:r>
            <a:r>
              <a:rPr sz="7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k</a:t>
            </a:r>
            <a:r>
              <a:rPr sz="7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eting  </a:t>
            </a:r>
            <a:r>
              <a:rPr sz="7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escalamie</a:t>
            </a:r>
            <a:r>
              <a:rPr sz="7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to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/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7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7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ectorio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II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/  </a:t>
            </a:r>
            <a:r>
              <a:rPr sz="7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7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xperiencias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7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ternacionales.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12619" y="676171"/>
            <a:ext cx="8591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95" dirty="0">
                <a:solidFill>
                  <a:srgbClr val="262625"/>
                </a:solidFill>
                <a:latin typeface="Trebuchet MS"/>
                <a:cs typeface="Trebuchet MS"/>
              </a:rPr>
              <a:t>INDUCCIÓN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15737" y="384071"/>
            <a:ext cx="10528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35" dirty="0">
                <a:solidFill>
                  <a:srgbClr val="44AC34"/>
                </a:solidFill>
                <a:latin typeface="Trebuchet MS"/>
                <a:cs typeface="Trebuchet MS"/>
              </a:rPr>
              <a:t>ETAPA</a:t>
            </a:r>
            <a:r>
              <a:rPr sz="2000" b="1" spc="-10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2000" b="1" spc="75" dirty="0">
                <a:solidFill>
                  <a:srgbClr val="44AC34"/>
                </a:solidFill>
                <a:latin typeface="Trebuchet MS"/>
                <a:cs typeface="Trebuchet MS"/>
              </a:rPr>
              <a:t>0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885591" y="895643"/>
            <a:ext cx="1311275" cy="1311275"/>
          </a:xfrm>
          <a:custGeom>
            <a:avLst/>
            <a:gdLst/>
            <a:ahLst/>
            <a:cxnLst/>
            <a:rect l="l" t="t" r="r" b="b"/>
            <a:pathLst>
              <a:path w="1311275" h="1311275">
                <a:moveTo>
                  <a:pt x="655535" y="0"/>
                </a:moveTo>
                <a:lnTo>
                  <a:pt x="606612" y="1798"/>
                </a:lnTo>
                <a:lnTo>
                  <a:pt x="558666" y="7107"/>
                </a:lnTo>
                <a:lnTo>
                  <a:pt x="511823" y="15802"/>
                </a:lnTo>
                <a:lnTo>
                  <a:pt x="466209" y="27755"/>
                </a:lnTo>
                <a:lnTo>
                  <a:pt x="421953" y="42839"/>
                </a:lnTo>
                <a:lnTo>
                  <a:pt x="379180" y="60927"/>
                </a:lnTo>
                <a:lnTo>
                  <a:pt x="338017" y="81894"/>
                </a:lnTo>
                <a:lnTo>
                  <a:pt x="298591" y="105612"/>
                </a:lnTo>
                <a:lnTo>
                  <a:pt x="261029" y="131954"/>
                </a:lnTo>
                <a:lnTo>
                  <a:pt x="225457" y="160794"/>
                </a:lnTo>
                <a:lnTo>
                  <a:pt x="192003" y="192004"/>
                </a:lnTo>
                <a:lnTo>
                  <a:pt x="160793" y="225459"/>
                </a:lnTo>
                <a:lnTo>
                  <a:pt x="131953" y="261031"/>
                </a:lnTo>
                <a:lnTo>
                  <a:pt x="105611" y="298594"/>
                </a:lnTo>
                <a:lnTo>
                  <a:pt x="81894" y="338021"/>
                </a:lnTo>
                <a:lnTo>
                  <a:pt x="60927" y="379184"/>
                </a:lnTo>
                <a:lnTo>
                  <a:pt x="42839" y="421959"/>
                </a:lnTo>
                <a:lnTo>
                  <a:pt x="27755" y="466216"/>
                </a:lnTo>
                <a:lnTo>
                  <a:pt x="15802" y="511831"/>
                </a:lnTo>
                <a:lnTo>
                  <a:pt x="7107" y="558675"/>
                </a:lnTo>
                <a:lnTo>
                  <a:pt x="1798" y="606623"/>
                </a:lnTo>
                <a:lnTo>
                  <a:pt x="0" y="655548"/>
                </a:lnTo>
                <a:lnTo>
                  <a:pt x="1798" y="704471"/>
                </a:lnTo>
                <a:lnTo>
                  <a:pt x="7107" y="752418"/>
                </a:lnTo>
                <a:lnTo>
                  <a:pt x="15802" y="799261"/>
                </a:lnTo>
                <a:lnTo>
                  <a:pt x="27755" y="844874"/>
                </a:lnTo>
                <a:lnTo>
                  <a:pt x="42839" y="889131"/>
                </a:lnTo>
                <a:lnTo>
                  <a:pt x="60927" y="931904"/>
                </a:lnTo>
                <a:lnTo>
                  <a:pt x="81894" y="973067"/>
                </a:lnTo>
                <a:lnTo>
                  <a:pt x="105611" y="1012493"/>
                </a:lnTo>
                <a:lnTo>
                  <a:pt x="131953" y="1050055"/>
                </a:lnTo>
                <a:lnTo>
                  <a:pt x="160793" y="1085626"/>
                </a:lnTo>
                <a:lnTo>
                  <a:pt x="192003" y="1119081"/>
                </a:lnTo>
                <a:lnTo>
                  <a:pt x="225457" y="1150291"/>
                </a:lnTo>
                <a:lnTo>
                  <a:pt x="261029" y="1179130"/>
                </a:lnTo>
                <a:lnTo>
                  <a:pt x="298591" y="1205472"/>
                </a:lnTo>
                <a:lnTo>
                  <a:pt x="338017" y="1229190"/>
                </a:lnTo>
                <a:lnTo>
                  <a:pt x="379180" y="1250156"/>
                </a:lnTo>
                <a:lnTo>
                  <a:pt x="421953" y="1268245"/>
                </a:lnTo>
                <a:lnTo>
                  <a:pt x="466209" y="1283329"/>
                </a:lnTo>
                <a:lnTo>
                  <a:pt x="511823" y="1295282"/>
                </a:lnTo>
                <a:lnTo>
                  <a:pt x="558666" y="1303976"/>
                </a:lnTo>
                <a:lnTo>
                  <a:pt x="606612" y="1309286"/>
                </a:lnTo>
                <a:lnTo>
                  <a:pt x="655535" y="1311084"/>
                </a:lnTo>
                <a:lnTo>
                  <a:pt x="704458" y="1309286"/>
                </a:lnTo>
                <a:lnTo>
                  <a:pt x="752405" y="1303976"/>
                </a:lnTo>
                <a:lnTo>
                  <a:pt x="799248" y="1295282"/>
                </a:lnTo>
                <a:lnTo>
                  <a:pt x="844862" y="1283329"/>
                </a:lnTo>
                <a:lnTo>
                  <a:pt x="889118" y="1268245"/>
                </a:lnTo>
                <a:lnTo>
                  <a:pt x="931891" y="1250156"/>
                </a:lnTo>
                <a:lnTo>
                  <a:pt x="973054" y="1229190"/>
                </a:lnTo>
                <a:lnTo>
                  <a:pt x="1012480" y="1205472"/>
                </a:lnTo>
                <a:lnTo>
                  <a:pt x="1050042" y="1179130"/>
                </a:lnTo>
                <a:lnTo>
                  <a:pt x="1085614" y="1150291"/>
                </a:lnTo>
                <a:lnTo>
                  <a:pt x="1119068" y="1119081"/>
                </a:lnTo>
                <a:lnTo>
                  <a:pt x="1150278" y="1085626"/>
                </a:lnTo>
                <a:lnTo>
                  <a:pt x="1179118" y="1050055"/>
                </a:lnTo>
                <a:lnTo>
                  <a:pt x="1205460" y="1012493"/>
                </a:lnTo>
                <a:lnTo>
                  <a:pt x="1229177" y="973067"/>
                </a:lnTo>
                <a:lnTo>
                  <a:pt x="1250144" y="931904"/>
                </a:lnTo>
                <a:lnTo>
                  <a:pt x="1268232" y="889131"/>
                </a:lnTo>
                <a:lnTo>
                  <a:pt x="1283316" y="844874"/>
                </a:lnTo>
                <a:lnTo>
                  <a:pt x="1295269" y="799261"/>
                </a:lnTo>
                <a:lnTo>
                  <a:pt x="1303964" y="752418"/>
                </a:lnTo>
                <a:lnTo>
                  <a:pt x="1309273" y="704471"/>
                </a:lnTo>
                <a:lnTo>
                  <a:pt x="1311071" y="655548"/>
                </a:lnTo>
                <a:lnTo>
                  <a:pt x="1309273" y="606623"/>
                </a:lnTo>
                <a:lnTo>
                  <a:pt x="1303964" y="558675"/>
                </a:lnTo>
                <a:lnTo>
                  <a:pt x="1295269" y="511831"/>
                </a:lnTo>
                <a:lnTo>
                  <a:pt x="1283316" y="466216"/>
                </a:lnTo>
                <a:lnTo>
                  <a:pt x="1268232" y="421959"/>
                </a:lnTo>
                <a:lnTo>
                  <a:pt x="1250144" y="379184"/>
                </a:lnTo>
                <a:lnTo>
                  <a:pt x="1229177" y="338021"/>
                </a:lnTo>
                <a:lnTo>
                  <a:pt x="1205460" y="298594"/>
                </a:lnTo>
                <a:lnTo>
                  <a:pt x="1179118" y="261031"/>
                </a:lnTo>
                <a:lnTo>
                  <a:pt x="1150278" y="225459"/>
                </a:lnTo>
                <a:lnTo>
                  <a:pt x="1119068" y="192004"/>
                </a:lnTo>
                <a:lnTo>
                  <a:pt x="1085614" y="160794"/>
                </a:lnTo>
                <a:lnTo>
                  <a:pt x="1050042" y="131954"/>
                </a:lnTo>
                <a:lnTo>
                  <a:pt x="1012480" y="105612"/>
                </a:lnTo>
                <a:lnTo>
                  <a:pt x="973054" y="81894"/>
                </a:lnTo>
                <a:lnTo>
                  <a:pt x="931891" y="60927"/>
                </a:lnTo>
                <a:lnTo>
                  <a:pt x="889118" y="42839"/>
                </a:lnTo>
                <a:lnTo>
                  <a:pt x="844862" y="27755"/>
                </a:lnTo>
                <a:lnTo>
                  <a:pt x="799248" y="15802"/>
                </a:lnTo>
                <a:lnTo>
                  <a:pt x="752405" y="7107"/>
                </a:lnTo>
                <a:lnTo>
                  <a:pt x="704458" y="1798"/>
                </a:lnTo>
                <a:lnTo>
                  <a:pt x="655535" y="0"/>
                </a:lnTo>
                <a:close/>
              </a:path>
            </a:pathLst>
          </a:custGeom>
          <a:solidFill>
            <a:srgbClr val="44A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963612" y="1267340"/>
            <a:ext cx="115570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7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7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cosistema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I&amp;E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/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r>
              <a:rPr sz="7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ases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de  innovación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/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rincipios </a:t>
            </a:r>
            <a:r>
              <a:rPr sz="7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de  </a:t>
            </a:r>
            <a:r>
              <a:rPr sz="7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finanzas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/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Liderazgo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/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Seminarios</a:t>
            </a:r>
            <a:endParaRPr sz="700">
              <a:latin typeface="Microsoft Sans Serif"/>
              <a:cs typeface="Microsoft Sans Serif"/>
            </a:endParaRPr>
          </a:p>
          <a:p>
            <a:pPr marL="90805" marR="83185" indent="-635" algn="ctr">
              <a:lnSpc>
                <a:spcPct val="100000"/>
              </a:lnSpc>
            </a:pPr>
            <a:r>
              <a:rPr sz="7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/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7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nducción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V</a:t>
            </a:r>
            <a:r>
              <a:rPr sz="7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iaje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del  </a:t>
            </a:r>
            <a:r>
              <a:rPr sz="7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7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mp</a:t>
            </a:r>
            <a:r>
              <a:rPr sz="7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7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endedor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/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7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itch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inicial.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463849" y="2105235"/>
            <a:ext cx="988694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5" dirty="0">
                <a:solidFill>
                  <a:srgbClr val="262625"/>
                </a:solidFill>
                <a:latin typeface="Trebuchet MS"/>
                <a:cs typeface="Trebuchet MS"/>
              </a:rPr>
              <a:t>P</a:t>
            </a:r>
            <a:r>
              <a:rPr sz="1100" b="1" dirty="0">
                <a:solidFill>
                  <a:srgbClr val="262625"/>
                </a:solidFill>
                <a:latin typeface="Trebuchet MS"/>
                <a:cs typeface="Trebuchet MS"/>
              </a:rPr>
              <a:t>I</a:t>
            </a:r>
            <a:r>
              <a:rPr sz="1100" b="1" spc="-25" dirty="0">
                <a:solidFill>
                  <a:srgbClr val="262625"/>
                </a:solidFill>
                <a:latin typeface="Trebuchet MS"/>
                <a:cs typeface="Trebuchet MS"/>
              </a:rPr>
              <a:t>T</a:t>
            </a:r>
            <a:r>
              <a:rPr sz="1100" b="1" spc="95" dirty="0">
                <a:solidFill>
                  <a:srgbClr val="262625"/>
                </a:solidFill>
                <a:latin typeface="Trebuchet MS"/>
                <a:cs typeface="Trebuchet MS"/>
              </a:rPr>
              <a:t>C</a:t>
            </a:r>
            <a:r>
              <a:rPr sz="1100" b="1" spc="85" dirty="0">
                <a:solidFill>
                  <a:srgbClr val="262625"/>
                </a:solidFill>
                <a:latin typeface="Trebuchet MS"/>
                <a:cs typeface="Trebuchet MS"/>
              </a:rPr>
              <a:t>H</a:t>
            </a:r>
            <a:r>
              <a:rPr sz="1100" b="1" spc="-7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100" b="1" spc="60" dirty="0">
                <a:solidFill>
                  <a:srgbClr val="262625"/>
                </a:solidFill>
                <a:latin typeface="Trebuchet MS"/>
                <a:cs typeface="Trebuchet MS"/>
              </a:rPr>
              <a:t>BÁSIC</a:t>
            </a:r>
            <a:r>
              <a:rPr sz="1100" b="1" spc="90" dirty="0">
                <a:solidFill>
                  <a:srgbClr val="262625"/>
                </a:solidFill>
                <a:latin typeface="Trebuchet MS"/>
                <a:cs typeface="Trebuchet MS"/>
              </a:rPr>
              <a:t>O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464720" y="1816098"/>
            <a:ext cx="9893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35" dirty="0">
                <a:solidFill>
                  <a:srgbClr val="44AC34"/>
                </a:solidFill>
                <a:latin typeface="Trebuchet MS"/>
                <a:cs typeface="Trebuchet MS"/>
              </a:rPr>
              <a:t>ETAPA</a:t>
            </a:r>
            <a:r>
              <a:rPr sz="2000" b="1" spc="-10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2000" b="1" spc="-425" dirty="0">
                <a:solidFill>
                  <a:srgbClr val="44AC34"/>
                </a:solidFill>
                <a:latin typeface="Trebuchet MS"/>
                <a:cs typeface="Trebuchet MS"/>
              </a:rPr>
              <a:t>1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302824" y="2334677"/>
            <a:ext cx="1311275" cy="1311275"/>
          </a:xfrm>
          <a:custGeom>
            <a:avLst/>
            <a:gdLst/>
            <a:ahLst/>
            <a:cxnLst/>
            <a:rect l="l" t="t" r="r" b="b"/>
            <a:pathLst>
              <a:path w="1311275" h="1311275">
                <a:moveTo>
                  <a:pt x="655535" y="0"/>
                </a:moveTo>
                <a:lnTo>
                  <a:pt x="606612" y="1798"/>
                </a:lnTo>
                <a:lnTo>
                  <a:pt x="558666" y="7107"/>
                </a:lnTo>
                <a:lnTo>
                  <a:pt x="511823" y="15802"/>
                </a:lnTo>
                <a:lnTo>
                  <a:pt x="466209" y="27755"/>
                </a:lnTo>
                <a:lnTo>
                  <a:pt x="421953" y="42839"/>
                </a:lnTo>
                <a:lnTo>
                  <a:pt x="379180" y="60927"/>
                </a:lnTo>
                <a:lnTo>
                  <a:pt x="338017" y="81894"/>
                </a:lnTo>
                <a:lnTo>
                  <a:pt x="298591" y="105612"/>
                </a:lnTo>
                <a:lnTo>
                  <a:pt x="261029" y="131954"/>
                </a:lnTo>
                <a:lnTo>
                  <a:pt x="225457" y="160794"/>
                </a:lnTo>
                <a:lnTo>
                  <a:pt x="192003" y="192004"/>
                </a:lnTo>
                <a:lnTo>
                  <a:pt x="160793" y="225459"/>
                </a:lnTo>
                <a:lnTo>
                  <a:pt x="131953" y="261031"/>
                </a:lnTo>
                <a:lnTo>
                  <a:pt x="105611" y="298594"/>
                </a:lnTo>
                <a:lnTo>
                  <a:pt x="81894" y="338021"/>
                </a:lnTo>
                <a:lnTo>
                  <a:pt x="60927" y="379184"/>
                </a:lnTo>
                <a:lnTo>
                  <a:pt x="42839" y="421959"/>
                </a:lnTo>
                <a:lnTo>
                  <a:pt x="27755" y="466216"/>
                </a:lnTo>
                <a:lnTo>
                  <a:pt x="15802" y="511831"/>
                </a:lnTo>
                <a:lnTo>
                  <a:pt x="7107" y="558675"/>
                </a:lnTo>
                <a:lnTo>
                  <a:pt x="1798" y="606623"/>
                </a:lnTo>
                <a:lnTo>
                  <a:pt x="0" y="655548"/>
                </a:lnTo>
                <a:lnTo>
                  <a:pt x="1798" y="704471"/>
                </a:lnTo>
                <a:lnTo>
                  <a:pt x="7107" y="752418"/>
                </a:lnTo>
                <a:lnTo>
                  <a:pt x="15802" y="799261"/>
                </a:lnTo>
                <a:lnTo>
                  <a:pt x="27755" y="844874"/>
                </a:lnTo>
                <a:lnTo>
                  <a:pt x="42839" y="889131"/>
                </a:lnTo>
                <a:lnTo>
                  <a:pt x="60927" y="931904"/>
                </a:lnTo>
                <a:lnTo>
                  <a:pt x="81894" y="973067"/>
                </a:lnTo>
                <a:lnTo>
                  <a:pt x="105611" y="1012493"/>
                </a:lnTo>
                <a:lnTo>
                  <a:pt x="131953" y="1050055"/>
                </a:lnTo>
                <a:lnTo>
                  <a:pt x="160793" y="1085626"/>
                </a:lnTo>
                <a:lnTo>
                  <a:pt x="192003" y="1119081"/>
                </a:lnTo>
                <a:lnTo>
                  <a:pt x="225457" y="1150291"/>
                </a:lnTo>
                <a:lnTo>
                  <a:pt x="261029" y="1179130"/>
                </a:lnTo>
                <a:lnTo>
                  <a:pt x="298591" y="1205472"/>
                </a:lnTo>
                <a:lnTo>
                  <a:pt x="338017" y="1229190"/>
                </a:lnTo>
                <a:lnTo>
                  <a:pt x="379180" y="1250156"/>
                </a:lnTo>
                <a:lnTo>
                  <a:pt x="421953" y="1268245"/>
                </a:lnTo>
                <a:lnTo>
                  <a:pt x="466209" y="1283329"/>
                </a:lnTo>
                <a:lnTo>
                  <a:pt x="511823" y="1295282"/>
                </a:lnTo>
                <a:lnTo>
                  <a:pt x="558666" y="1303976"/>
                </a:lnTo>
                <a:lnTo>
                  <a:pt x="606612" y="1309286"/>
                </a:lnTo>
                <a:lnTo>
                  <a:pt x="655535" y="1311084"/>
                </a:lnTo>
                <a:lnTo>
                  <a:pt x="704458" y="1309286"/>
                </a:lnTo>
                <a:lnTo>
                  <a:pt x="752405" y="1303976"/>
                </a:lnTo>
                <a:lnTo>
                  <a:pt x="799248" y="1295282"/>
                </a:lnTo>
                <a:lnTo>
                  <a:pt x="844862" y="1283329"/>
                </a:lnTo>
                <a:lnTo>
                  <a:pt x="889118" y="1268245"/>
                </a:lnTo>
                <a:lnTo>
                  <a:pt x="931891" y="1250156"/>
                </a:lnTo>
                <a:lnTo>
                  <a:pt x="973054" y="1229190"/>
                </a:lnTo>
                <a:lnTo>
                  <a:pt x="1012480" y="1205472"/>
                </a:lnTo>
                <a:lnTo>
                  <a:pt x="1050042" y="1179130"/>
                </a:lnTo>
                <a:lnTo>
                  <a:pt x="1085614" y="1150291"/>
                </a:lnTo>
                <a:lnTo>
                  <a:pt x="1119068" y="1119081"/>
                </a:lnTo>
                <a:lnTo>
                  <a:pt x="1150278" y="1085626"/>
                </a:lnTo>
                <a:lnTo>
                  <a:pt x="1179118" y="1050055"/>
                </a:lnTo>
                <a:lnTo>
                  <a:pt x="1205460" y="1012493"/>
                </a:lnTo>
                <a:lnTo>
                  <a:pt x="1229177" y="973067"/>
                </a:lnTo>
                <a:lnTo>
                  <a:pt x="1250144" y="931904"/>
                </a:lnTo>
                <a:lnTo>
                  <a:pt x="1268232" y="889131"/>
                </a:lnTo>
                <a:lnTo>
                  <a:pt x="1283316" y="844874"/>
                </a:lnTo>
                <a:lnTo>
                  <a:pt x="1295269" y="799261"/>
                </a:lnTo>
                <a:lnTo>
                  <a:pt x="1303964" y="752418"/>
                </a:lnTo>
                <a:lnTo>
                  <a:pt x="1309273" y="704471"/>
                </a:lnTo>
                <a:lnTo>
                  <a:pt x="1311071" y="655548"/>
                </a:lnTo>
                <a:lnTo>
                  <a:pt x="1309273" y="606623"/>
                </a:lnTo>
                <a:lnTo>
                  <a:pt x="1303964" y="558675"/>
                </a:lnTo>
                <a:lnTo>
                  <a:pt x="1295269" y="511831"/>
                </a:lnTo>
                <a:lnTo>
                  <a:pt x="1283316" y="466216"/>
                </a:lnTo>
                <a:lnTo>
                  <a:pt x="1268232" y="421959"/>
                </a:lnTo>
                <a:lnTo>
                  <a:pt x="1250144" y="379184"/>
                </a:lnTo>
                <a:lnTo>
                  <a:pt x="1229177" y="338021"/>
                </a:lnTo>
                <a:lnTo>
                  <a:pt x="1205460" y="298594"/>
                </a:lnTo>
                <a:lnTo>
                  <a:pt x="1179118" y="261031"/>
                </a:lnTo>
                <a:lnTo>
                  <a:pt x="1150278" y="225459"/>
                </a:lnTo>
                <a:lnTo>
                  <a:pt x="1119068" y="192004"/>
                </a:lnTo>
                <a:lnTo>
                  <a:pt x="1085614" y="160794"/>
                </a:lnTo>
                <a:lnTo>
                  <a:pt x="1050042" y="131954"/>
                </a:lnTo>
                <a:lnTo>
                  <a:pt x="1012480" y="105612"/>
                </a:lnTo>
                <a:lnTo>
                  <a:pt x="973054" y="81894"/>
                </a:lnTo>
                <a:lnTo>
                  <a:pt x="931891" y="60927"/>
                </a:lnTo>
                <a:lnTo>
                  <a:pt x="889118" y="42839"/>
                </a:lnTo>
                <a:lnTo>
                  <a:pt x="844862" y="27755"/>
                </a:lnTo>
                <a:lnTo>
                  <a:pt x="799248" y="15802"/>
                </a:lnTo>
                <a:lnTo>
                  <a:pt x="752405" y="7107"/>
                </a:lnTo>
                <a:lnTo>
                  <a:pt x="704458" y="1798"/>
                </a:lnTo>
                <a:lnTo>
                  <a:pt x="655535" y="0"/>
                </a:lnTo>
                <a:close/>
              </a:path>
            </a:pathLst>
          </a:custGeom>
          <a:solidFill>
            <a:srgbClr val="44A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360618" y="2706376"/>
            <a:ext cx="119570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7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etección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oportunidades</a:t>
            </a:r>
            <a:endParaRPr sz="700">
              <a:latin typeface="Microsoft Sans Serif"/>
              <a:cs typeface="Microsoft Sans Serif"/>
            </a:endParaRPr>
          </a:p>
          <a:p>
            <a:pPr marL="12700" marR="5080" indent="-635" algn="ctr">
              <a:lnSpc>
                <a:spcPct val="100000"/>
              </a:lnSpc>
            </a:pPr>
            <a:r>
              <a:rPr sz="7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/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Lean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startup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/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rincipios </a:t>
            </a:r>
            <a:r>
              <a:rPr sz="7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de  estrategia</a:t>
            </a:r>
            <a:r>
              <a:rPr sz="7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/</a:t>
            </a:r>
            <a:r>
              <a:rPr sz="7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Constitución </a:t>
            </a:r>
            <a:r>
              <a:rPr sz="7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empresa </a:t>
            </a:r>
            <a:r>
              <a:rPr sz="7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7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epartir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7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7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opiedad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/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7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rincipio  </a:t>
            </a:r>
            <a:r>
              <a:rPr sz="7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de...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446940" y="4391025"/>
            <a:ext cx="1024890" cy="661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85"/>
              </a:lnSpc>
              <a:spcBef>
                <a:spcPts val="100"/>
              </a:spcBef>
            </a:pPr>
            <a:r>
              <a:rPr sz="2000" b="1" spc="35" dirty="0">
                <a:solidFill>
                  <a:srgbClr val="44AC34"/>
                </a:solidFill>
                <a:latin typeface="Trebuchet MS"/>
                <a:cs typeface="Trebuchet MS"/>
              </a:rPr>
              <a:t>ETAPA</a:t>
            </a:r>
            <a:r>
              <a:rPr sz="2000" b="1" spc="-10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2000" b="1" spc="-145" dirty="0">
                <a:solidFill>
                  <a:srgbClr val="44AC34"/>
                </a:solidFill>
                <a:latin typeface="Trebuchet MS"/>
                <a:cs typeface="Trebuchet MS"/>
              </a:rPr>
              <a:t>2</a:t>
            </a:r>
            <a:endParaRPr sz="2000">
              <a:latin typeface="Trebuchet MS"/>
              <a:cs typeface="Trebuchet MS"/>
            </a:endParaRPr>
          </a:p>
          <a:p>
            <a:pPr marL="74930" marR="59690" indent="-7620">
              <a:lnSpc>
                <a:spcPts val="1320"/>
              </a:lnSpc>
              <a:spcBef>
                <a:spcPts val="25"/>
              </a:spcBef>
            </a:pPr>
            <a:r>
              <a:rPr sz="1100" b="1" spc="15" dirty="0">
                <a:solidFill>
                  <a:srgbClr val="262625"/>
                </a:solidFill>
                <a:latin typeface="Trebuchet MS"/>
                <a:cs typeface="Trebuchet MS"/>
              </a:rPr>
              <a:t>P</a:t>
            </a:r>
            <a:r>
              <a:rPr sz="1100" b="1" spc="80" dirty="0">
                <a:solidFill>
                  <a:srgbClr val="262625"/>
                </a:solidFill>
                <a:latin typeface="Trebuchet MS"/>
                <a:cs typeface="Trebuchet MS"/>
              </a:rPr>
              <a:t>ROCES</a:t>
            </a:r>
            <a:r>
              <a:rPr sz="1100" b="1" spc="70" dirty="0">
                <a:solidFill>
                  <a:srgbClr val="262625"/>
                </a:solidFill>
                <a:latin typeface="Trebuchet MS"/>
                <a:cs typeface="Trebuchet MS"/>
              </a:rPr>
              <a:t>O</a:t>
            </a:r>
            <a:r>
              <a:rPr sz="1100" b="1" spc="-7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100" b="1" spc="65" dirty="0">
                <a:solidFill>
                  <a:srgbClr val="262625"/>
                </a:solidFill>
                <a:latin typeface="Trebuchet MS"/>
                <a:cs typeface="Trebuchet MS"/>
              </a:rPr>
              <a:t>DE  </a:t>
            </a:r>
            <a:r>
              <a:rPr sz="1100" b="1" dirty="0">
                <a:solidFill>
                  <a:srgbClr val="262625"/>
                </a:solidFill>
                <a:latin typeface="Trebuchet MS"/>
                <a:cs typeface="Trebuchet MS"/>
              </a:rPr>
              <a:t>V</a:t>
            </a:r>
            <a:r>
              <a:rPr sz="1100" b="1" spc="50" dirty="0">
                <a:solidFill>
                  <a:srgbClr val="262625"/>
                </a:solidFill>
                <a:latin typeface="Trebuchet MS"/>
                <a:cs typeface="Trebuchet MS"/>
              </a:rPr>
              <a:t>ALID</a:t>
            </a:r>
            <a:r>
              <a:rPr sz="1100" b="1" spc="45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100" b="1" spc="100" dirty="0">
                <a:solidFill>
                  <a:srgbClr val="262625"/>
                </a:solidFill>
                <a:latin typeface="Trebuchet MS"/>
                <a:cs typeface="Trebuchet MS"/>
              </a:rPr>
              <a:t>CIÓN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302824" y="5089066"/>
            <a:ext cx="1311275" cy="1311275"/>
          </a:xfrm>
          <a:custGeom>
            <a:avLst/>
            <a:gdLst/>
            <a:ahLst/>
            <a:cxnLst/>
            <a:rect l="l" t="t" r="r" b="b"/>
            <a:pathLst>
              <a:path w="1311275" h="1311275">
                <a:moveTo>
                  <a:pt x="655535" y="0"/>
                </a:moveTo>
                <a:lnTo>
                  <a:pt x="606612" y="1798"/>
                </a:lnTo>
                <a:lnTo>
                  <a:pt x="558666" y="7107"/>
                </a:lnTo>
                <a:lnTo>
                  <a:pt x="511823" y="15802"/>
                </a:lnTo>
                <a:lnTo>
                  <a:pt x="466209" y="27755"/>
                </a:lnTo>
                <a:lnTo>
                  <a:pt x="421953" y="42839"/>
                </a:lnTo>
                <a:lnTo>
                  <a:pt x="379180" y="60927"/>
                </a:lnTo>
                <a:lnTo>
                  <a:pt x="338017" y="81894"/>
                </a:lnTo>
                <a:lnTo>
                  <a:pt x="298591" y="105612"/>
                </a:lnTo>
                <a:lnTo>
                  <a:pt x="261029" y="131954"/>
                </a:lnTo>
                <a:lnTo>
                  <a:pt x="225457" y="160794"/>
                </a:lnTo>
                <a:lnTo>
                  <a:pt x="192003" y="192004"/>
                </a:lnTo>
                <a:lnTo>
                  <a:pt x="160793" y="225459"/>
                </a:lnTo>
                <a:lnTo>
                  <a:pt x="131953" y="261031"/>
                </a:lnTo>
                <a:lnTo>
                  <a:pt x="105611" y="298594"/>
                </a:lnTo>
                <a:lnTo>
                  <a:pt x="81894" y="338021"/>
                </a:lnTo>
                <a:lnTo>
                  <a:pt x="60927" y="379184"/>
                </a:lnTo>
                <a:lnTo>
                  <a:pt x="42839" y="421959"/>
                </a:lnTo>
                <a:lnTo>
                  <a:pt x="27755" y="466216"/>
                </a:lnTo>
                <a:lnTo>
                  <a:pt x="15802" y="511831"/>
                </a:lnTo>
                <a:lnTo>
                  <a:pt x="7107" y="558675"/>
                </a:lnTo>
                <a:lnTo>
                  <a:pt x="1798" y="606623"/>
                </a:lnTo>
                <a:lnTo>
                  <a:pt x="0" y="655548"/>
                </a:lnTo>
                <a:lnTo>
                  <a:pt x="1798" y="704471"/>
                </a:lnTo>
                <a:lnTo>
                  <a:pt x="7107" y="752418"/>
                </a:lnTo>
                <a:lnTo>
                  <a:pt x="15802" y="799261"/>
                </a:lnTo>
                <a:lnTo>
                  <a:pt x="27755" y="844874"/>
                </a:lnTo>
                <a:lnTo>
                  <a:pt x="42839" y="889131"/>
                </a:lnTo>
                <a:lnTo>
                  <a:pt x="60927" y="931904"/>
                </a:lnTo>
                <a:lnTo>
                  <a:pt x="81894" y="973067"/>
                </a:lnTo>
                <a:lnTo>
                  <a:pt x="105611" y="1012493"/>
                </a:lnTo>
                <a:lnTo>
                  <a:pt x="131953" y="1050055"/>
                </a:lnTo>
                <a:lnTo>
                  <a:pt x="160793" y="1085626"/>
                </a:lnTo>
                <a:lnTo>
                  <a:pt x="192003" y="1119081"/>
                </a:lnTo>
                <a:lnTo>
                  <a:pt x="225457" y="1150291"/>
                </a:lnTo>
                <a:lnTo>
                  <a:pt x="261029" y="1179130"/>
                </a:lnTo>
                <a:lnTo>
                  <a:pt x="298591" y="1205472"/>
                </a:lnTo>
                <a:lnTo>
                  <a:pt x="338017" y="1229190"/>
                </a:lnTo>
                <a:lnTo>
                  <a:pt x="379180" y="1250156"/>
                </a:lnTo>
                <a:lnTo>
                  <a:pt x="421953" y="1268245"/>
                </a:lnTo>
                <a:lnTo>
                  <a:pt x="466209" y="1283329"/>
                </a:lnTo>
                <a:lnTo>
                  <a:pt x="511823" y="1295282"/>
                </a:lnTo>
                <a:lnTo>
                  <a:pt x="558666" y="1303976"/>
                </a:lnTo>
                <a:lnTo>
                  <a:pt x="606612" y="1309286"/>
                </a:lnTo>
                <a:lnTo>
                  <a:pt x="655535" y="1311084"/>
                </a:lnTo>
                <a:lnTo>
                  <a:pt x="704458" y="1309286"/>
                </a:lnTo>
                <a:lnTo>
                  <a:pt x="752405" y="1303976"/>
                </a:lnTo>
                <a:lnTo>
                  <a:pt x="799248" y="1295282"/>
                </a:lnTo>
                <a:lnTo>
                  <a:pt x="844862" y="1283329"/>
                </a:lnTo>
                <a:lnTo>
                  <a:pt x="889118" y="1268245"/>
                </a:lnTo>
                <a:lnTo>
                  <a:pt x="931891" y="1250156"/>
                </a:lnTo>
                <a:lnTo>
                  <a:pt x="973054" y="1229190"/>
                </a:lnTo>
                <a:lnTo>
                  <a:pt x="1012480" y="1205472"/>
                </a:lnTo>
                <a:lnTo>
                  <a:pt x="1050042" y="1179130"/>
                </a:lnTo>
                <a:lnTo>
                  <a:pt x="1085614" y="1150291"/>
                </a:lnTo>
                <a:lnTo>
                  <a:pt x="1119068" y="1119081"/>
                </a:lnTo>
                <a:lnTo>
                  <a:pt x="1150278" y="1085626"/>
                </a:lnTo>
                <a:lnTo>
                  <a:pt x="1179118" y="1050055"/>
                </a:lnTo>
                <a:lnTo>
                  <a:pt x="1205460" y="1012493"/>
                </a:lnTo>
                <a:lnTo>
                  <a:pt x="1229177" y="973067"/>
                </a:lnTo>
                <a:lnTo>
                  <a:pt x="1250144" y="931904"/>
                </a:lnTo>
                <a:lnTo>
                  <a:pt x="1268232" y="889131"/>
                </a:lnTo>
                <a:lnTo>
                  <a:pt x="1283316" y="844874"/>
                </a:lnTo>
                <a:lnTo>
                  <a:pt x="1295269" y="799261"/>
                </a:lnTo>
                <a:lnTo>
                  <a:pt x="1303964" y="752418"/>
                </a:lnTo>
                <a:lnTo>
                  <a:pt x="1309273" y="704471"/>
                </a:lnTo>
                <a:lnTo>
                  <a:pt x="1311071" y="655548"/>
                </a:lnTo>
                <a:lnTo>
                  <a:pt x="1309273" y="606623"/>
                </a:lnTo>
                <a:lnTo>
                  <a:pt x="1303964" y="558675"/>
                </a:lnTo>
                <a:lnTo>
                  <a:pt x="1295269" y="511831"/>
                </a:lnTo>
                <a:lnTo>
                  <a:pt x="1283316" y="466216"/>
                </a:lnTo>
                <a:lnTo>
                  <a:pt x="1268232" y="421959"/>
                </a:lnTo>
                <a:lnTo>
                  <a:pt x="1250144" y="379184"/>
                </a:lnTo>
                <a:lnTo>
                  <a:pt x="1229177" y="338021"/>
                </a:lnTo>
                <a:lnTo>
                  <a:pt x="1205460" y="298594"/>
                </a:lnTo>
                <a:lnTo>
                  <a:pt x="1179118" y="261031"/>
                </a:lnTo>
                <a:lnTo>
                  <a:pt x="1150278" y="225459"/>
                </a:lnTo>
                <a:lnTo>
                  <a:pt x="1119068" y="192004"/>
                </a:lnTo>
                <a:lnTo>
                  <a:pt x="1085614" y="160794"/>
                </a:lnTo>
                <a:lnTo>
                  <a:pt x="1050042" y="131954"/>
                </a:lnTo>
                <a:lnTo>
                  <a:pt x="1012480" y="105612"/>
                </a:lnTo>
                <a:lnTo>
                  <a:pt x="973054" y="81894"/>
                </a:lnTo>
                <a:lnTo>
                  <a:pt x="931891" y="60927"/>
                </a:lnTo>
                <a:lnTo>
                  <a:pt x="889118" y="42839"/>
                </a:lnTo>
                <a:lnTo>
                  <a:pt x="844862" y="27755"/>
                </a:lnTo>
                <a:lnTo>
                  <a:pt x="799248" y="15802"/>
                </a:lnTo>
                <a:lnTo>
                  <a:pt x="752405" y="7107"/>
                </a:lnTo>
                <a:lnTo>
                  <a:pt x="704458" y="1798"/>
                </a:lnTo>
                <a:lnTo>
                  <a:pt x="655535" y="0"/>
                </a:lnTo>
                <a:close/>
              </a:path>
            </a:pathLst>
          </a:custGeom>
          <a:solidFill>
            <a:srgbClr val="44A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362309" y="5460765"/>
            <a:ext cx="119253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7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esar</a:t>
            </a:r>
            <a:r>
              <a:rPr sz="7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7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ollo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clie</a:t>
            </a:r>
            <a:r>
              <a:rPr sz="7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7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tes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/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strategia  </a:t>
            </a:r>
            <a:r>
              <a:rPr sz="7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II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/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rincipios </a:t>
            </a:r>
            <a:r>
              <a:rPr sz="7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legales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de  </a:t>
            </a:r>
            <a:r>
              <a:rPr sz="7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administración </a:t>
            </a:r>
            <a:r>
              <a:rPr sz="7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/ </a:t>
            </a:r>
            <a:r>
              <a:rPr sz="7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Evaluación </a:t>
            </a:r>
            <a:r>
              <a:rPr sz="7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de </a:t>
            </a:r>
            <a:r>
              <a:rPr sz="7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7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7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oyectos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/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PERMA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/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7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ar</a:t>
            </a:r>
            <a:r>
              <a:rPr sz="7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k</a:t>
            </a:r>
            <a:r>
              <a:rPr sz="7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eting  </a:t>
            </a:r>
            <a:r>
              <a:rPr sz="7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para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startup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/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V</a:t>
            </a:r>
            <a:r>
              <a:rPr sz="7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7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7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tas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/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...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039567" y="5893230"/>
            <a:ext cx="10052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5" dirty="0">
                <a:solidFill>
                  <a:srgbClr val="262625"/>
                </a:solidFill>
                <a:latin typeface="Trebuchet MS"/>
                <a:cs typeface="Trebuchet MS"/>
              </a:rPr>
              <a:t>P</a:t>
            </a:r>
            <a:r>
              <a:rPr sz="1100" b="1" dirty="0">
                <a:solidFill>
                  <a:srgbClr val="262625"/>
                </a:solidFill>
                <a:latin typeface="Trebuchet MS"/>
                <a:cs typeface="Trebuchet MS"/>
              </a:rPr>
              <a:t>I</a:t>
            </a:r>
            <a:r>
              <a:rPr sz="1100" b="1" spc="-25" dirty="0">
                <a:solidFill>
                  <a:srgbClr val="262625"/>
                </a:solidFill>
                <a:latin typeface="Trebuchet MS"/>
                <a:cs typeface="Trebuchet MS"/>
              </a:rPr>
              <a:t>T</a:t>
            </a:r>
            <a:r>
              <a:rPr sz="1100" b="1" spc="95" dirty="0">
                <a:solidFill>
                  <a:srgbClr val="262625"/>
                </a:solidFill>
                <a:latin typeface="Trebuchet MS"/>
                <a:cs typeface="Trebuchet MS"/>
              </a:rPr>
              <a:t>C</a:t>
            </a:r>
            <a:r>
              <a:rPr sz="1100" b="1" spc="85" dirty="0">
                <a:solidFill>
                  <a:srgbClr val="262625"/>
                </a:solidFill>
                <a:latin typeface="Trebuchet MS"/>
                <a:cs typeface="Trebuchet MS"/>
              </a:rPr>
              <a:t>H</a:t>
            </a:r>
            <a:r>
              <a:rPr sz="1100" b="1" spc="-7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100" b="1" spc="75" dirty="0">
                <a:solidFill>
                  <a:srgbClr val="262625"/>
                </a:solidFill>
                <a:latin typeface="Trebuchet MS"/>
                <a:cs typeface="Trebuchet MS"/>
              </a:rPr>
              <a:t>SÓLIDO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029705" y="5608350"/>
            <a:ext cx="10248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35" dirty="0">
                <a:solidFill>
                  <a:srgbClr val="44AC34"/>
                </a:solidFill>
                <a:latin typeface="Trebuchet MS"/>
                <a:cs typeface="Trebuchet MS"/>
              </a:rPr>
              <a:t>ETAPA</a:t>
            </a:r>
            <a:r>
              <a:rPr sz="2000" b="1" spc="-10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2000" b="1" spc="-140" dirty="0">
                <a:solidFill>
                  <a:srgbClr val="44AC34"/>
                </a:solidFill>
                <a:latin typeface="Trebuchet MS"/>
                <a:cs typeface="Trebuchet MS"/>
              </a:rPr>
              <a:t>3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885591" y="6118415"/>
            <a:ext cx="1311275" cy="1311275"/>
          </a:xfrm>
          <a:custGeom>
            <a:avLst/>
            <a:gdLst/>
            <a:ahLst/>
            <a:cxnLst/>
            <a:rect l="l" t="t" r="r" b="b"/>
            <a:pathLst>
              <a:path w="1311275" h="1311275">
                <a:moveTo>
                  <a:pt x="655535" y="0"/>
                </a:moveTo>
                <a:lnTo>
                  <a:pt x="606612" y="1798"/>
                </a:lnTo>
                <a:lnTo>
                  <a:pt x="558666" y="7107"/>
                </a:lnTo>
                <a:lnTo>
                  <a:pt x="511823" y="15802"/>
                </a:lnTo>
                <a:lnTo>
                  <a:pt x="466209" y="27755"/>
                </a:lnTo>
                <a:lnTo>
                  <a:pt x="421953" y="42839"/>
                </a:lnTo>
                <a:lnTo>
                  <a:pt x="379180" y="60927"/>
                </a:lnTo>
                <a:lnTo>
                  <a:pt x="338017" y="81894"/>
                </a:lnTo>
                <a:lnTo>
                  <a:pt x="298591" y="105612"/>
                </a:lnTo>
                <a:lnTo>
                  <a:pt x="261029" y="131954"/>
                </a:lnTo>
                <a:lnTo>
                  <a:pt x="225457" y="160794"/>
                </a:lnTo>
                <a:lnTo>
                  <a:pt x="192003" y="192004"/>
                </a:lnTo>
                <a:lnTo>
                  <a:pt x="160793" y="225459"/>
                </a:lnTo>
                <a:lnTo>
                  <a:pt x="131953" y="261031"/>
                </a:lnTo>
                <a:lnTo>
                  <a:pt x="105611" y="298594"/>
                </a:lnTo>
                <a:lnTo>
                  <a:pt x="81894" y="338021"/>
                </a:lnTo>
                <a:lnTo>
                  <a:pt x="60927" y="379184"/>
                </a:lnTo>
                <a:lnTo>
                  <a:pt x="42839" y="421959"/>
                </a:lnTo>
                <a:lnTo>
                  <a:pt x="27755" y="466216"/>
                </a:lnTo>
                <a:lnTo>
                  <a:pt x="15802" y="511831"/>
                </a:lnTo>
                <a:lnTo>
                  <a:pt x="7107" y="558675"/>
                </a:lnTo>
                <a:lnTo>
                  <a:pt x="1798" y="606623"/>
                </a:lnTo>
                <a:lnTo>
                  <a:pt x="0" y="655548"/>
                </a:lnTo>
                <a:lnTo>
                  <a:pt x="1798" y="704471"/>
                </a:lnTo>
                <a:lnTo>
                  <a:pt x="7107" y="752418"/>
                </a:lnTo>
                <a:lnTo>
                  <a:pt x="15802" y="799261"/>
                </a:lnTo>
                <a:lnTo>
                  <a:pt x="27755" y="844874"/>
                </a:lnTo>
                <a:lnTo>
                  <a:pt x="42839" y="889131"/>
                </a:lnTo>
                <a:lnTo>
                  <a:pt x="60927" y="931904"/>
                </a:lnTo>
                <a:lnTo>
                  <a:pt x="81894" y="973067"/>
                </a:lnTo>
                <a:lnTo>
                  <a:pt x="105611" y="1012493"/>
                </a:lnTo>
                <a:lnTo>
                  <a:pt x="131953" y="1050055"/>
                </a:lnTo>
                <a:lnTo>
                  <a:pt x="160793" y="1085626"/>
                </a:lnTo>
                <a:lnTo>
                  <a:pt x="192003" y="1119081"/>
                </a:lnTo>
                <a:lnTo>
                  <a:pt x="225457" y="1150291"/>
                </a:lnTo>
                <a:lnTo>
                  <a:pt x="261029" y="1179130"/>
                </a:lnTo>
                <a:lnTo>
                  <a:pt x="298591" y="1205472"/>
                </a:lnTo>
                <a:lnTo>
                  <a:pt x="338017" y="1229190"/>
                </a:lnTo>
                <a:lnTo>
                  <a:pt x="379180" y="1250156"/>
                </a:lnTo>
                <a:lnTo>
                  <a:pt x="421953" y="1268245"/>
                </a:lnTo>
                <a:lnTo>
                  <a:pt x="466209" y="1283329"/>
                </a:lnTo>
                <a:lnTo>
                  <a:pt x="511823" y="1295282"/>
                </a:lnTo>
                <a:lnTo>
                  <a:pt x="558666" y="1303976"/>
                </a:lnTo>
                <a:lnTo>
                  <a:pt x="606612" y="1309286"/>
                </a:lnTo>
                <a:lnTo>
                  <a:pt x="655535" y="1311084"/>
                </a:lnTo>
                <a:lnTo>
                  <a:pt x="704458" y="1309286"/>
                </a:lnTo>
                <a:lnTo>
                  <a:pt x="752405" y="1303976"/>
                </a:lnTo>
                <a:lnTo>
                  <a:pt x="799248" y="1295282"/>
                </a:lnTo>
                <a:lnTo>
                  <a:pt x="844862" y="1283329"/>
                </a:lnTo>
                <a:lnTo>
                  <a:pt x="889118" y="1268245"/>
                </a:lnTo>
                <a:lnTo>
                  <a:pt x="931891" y="1250156"/>
                </a:lnTo>
                <a:lnTo>
                  <a:pt x="973054" y="1229190"/>
                </a:lnTo>
                <a:lnTo>
                  <a:pt x="1012480" y="1205472"/>
                </a:lnTo>
                <a:lnTo>
                  <a:pt x="1050042" y="1179130"/>
                </a:lnTo>
                <a:lnTo>
                  <a:pt x="1085614" y="1150291"/>
                </a:lnTo>
                <a:lnTo>
                  <a:pt x="1119068" y="1119081"/>
                </a:lnTo>
                <a:lnTo>
                  <a:pt x="1150278" y="1085626"/>
                </a:lnTo>
                <a:lnTo>
                  <a:pt x="1179118" y="1050055"/>
                </a:lnTo>
                <a:lnTo>
                  <a:pt x="1205460" y="1012493"/>
                </a:lnTo>
                <a:lnTo>
                  <a:pt x="1229177" y="973067"/>
                </a:lnTo>
                <a:lnTo>
                  <a:pt x="1250144" y="931904"/>
                </a:lnTo>
                <a:lnTo>
                  <a:pt x="1268232" y="889131"/>
                </a:lnTo>
                <a:lnTo>
                  <a:pt x="1283316" y="844874"/>
                </a:lnTo>
                <a:lnTo>
                  <a:pt x="1295269" y="799261"/>
                </a:lnTo>
                <a:lnTo>
                  <a:pt x="1303964" y="752418"/>
                </a:lnTo>
                <a:lnTo>
                  <a:pt x="1309273" y="704471"/>
                </a:lnTo>
                <a:lnTo>
                  <a:pt x="1311071" y="655548"/>
                </a:lnTo>
                <a:lnTo>
                  <a:pt x="1309273" y="606623"/>
                </a:lnTo>
                <a:lnTo>
                  <a:pt x="1303964" y="558675"/>
                </a:lnTo>
                <a:lnTo>
                  <a:pt x="1295269" y="511831"/>
                </a:lnTo>
                <a:lnTo>
                  <a:pt x="1283316" y="466216"/>
                </a:lnTo>
                <a:lnTo>
                  <a:pt x="1268232" y="421959"/>
                </a:lnTo>
                <a:lnTo>
                  <a:pt x="1250144" y="379184"/>
                </a:lnTo>
                <a:lnTo>
                  <a:pt x="1229177" y="338021"/>
                </a:lnTo>
                <a:lnTo>
                  <a:pt x="1205460" y="298594"/>
                </a:lnTo>
                <a:lnTo>
                  <a:pt x="1179118" y="261031"/>
                </a:lnTo>
                <a:lnTo>
                  <a:pt x="1150278" y="225459"/>
                </a:lnTo>
                <a:lnTo>
                  <a:pt x="1119068" y="192004"/>
                </a:lnTo>
                <a:lnTo>
                  <a:pt x="1085614" y="160794"/>
                </a:lnTo>
                <a:lnTo>
                  <a:pt x="1050042" y="131954"/>
                </a:lnTo>
                <a:lnTo>
                  <a:pt x="1012480" y="105612"/>
                </a:lnTo>
                <a:lnTo>
                  <a:pt x="973054" y="81894"/>
                </a:lnTo>
                <a:lnTo>
                  <a:pt x="931891" y="60927"/>
                </a:lnTo>
                <a:lnTo>
                  <a:pt x="889118" y="42839"/>
                </a:lnTo>
                <a:lnTo>
                  <a:pt x="844862" y="27755"/>
                </a:lnTo>
                <a:lnTo>
                  <a:pt x="799248" y="15802"/>
                </a:lnTo>
                <a:lnTo>
                  <a:pt x="752405" y="7107"/>
                </a:lnTo>
                <a:lnTo>
                  <a:pt x="704458" y="1798"/>
                </a:lnTo>
                <a:lnTo>
                  <a:pt x="655535" y="0"/>
                </a:lnTo>
                <a:close/>
              </a:path>
            </a:pathLst>
          </a:custGeom>
          <a:solidFill>
            <a:srgbClr val="44A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934363" y="6435319"/>
            <a:ext cx="121412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marR="102235" indent="20955" algn="just">
              <a:lnSpc>
                <a:spcPct val="100000"/>
              </a:lnSpc>
              <a:spcBef>
                <a:spcPts val="100"/>
              </a:spcBef>
            </a:pPr>
            <a:r>
              <a:rPr sz="7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7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lan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negocios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/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7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lan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de  </a:t>
            </a:r>
            <a:r>
              <a:rPr sz="7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expansión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/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7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questación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y  </a:t>
            </a:r>
            <a:r>
              <a:rPr sz="7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7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7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oveedo</a:t>
            </a:r>
            <a:r>
              <a:rPr sz="7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7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es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/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V</a:t>
            </a:r>
            <a:r>
              <a:rPr sz="7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7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700" dirty="0">
                <a:solidFill>
                  <a:srgbClr val="FFFFFF"/>
                </a:solidFill>
                <a:latin typeface="Microsoft Sans Serif"/>
                <a:cs typeface="Microsoft Sans Serif"/>
              </a:rPr>
              <a:t>tu</a:t>
            </a:r>
            <a:r>
              <a:rPr sz="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7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deals</a:t>
            </a:r>
            <a:endParaRPr sz="700">
              <a:latin typeface="Microsoft Sans Serif"/>
              <a:cs typeface="Microsoft Sans Serif"/>
            </a:endParaRPr>
          </a:p>
          <a:p>
            <a:pPr marL="12700" marR="5080" indent="-635" algn="ctr">
              <a:lnSpc>
                <a:spcPct val="100000"/>
              </a:lnSpc>
            </a:pPr>
            <a:r>
              <a:rPr sz="7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/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7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ue</a:t>
            </a:r>
            <a:r>
              <a:rPr sz="7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7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te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financiamie</a:t>
            </a:r>
            <a:r>
              <a:rPr sz="7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to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/  </a:t>
            </a:r>
            <a:r>
              <a:rPr sz="7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7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opiedad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7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telectual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/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7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7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7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toría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y  </a:t>
            </a:r>
            <a:r>
              <a:rPr sz="7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coaching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/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...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642245" y="4680437"/>
            <a:ext cx="893444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2865">
              <a:lnSpc>
                <a:spcPct val="100000"/>
              </a:lnSpc>
              <a:spcBef>
                <a:spcPts val="100"/>
              </a:spcBef>
            </a:pPr>
            <a:r>
              <a:rPr sz="1100" b="1" spc="50" dirty="0">
                <a:solidFill>
                  <a:srgbClr val="262625"/>
                </a:solidFill>
                <a:latin typeface="Trebuchet MS"/>
                <a:cs typeface="Trebuchet MS"/>
              </a:rPr>
              <a:t>ALCANZAR </a:t>
            </a:r>
            <a:r>
              <a:rPr sz="1100" b="1" spc="55" dirty="0">
                <a:solidFill>
                  <a:srgbClr val="262625"/>
                </a:solidFill>
                <a:latin typeface="Trebuchet MS"/>
                <a:cs typeface="Trebuchet MS"/>
              </a:rPr>
              <a:t> BREA</a:t>
            </a:r>
            <a:r>
              <a:rPr sz="1100" b="1" spc="35" dirty="0">
                <a:solidFill>
                  <a:srgbClr val="262625"/>
                </a:solidFill>
                <a:latin typeface="Trebuchet MS"/>
                <a:cs typeface="Trebuchet MS"/>
              </a:rPr>
              <a:t>K</a:t>
            </a:r>
            <a:r>
              <a:rPr sz="1100" b="1" spc="-7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100" b="1" spc="65" dirty="0">
                <a:solidFill>
                  <a:srgbClr val="262625"/>
                </a:solidFill>
                <a:latin typeface="Trebuchet MS"/>
                <a:cs typeface="Trebuchet MS"/>
              </a:rPr>
              <a:t>EVEN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565385" y="4381644"/>
            <a:ext cx="10464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35" dirty="0">
                <a:solidFill>
                  <a:srgbClr val="44AC34"/>
                </a:solidFill>
                <a:latin typeface="Trebuchet MS"/>
                <a:cs typeface="Trebuchet MS"/>
              </a:rPr>
              <a:t>ETAPA</a:t>
            </a:r>
            <a:r>
              <a:rPr sz="2000" b="1" spc="-10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2000" b="1" spc="25" dirty="0">
                <a:solidFill>
                  <a:srgbClr val="44AC34"/>
                </a:solidFill>
                <a:latin typeface="Trebuchet MS"/>
                <a:cs typeface="Trebuchet MS"/>
              </a:rPr>
              <a:t>4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432191" y="5089066"/>
            <a:ext cx="1311275" cy="1311275"/>
          </a:xfrm>
          <a:custGeom>
            <a:avLst/>
            <a:gdLst/>
            <a:ahLst/>
            <a:cxnLst/>
            <a:rect l="l" t="t" r="r" b="b"/>
            <a:pathLst>
              <a:path w="1311275" h="1311275">
                <a:moveTo>
                  <a:pt x="655535" y="0"/>
                </a:moveTo>
                <a:lnTo>
                  <a:pt x="606612" y="1798"/>
                </a:lnTo>
                <a:lnTo>
                  <a:pt x="558666" y="7107"/>
                </a:lnTo>
                <a:lnTo>
                  <a:pt x="511823" y="15802"/>
                </a:lnTo>
                <a:lnTo>
                  <a:pt x="466209" y="27755"/>
                </a:lnTo>
                <a:lnTo>
                  <a:pt x="421953" y="42839"/>
                </a:lnTo>
                <a:lnTo>
                  <a:pt x="379180" y="60927"/>
                </a:lnTo>
                <a:lnTo>
                  <a:pt x="338017" y="81894"/>
                </a:lnTo>
                <a:lnTo>
                  <a:pt x="298591" y="105612"/>
                </a:lnTo>
                <a:lnTo>
                  <a:pt x="261029" y="131954"/>
                </a:lnTo>
                <a:lnTo>
                  <a:pt x="225457" y="160794"/>
                </a:lnTo>
                <a:lnTo>
                  <a:pt x="192003" y="192004"/>
                </a:lnTo>
                <a:lnTo>
                  <a:pt x="160793" y="225459"/>
                </a:lnTo>
                <a:lnTo>
                  <a:pt x="131953" y="261031"/>
                </a:lnTo>
                <a:lnTo>
                  <a:pt x="105611" y="298594"/>
                </a:lnTo>
                <a:lnTo>
                  <a:pt x="81894" y="338021"/>
                </a:lnTo>
                <a:lnTo>
                  <a:pt x="60927" y="379184"/>
                </a:lnTo>
                <a:lnTo>
                  <a:pt x="42839" y="421959"/>
                </a:lnTo>
                <a:lnTo>
                  <a:pt x="27755" y="466216"/>
                </a:lnTo>
                <a:lnTo>
                  <a:pt x="15802" y="511831"/>
                </a:lnTo>
                <a:lnTo>
                  <a:pt x="7107" y="558675"/>
                </a:lnTo>
                <a:lnTo>
                  <a:pt x="1798" y="606623"/>
                </a:lnTo>
                <a:lnTo>
                  <a:pt x="0" y="655548"/>
                </a:lnTo>
                <a:lnTo>
                  <a:pt x="1798" y="704471"/>
                </a:lnTo>
                <a:lnTo>
                  <a:pt x="7107" y="752418"/>
                </a:lnTo>
                <a:lnTo>
                  <a:pt x="15802" y="799261"/>
                </a:lnTo>
                <a:lnTo>
                  <a:pt x="27755" y="844874"/>
                </a:lnTo>
                <a:lnTo>
                  <a:pt x="42839" y="889131"/>
                </a:lnTo>
                <a:lnTo>
                  <a:pt x="60927" y="931904"/>
                </a:lnTo>
                <a:lnTo>
                  <a:pt x="81894" y="973067"/>
                </a:lnTo>
                <a:lnTo>
                  <a:pt x="105611" y="1012493"/>
                </a:lnTo>
                <a:lnTo>
                  <a:pt x="131953" y="1050055"/>
                </a:lnTo>
                <a:lnTo>
                  <a:pt x="160793" y="1085626"/>
                </a:lnTo>
                <a:lnTo>
                  <a:pt x="192003" y="1119081"/>
                </a:lnTo>
                <a:lnTo>
                  <a:pt x="225457" y="1150291"/>
                </a:lnTo>
                <a:lnTo>
                  <a:pt x="261029" y="1179130"/>
                </a:lnTo>
                <a:lnTo>
                  <a:pt x="298591" y="1205472"/>
                </a:lnTo>
                <a:lnTo>
                  <a:pt x="338017" y="1229190"/>
                </a:lnTo>
                <a:lnTo>
                  <a:pt x="379180" y="1250156"/>
                </a:lnTo>
                <a:lnTo>
                  <a:pt x="421953" y="1268245"/>
                </a:lnTo>
                <a:lnTo>
                  <a:pt x="466209" y="1283329"/>
                </a:lnTo>
                <a:lnTo>
                  <a:pt x="511823" y="1295282"/>
                </a:lnTo>
                <a:lnTo>
                  <a:pt x="558666" y="1303976"/>
                </a:lnTo>
                <a:lnTo>
                  <a:pt x="606612" y="1309286"/>
                </a:lnTo>
                <a:lnTo>
                  <a:pt x="655535" y="1311084"/>
                </a:lnTo>
                <a:lnTo>
                  <a:pt x="704458" y="1309286"/>
                </a:lnTo>
                <a:lnTo>
                  <a:pt x="752405" y="1303976"/>
                </a:lnTo>
                <a:lnTo>
                  <a:pt x="799248" y="1295282"/>
                </a:lnTo>
                <a:lnTo>
                  <a:pt x="844862" y="1283329"/>
                </a:lnTo>
                <a:lnTo>
                  <a:pt x="889118" y="1268245"/>
                </a:lnTo>
                <a:lnTo>
                  <a:pt x="931891" y="1250156"/>
                </a:lnTo>
                <a:lnTo>
                  <a:pt x="973054" y="1229190"/>
                </a:lnTo>
                <a:lnTo>
                  <a:pt x="1012480" y="1205472"/>
                </a:lnTo>
                <a:lnTo>
                  <a:pt x="1050042" y="1179130"/>
                </a:lnTo>
                <a:lnTo>
                  <a:pt x="1085614" y="1150291"/>
                </a:lnTo>
                <a:lnTo>
                  <a:pt x="1119068" y="1119081"/>
                </a:lnTo>
                <a:lnTo>
                  <a:pt x="1150278" y="1085626"/>
                </a:lnTo>
                <a:lnTo>
                  <a:pt x="1179118" y="1050055"/>
                </a:lnTo>
                <a:lnTo>
                  <a:pt x="1205460" y="1012493"/>
                </a:lnTo>
                <a:lnTo>
                  <a:pt x="1229177" y="973067"/>
                </a:lnTo>
                <a:lnTo>
                  <a:pt x="1250144" y="931904"/>
                </a:lnTo>
                <a:lnTo>
                  <a:pt x="1268232" y="889131"/>
                </a:lnTo>
                <a:lnTo>
                  <a:pt x="1283316" y="844874"/>
                </a:lnTo>
                <a:lnTo>
                  <a:pt x="1295269" y="799261"/>
                </a:lnTo>
                <a:lnTo>
                  <a:pt x="1303964" y="752418"/>
                </a:lnTo>
                <a:lnTo>
                  <a:pt x="1309273" y="704471"/>
                </a:lnTo>
                <a:lnTo>
                  <a:pt x="1311071" y="655548"/>
                </a:lnTo>
                <a:lnTo>
                  <a:pt x="1309273" y="606623"/>
                </a:lnTo>
                <a:lnTo>
                  <a:pt x="1303964" y="558675"/>
                </a:lnTo>
                <a:lnTo>
                  <a:pt x="1295269" y="511831"/>
                </a:lnTo>
                <a:lnTo>
                  <a:pt x="1283316" y="466216"/>
                </a:lnTo>
                <a:lnTo>
                  <a:pt x="1268232" y="421959"/>
                </a:lnTo>
                <a:lnTo>
                  <a:pt x="1250144" y="379184"/>
                </a:lnTo>
                <a:lnTo>
                  <a:pt x="1229177" y="338021"/>
                </a:lnTo>
                <a:lnTo>
                  <a:pt x="1205460" y="298594"/>
                </a:lnTo>
                <a:lnTo>
                  <a:pt x="1179118" y="261031"/>
                </a:lnTo>
                <a:lnTo>
                  <a:pt x="1150278" y="225459"/>
                </a:lnTo>
                <a:lnTo>
                  <a:pt x="1119068" y="192004"/>
                </a:lnTo>
                <a:lnTo>
                  <a:pt x="1085614" y="160794"/>
                </a:lnTo>
                <a:lnTo>
                  <a:pt x="1050042" y="131954"/>
                </a:lnTo>
                <a:lnTo>
                  <a:pt x="1012480" y="105612"/>
                </a:lnTo>
                <a:lnTo>
                  <a:pt x="973054" y="81894"/>
                </a:lnTo>
                <a:lnTo>
                  <a:pt x="931891" y="60927"/>
                </a:lnTo>
                <a:lnTo>
                  <a:pt x="889118" y="42839"/>
                </a:lnTo>
                <a:lnTo>
                  <a:pt x="844862" y="27755"/>
                </a:lnTo>
                <a:lnTo>
                  <a:pt x="799248" y="15802"/>
                </a:lnTo>
                <a:lnTo>
                  <a:pt x="752405" y="7107"/>
                </a:lnTo>
                <a:lnTo>
                  <a:pt x="704458" y="1798"/>
                </a:lnTo>
                <a:lnTo>
                  <a:pt x="655535" y="0"/>
                </a:lnTo>
                <a:close/>
              </a:path>
            </a:pathLst>
          </a:custGeom>
          <a:solidFill>
            <a:srgbClr val="44A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518036" y="5407424"/>
            <a:ext cx="113919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645" marR="73025" algn="ctr">
              <a:lnSpc>
                <a:spcPct val="100000"/>
              </a:lnSpc>
              <a:spcBef>
                <a:spcPts val="100"/>
              </a:spcBef>
            </a:pPr>
            <a:r>
              <a:rPr sz="7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7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lan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negocios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II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/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7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lan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de  </a:t>
            </a:r>
            <a:r>
              <a:rPr sz="7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expansión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II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/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7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7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tabilidad</a:t>
            </a:r>
            <a:endParaRPr sz="700">
              <a:latin typeface="Microsoft Sans Serif"/>
              <a:cs typeface="Microsoft Sans Serif"/>
            </a:endParaRPr>
          </a:p>
          <a:p>
            <a:pPr marL="12065" marR="5080" algn="ctr">
              <a:lnSpc>
                <a:spcPct val="100000"/>
              </a:lnSpc>
            </a:pPr>
            <a:r>
              <a:rPr sz="7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/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ptimización </a:t>
            </a:r>
            <a:r>
              <a:rPr sz="7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costos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/  </a:t>
            </a:r>
            <a:r>
              <a:rPr sz="7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7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ale</a:t>
            </a:r>
            <a:r>
              <a:rPr sz="7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7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to: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7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7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eación,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7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eclutamie</a:t>
            </a:r>
            <a:r>
              <a:rPr sz="7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to  </a:t>
            </a:r>
            <a:r>
              <a:rPr sz="7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selección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/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7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ar</a:t>
            </a:r>
            <a:r>
              <a:rPr sz="7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k</a:t>
            </a:r>
            <a:r>
              <a:rPr sz="7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eting  </a:t>
            </a:r>
            <a:r>
              <a:rPr sz="7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estratégico...</a:t>
            </a:r>
            <a:endParaRPr sz="70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384602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76190" y="743458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solidFill>
                  <a:srgbClr val="44AC34"/>
                </a:solidFill>
                <a:latin typeface="Microsoft Sans Serif"/>
                <a:cs typeface="Microsoft Sans Serif"/>
              </a:rPr>
              <a:t>3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0058400" cy="2616200"/>
            <a:chOff x="0" y="0"/>
            <a:chExt cx="10058400" cy="26162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399" cy="26162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0058400" cy="2616200"/>
            </a:xfrm>
            <a:custGeom>
              <a:avLst/>
              <a:gdLst/>
              <a:ahLst/>
              <a:cxnLst/>
              <a:rect l="l" t="t" r="r" b="b"/>
              <a:pathLst>
                <a:path w="10058400" h="2616200">
                  <a:moveTo>
                    <a:pt x="0" y="2616200"/>
                  </a:moveTo>
                  <a:lnTo>
                    <a:pt x="10058400" y="2616200"/>
                  </a:lnTo>
                  <a:lnTo>
                    <a:pt x="10058400" y="0"/>
                  </a:lnTo>
                  <a:lnTo>
                    <a:pt x="0" y="0"/>
                  </a:lnTo>
                  <a:lnTo>
                    <a:pt x="0" y="261620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7043" y="317498"/>
            <a:ext cx="70656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295" dirty="0">
                <a:solidFill>
                  <a:srgbClr val="FFFFFF"/>
                </a:solidFill>
              </a:rPr>
              <a:t>CONTENIDOS</a:t>
            </a:r>
            <a:r>
              <a:rPr sz="3000" spc="-15" dirty="0">
                <a:solidFill>
                  <a:srgbClr val="FFFFFF"/>
                </a:solidFill>
              </a:rPr>
              <a:t> </a:t>
            </a:r>
            <a:r>
              <a:rPr sz="3000" spc="55" dirty="0">
                <a:solidFill>
                  <a:srgbClr val="9ED959"/>
                </a:solidFill>
              </a:rPr>
              <a:t>ETAPA</a:t>
            </a:r>
            <a:r>
              <a:rPr sz="3000" spc="-35" dirty="0">
                <a:solidFill>
                  <a:srgbClr val="9ED959"/>
                </a:solidFill>
              </a:rPr>
              <a:t> </a:t>
            </a:r>
            <a:r>
              <a:rPr sz="3000" spc="110" dirty="0">
                <a:solidFill>
                  <a:srgbClr val="9ED959"/>
                </a:solidFill>
              </a:rPr>
              <a:t>0</a:t>
            </a:r>
            <a:r>
              <a:rPr sz="3000" spc="-75" dirty="0">
                <a:solidFill>
                  <a:srgbClr val="9ED959"/>
                </a:solidFill>
              </a:rPr>
              <a:t> </a:t>
            </a:r>
            <a:r>
              <a:rPr sz="3000" spc="-25" dirty="0">
                <a:solidFill>
                  <a:srgbClr val="FFFFFF"/>
                </a:solidFill>
              </a:rPr>
              <a:t>-</a:t>
            </a:r>
            <a:r>
              <a:rPr sz="3000" spc="-45" dirty="0">
                <a:solidFill>
                  <a:srgbClr val="FFFFFF"/>
                </a:solidFill>
              </a:rPr>
              <a:t> </a:t>
            </a:r>
            <a:r>
              <a:rPr sz="3000" spc="365" dirty="0">
                <a:solidFill>
                  <a:srgbClr val="FFFFFF"/>
                </a:solidFill>
              </a:rPr>
              <a:t>INDUCCIÓN</a:t>
            </a:r>
            <a:endParaRPr sz="3000"/>
          </a:p>
        </p:txBody>
      </p:sp>
      <p:sp>
        <p:nvSpPr>
          <p:cNvPr id="7" name="object 7"/>
          <p:cNvSpPr txBox="1"/>
          <p:nvPr/>
        </p:nvSpPr>
        <p:spPr>
          <a:xfrm>
            <a:off x="1371600" y="1167569"/>
            <a:ext cx="6054725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300" b="1" spc="-90" dirty="0">
                <a:solidFill>
                  <a:srgbClr val="FFFFFF"/>
                </a:solidFill>
                <a:latin typeface="Trebuchet MS"/>
                <a:cs typeface="Trebuchet MS"/>
              </a:rPr>
              <a:t>Orientada</a:t>
            </a:r>
            <a:r>
              <a:rPr sz="13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3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3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25" dirty="0">
                <a:solidFill>
                  <a:srgbClr val="FFFFFF"/>
                </a:solidFill>
                <a:latin typeface="Trebuchet MS"/>
                <a:cs typeface="Trebuchet MS"/>
              </a:rPr>
              <a:t>emprendedores</a:t>
            </a:r>
            <a:r>
              <a:rPr sz="13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30" dirty="0">
                <a:solidFill>
                  <a:srgbClr val="FFFFFF"/>
                </a:solidFill>
                <a:latin typeface="Trebuchet MS"/>
                <a:cs typeface="Trebuchet MS"/>
              </a:rPr>
              <a:t>que</a:t>
            </a:r>
            <a:r>
              <a:rPr sz="13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10" dirty="0">
                <a:solidFill>
                  <a:srgbClr val="FFFFFF"/>
                </a:solidFill>
                <a:latin typeface="Trebuchet MS"/>
                <a:cs typeface="Trebuchet MS"/>
              </a:rPr>
              <a:t>están</a:t>
            </a:r>
            <a:r>
              <a:rPr sz="13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partiendo</a:t>
            </a:r>
            <a:r>
              <a:rPr sz="13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95" dirty="0">
                <a:solidFill>
                  <a:srgbClr val="FFFFFF"/>
                </a:solidFill>
                <a:latin typeface="Trebuchet MS"/>
                <a:cs typeface="Trebuchet MS"/>
              </a:rPr>
              <a:t>(o</a:t>
            </a:r>
            <a:r>
              <a:rPr sz="13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30" dirty="0">
                <a:solidFill>
                  <a:srgbClr val="FFFFFF"/>
                </a:solidFill>
                <a:latin typeface="Trebuchet MS"/>
                <a:cs typeface="Trebuchet MS"/>
              </a:rPr>
              <a:t>que</a:t>
            </a:r>
            <a:r>
              <a:rPr sz="13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10" dirty="0">
                <a:solidFill>
                  <a:srgbClr val="FFFFFF"/>
                </a:solidFill>
                <a:latin typeface="Trebuchet MS"/>
                <a:cs typeface="Trebuchet MS"/>
              </a:rPr>
              <a:t>aún</a:t>
            </a:r>
            <a:r>
              <a:rPr sz="1300" b="1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10" dirty="0">
                <a:solidFill>
                  <a:srgbClr val="FFFFFF"/>
                </a:solidFill>
                <a:latin typeface="Trebuchet MS"/>
                <a:cs typeface="Trebuchet MS"/>
              </a:rPr>
              <a:t>no</a:t>
            </a:r>
            <a:r>
              <a:rPr sz="13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14" dirty="0">
                <a:solidFill>
                  <a:srgbClr val="FFFFFF"/>
                </a:solidFill>
                <a:latin typeface="Trebuchet MS"/>
                <a:cs typeface="Trebuchet MS"/>
              </a:rPr>
              <a:t>saben</a:t>
            </a:r>
            <a:r>
              <a:rPr sz="13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30" dirty="0">
                <a:solidFill>
                  <a:srgbClr val="FFFFFF"/>
                </a:solidFill>
                <a:latin typeface="Trebuchet MS"/>
                <a:cs typeface="Trebuchet MS"/>
              </a:rPr>
              <a:t>que</a:t>
            </a:r>
            <a:r>
              <a:rPr sz="13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95" dirty="0">
                <a:solidFill>
                  <a:srgbClr val="FFFFFF"/>
                </a:solidFill>
                <a:latin typeface="Trebuchet MS"/>
                <a:cs typeface="Trebuchet MS"/>
              </a:rPr>
              <a:t>lo</a:t>
            </a:r>
            <a:r>
              <a:rPr sz="13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00" dirty="0">
                <a:solidFill>
                  <a:srgbClr val="FFFFFF"/>
                </a:solidFill>
                <a:latin typeface="Trebuchet MS"/>
                <a:cs typeface="Trebuchet MS"/>
              </a:rPr>
              <a:t>son).</a:t>
            </a:r>
            <a:r>
              <a:rPr sz="13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45" dirty="0">
                <a:solidFill>
                  <a:srgbClr val="FFFFFF"/>
                </a:solidFill>
                <a:latin typeface="Trebuchet MS"/>
                <a:cs typeface="Trebuchet MS"/>
              </a:rPr>
              <a:t>Es</a:t>
            </a:r>
            <a:r>
              <a:rPr sz="13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25" dirty="0">
                <a:solidFill>
                  <a:srgbClr val="FFFFFF"/>
                </a:solidFill>
                <a:latin typeface="Trebuchet MS"/>
                <a:cs typeface="Trebuchet MS"/>
              </a:rPr>
              <a:t>como</a:t>
            </a:r>
            <a:r>
              <a:rPr sz="13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95" dirty="0">
                <a:solidFill>
                  <a:srgbClr val="FFFFFF"/>
                </a:solidFill>
                <a:latin typeface="Trebuchet MS"/>
                <a:cs typeface="Trebuchet MS"/>
              </a:rPr>
              <a:t>un </a:t>
            </a:r>
            <a:r>
              <a:rPr sz="1300" b="1" spc="-3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280" dirty="0">
                <a:solidFill>
                  <a:srgbClr val="FFFFFF"/>
                </a:solidFill>
                <a:latin typeface="Trebuchet MS"/>
                <a:cs typeface="Trebuchet MS"/>
              </a:rPr>
              <a:t>“</a:t>
            </a:r>
            <a:r>
              <a:rPr sz="1300" b="1" spc="-110" dirty="0">
                <a:solidFill>
                  <a:srgbClr val="FFFFFF"/>
                </a:solidFill>
                <a:latin typeface="Trebuchet MS"/>
                <a:cs typeface="Trebuchet MS"/>
              </a:rPr>
              <a:t>curso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3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30" dirty="0">
                <a:solidFill>
                  <a:srgbClr val="FFFFFF"/>
                </a:solidFill>
                <a:latin typeface="Trebuchet MS"/>
                <a:cs typeface="Trebuchet MS"/>
              </a:rPr>
              <a:t>manej</a:t>
            </a:r>
            <a:r>
              <a:rPr sz="1300" b="1" spc="-16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300" b="1" spc="-245" dirty="0">
                <a:solidFill>
                  <a:srgbClr val="FFFFFF"/>
                </a:solidFill>
                <a:latin typeface="Trebuchet MS"/>
                <a:cs typeface="Trebuchet MS"/>
              </a:rPr>
              <a:t>”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20" dirty="0">
                <a:solidFill>
                  <a:srgbClr val="FFFFFF"/>
                </a:solidFill>
                <a:latin typeface="Trebuchet MS"/>
                <a:cs typeface="Trebuchet MS"/>
              </a:rPr>
              <a:t>para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14" dirty="0">
                <a:solidFill>
                  <a:srgbClr val="FFFFFF"/>
                </a:solidFill>
                <a:latin typeface="Trebuchet MS"/>
                <a:cs typeface="Trebuchet MS"/>
              </a:rPr>
              <a:t>el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35" dirty="0">
                <a:solidFill>
                  <a:srgbClr val="FFFFFF"/>
                </a:solidFill>
                <a:latin typeface="Trebuchet MS"/>
                <a:cs typeface="Trebuchet MS"/>
              </a:rPr>
              <a:t>emp</a:t>
            </a:r>
            <a:r>
              <a:rPr sz="1300" b="1" spc="-9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endimie</a:t>
            </a:r>
            <a:r>
              <a:rPr sz="1300" b="1" spc="-114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300" b="1" spc="-125" dirty="0">
                <a:solidFill>
                  <a:srgbClr val="FFFFFF"/>
                </a:solidFill>
                <a:latin typeface="Trebuchet MS"/>
                <a:cs typeface="Trebuchet MS"/>
              </a:rPr>
              <a:t>to.</a:t>
            </a:r>
            <a:endParaRPr sz="1300">
              <a:latin typeface="Trebuchet MS"/>
              <a:cs typeface="Trebuchet MS"/>
            </a:endParaRPr>
          </a:p>
          <a:p>
            <a:pPr marL="12700" marR="5715" algn="just">
              <a:lnSpc>
                <a:spcPct val="100000"/>
              </a:lnSpc>
            </a:pPr>
            <a:r>
              <a:rPr sz="1300" b="1" spc="-75" dirty="0">
                <a:solidFill>
                  <a:srgbClr val="FFFFFF"/>
                </a:solidFill>
                <a:latin typeface="Trebuchet MS"/>
                <a:cs typeface="Trebuchet MS"/>
              </a:rPr>
              <a:t>Esta 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fase </a:t>
            </a:r>
            <a:r>
              <a:rPr sz="1300" b="1" spc="-130" dirty="0">
                <a:solidFill>
                  <a:srgbClr val="FFFFFF"/>
                </a:solidFill>
                <a:latin typeface="Trebuchet MS"/>
                <a:cs typeface="Trebuchet MS"/>
              </a:rPr>
              <a:t>se </a:t>
            </a:r>
            <a:r>
              <a:rPr sz="1300" b="1" spc="-135" dirty="0">
                <a:solidFill>
                  <a:srgbClr val="FFFFFF"/>
                </a:solidFill>
                <a:latin typeface="Trebuchet MS"/>
                <a:cs typeface="Trebuchet MS"/>
              </a:rPr>
              <a:t>asemeja a </a:t>
            </a:r>
            <a:r>
              <a:rPr sz="1300" b="1" spc="-95" dirty="0">
                <a:solidFill>
                  <a:srgbClr val="FFFFFF"/>
                </a:solidFill>
                <a:latin typeface="Trebuchet MS"/>
                <a:cs typeface="Trebuchet MS"/>
              </a:rPr>
              <a:t>un </a:t>
            </a:r>
            <a:r>
              <a:rPr sz="1300" b="1" spc="-110" dirty="0">
                <a:solidFill>
                  <a:srgbClr val="FFFFFF"/>
                </a:solidFill>
                <a:latin typeface="Trebuchet MS"/>
                <a:cs typeface="Trebuchet MS"/>
              </a:rPr>
              <a:t>curso 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básico </a:t>
            </a:r>
            <a:r>
              <a:rPr sz="1300" b="1" spc="-120" dirty="0">
                <a:solidFill>
                  <a:srgbClr val="FFFFFF"/>
                </a:solidFill>
                <a:latin typeface="Trebuchet MS"/>
                <a:cs typeface="Trebuchet MS"/>
              </a:rPr>
              <a:t>para </a:t>
            </a:r>
            <a:r>
              <a:rPr sz="1300" b="1" spc="-125" dirty="0">
                <a:solidFill>
                  <a:srgbClr val="FFFFFF"/>
                </a:solidFill>
                <a:latin typeface="Trebuchet MS"/>
                <a:cs typeface="Trebuchet MS"/>
              </a:rPr>
              <a:t>aprender </a:t>
            </a:r>
            <a:r>
              <a:rPr sz="1300" b="1" spc="-114" dirty="0">
                <a:solidFill>
                  <a:srgbClr val="FFFFFF"/>
                </a:solidFill>
                <a:latin typeface="Trebuchet MS"/>
                <a:cs typeface="Trebuchet MS"/>
              </a:rPr>
              <a:t>conceptos </a:t>
            </a:r>
            <a:r>
              <a:rPr sz="1300" b="1" spc="-90" dirty="0">
                <a:solidFill>
                  <a:srgbClr val="FFFFFF"/>
                </a:solidFill>
                <a:latin typeface="Trebuchet MS"/>
                <a:cs typeface="Trebuchet MS"/>
              </a:rPr>
              <a:t>y </a:t>
            </a:r>
            <a:r>
              <a:rPr sz="1300" b="1" spc="-130" dirty="0">
                <a:solidFill>
                  <a:srgbClr val="FFFFFF"/>
                </a:solidFill>
                <a:latin typeface="Trebuchet MS"/>
                <a:cs typeface="Trebuchet MS"/>
              </a:rPr>
              <a:t>recabar </a:t>
            </a:r>
            <a:r>
              <a:rPr sz="1300" b="1" spc="-95" dirty="0">
                <a:solidFill>
                  <a:srgbClr val="FFFFFF"/>
                </a:solidFill>
                <a:latin typeface="Trebuchet MS"/>
                <a:cs typeface="Trebuchet MS"/>
              </a:rPr>
              <a:t>información </a:t>
            </a:r>
            <a:r>
              <a:rPr sz="1300" b="1" spc="-130" dirty="0">
                <a:solidFill>
                  <a:srgbClr val="FFFFFF"/>
                </a:solidFill>
                <a:latin typeface="Trebuchet MS"/>
                <a:cs typeface="Trebuchet MS"/>
              </a:rPr>
              <a:t>que 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les </a:t>
            </a:r>
            <a:r>
              <a:rPr sz="1300" b="1" spc="-3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permitan </a:t>
            </a:r>
            <a:r>
              <a:rPr sz="1300" b="1" spc="-100" dirty="0">
                <a:solidFill>
                  <a:srgbClr val="FFFFFF"/>
                </a:solidFill>
                <a:latin typeface="Trebuchet MS"/>
                <a:cs typeface="Trebuchet MS"/>
              </a:rPr>
              <a:t>continuar </a:t>
            </a:r>
            <a:r>
              <a:rPr sz="1300" b="1" spc="-114" dirty="0">
                <a:solidFill>
                  <a:srgbClr val="FFFFFF"/>
                </a:solidFill>
                <a:latin typeface="Trebuchet MS"/>
                <a:cs typeface="Trebuchet MS"/>
              </a:rPr>
              <a:t>con </a:t>
            </a:r>
            <a:r>
              <a:rPr sz="1300" b="1" spc="-90" dirty="0">
                <a:solidFill>
                  <a:srgbClr val="FFFFFF"/>
                </a:solidFill>
                <a:latin typeface="Trebuchet MS"/>
                <a:cs typeface="Trebuchet MS"/>
              </a:rPr>
              <a:t>las 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otras </a:t>
            </a:r>
            <a:r>
              <a:rPr sz="1300" b="1" spc="-125" dirty="0">
                <a:solidFill>
                  <a:srgbClr val="FFFFFF"/>
                </a:solidFill>
                <a:latin typeface="Trebuchet MS"/>
                <a:cs typeface="Trebuchet MS"/>
              </a:rPr>
              <a:t>etapas. </a:t>
            </a:r>
            <a:r>
              <a:rPr sz="1300" b="1" spc="-80" dirty="0">
                <a:solidFill>
                  <a:srgbClr val="FFFFFF"/>
                </a:solidFill>
                <a:latin typeface="Trebuchet MS"/>
                <a:cs typeface="Trebuchet MS"/>
              </a:rPr>
              <a:t>Acá </a:t>
            </a:r>
            <a:r>
              <a:rPr sz="1300" b="1" spc="-95" dirty="0">
                <a:solidFill>
                  <a:srgbClr val="FFFFFF"/>
                </a:solidFill>
                <a:latin typeface="Trebuchet MS"/>
                <a:cs typeface="Trebuchet MS"/>
              </a:rPr>
              <a:t>la </a:t>
            </a:r>
            <a:r>
              <a:rPr sz="1300" b="1" spc="-120" dirty="0">
                <a:solidFill>
                  <a:srgbClr val="FFFFFF"/>
                </a:solidFill>
                <a:latin typeface="Trebuchet MS"/>
                <a:cs typeface="Trebuchet MS"/>
              </a:rPr>
              <a:t>meta </a:t>
            </a:r>
            <a:r>
              <a:rPr sz="1300" b="1" spc="-130" dirty="0">
                <a:solidFill>
                  <a:srgbClr val="FFFFFF"/>
                </a:solidFill>
                <a:latin typeface="Trebuchet MS"/>
                <a:cs typeface="Trebuchet MS"/>
              </a:rPr>
              <a:t>es </a:t>
            </a:r>
            <a:r>
              <a:rPr sz="1300" b="1" spc="-90" dirty="0">
                <a:solidFill>
                  <a:srgbClr val="FFFFFF"/>
                </a:solidFill>
                <a:latin typeface="Trebuchet MS"/>
                <a:cs typeface="Trebuchet MS"/>
              </a:rPr>
              <a:t>cumplir </a:t>
            </a:r>
            <a:r>
              <a:rPr sz="1300" b="1" spc="-114" dirty="0">
                <a:solidFill>
                  <a:srgbClr val="FFFFFF"/>
                </a:solidFill>
                <a:latin typeface="Trebuchet MS"/>
                <a:cs typeface="Trebuchet MS"/>
              </a:rPr>
              <a:t>con </a:t>
            </a:r>
            <a:r>
              <a:rPr sz="1300" b="1" spc="-95" dirty="0">
                <a:solidFill>
                  <a:srgbClr val="FFFFFF"/>
                </a:solidFill>
                <a:latin typeface="Trebuchet MS"/>
                <a:cs typeface="Trebuchet MS"/>
              </a:rPr>
              <a:t>un </a:t>
            </a:r>
            <a:r>
              <a:rPr sz="1300" b="1" spc="-120" dirty="0">
                <a:solidFill>
                  <a:srgbClr val="FFFFFF"/>
                </a:solidFill>
                <a:latin typeface="Trebuchet MS"/>
                <a:cs typeface="Trebuchet MS"/>
              </a:rPr>
              <a:t>puntaje </a:t>
            </a:r>
            <a:r>
              <a:rPr sz="1300" b="1" spc="-90" dirty="0">
                <a:solidFill>
                  <a:srgbClr val="FFFFFF"/>
                </a:solidFill>
                <a:latin typeface="Trebuchet MS"/>
                <a:cs typeface="Trebuchet MS"/>
              </a:rPr>
              <a:t>mínimo </a:t>
            </a:r>
            <a:r>
              <a:rPr sz="1300" b="1" spc="-130" dirty="0">
                <a:solidFill>
                  <a:srgbClr val="FFFFFF"/>
                </a:solidFill>
                <a:latin typeface="Trebuchet MS"/>
                <a:cs typeface="Trebuchet MS"/>
              </a:rPr>
              <a:t>en </a:t>
            </a:r>
            <a:r>
              <a:rPr sz="1300" b="1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10" dirty="0">
                <a:solidFill>
                  <a:srgbClr val="FFFFFF"/>
                </a:solidFill>
                <a:latin typeface="Trebuchet MS"/>
                <a:cs typeface="Trebuchet MS"/>
              </a:rPr>
              <a:t>una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20" dirty="0">
                <a:solidFill>
                  <a:srgbClr val="FFFFFF"/>
                </a:solidFill>
                <a:latin typeface="Trebuchet MS"/>
                <a:cs typeface="Trebuchet MS"/>
              </a:rPr>
              <a:t>prueba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00" dirty="0">
                <a:solidFill>
                  <a:srgbClr val="FFFFFF"/>
                </a:solidFill>
                <a:latin typeface="Trebuchet MS"/>
                <a:cs typeface="Trebuchet MS"/>
              </a:rPr>
              <a:t>online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 básica </a:t>
            </a:r>
            <a:r>
              <a:rPr sz="1300" b="1" spc="-120" dirty="0">
                <a:solidFill>
                  <a:srgbClr val="FFFFFF"/>
                </a:solidFill>
                <a:latin typeface="Trebuchet MS"/>
                <a:cs typeface="Trebuchet MS"/>
              </a:rPr>
              <a:t>para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25" dirty="0">
                <a:solidFill>
                  <a:srgbClr val="FFFFFF"/>
                </a:solidFill>
                <a:latin typeface="Trebuchet MS"/>
                <a:cs typeface="Trebuchet MS"/>
              </a:rPr>
              <a:t>manejar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90" dirty="0">
                <a:solidFill>
                  <a:srgbClr val="FFFFFF"/>
                </a:solidFill>
                <a:latin typeface="Trebuchet MS"/>
                <a:cs typeface="Trebuchet MS"/>
              </a:rPr>
              <a:t>los</a:t>
            </a:r>
            <a:r>
              <a:rPr sz="1300" b="1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14" dirty="0">
                <a:solidFill>
                  <a:srgbClr val="FFFFFF"/>
                </a:solidFill>
                <a:latin typeface="Trebuchet MS"/>
                <a:cs typeface="Trebuchet MS"/>
              </a:rPr>
              <a:t>conceptos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85" dirty="0">
                <a:solidFill>
                  <a:srgbClr val="FFFFFF"/>
                </a:solidFill>
                <a:latin typeface="Trebuchet MS"/>
                <a:cs typeface="Trebuchet MS"/>
              </a:rPr>
              <a:t>mínimos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3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25" dirty="0">
                <a:solidFill>
                  <a:srgbClr val="FFFFFF"/>
                </a:solidFill>
                <a:latin typeface="Trebuchet MS"/>
                <a:cs typeface="Trebuchet MS"/>
              </a:rPr>
              <a:t>este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14" dirty="0">
                <a:solidFill>
                  <a:srgbClr val="FFFFFF"/>
                </a:solidFill>
                <a:latin typeface="Trebuchet MS"/>
                <a:cs typeface="Trebuchet MS"/>
              </a:rPr>
              <a:t>mundo.</a:t>
            </a:r>
            <a:endParaRPr sz="13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1229796"/>
            <a:ext cx="10058400" cy="6543040"/>
            <a:chOff x="0" y="1229796"/>
            <a:chExt cx="10058400" cy="654304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303" y="1229796"/>
              <a:ext cx="706492" cy="87757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2616200"/>
              <a:ext cx="10058400" cy="5156200"/>
            </a:xfrm>
            <a:custGeom>
              <a:avLst/>
              <a:gdLst/>
              <a:ahLst/>
              <a:cxnLst/>
              <a:rect l="l" t="t" r="r" b="b"/>
              <a:pathLst>
                <a:path w="10058400" h="5156200">
                  <a:moveTo>
                    <a:pt x="0" y="5156200"/>
                  </a:moveTo>
                  <a:lnTo>
                    <a:pt x="10058400" y="5156200"/>
                  </a:lnTo>
                  <a:lnTo>
                    <a:pt x="10058400" y="0"/>
                  </a:lnTo>
                  <a:lnTo>
                    <a:pt x="0" y="0"/>
                  </a:lnTo>
                  <a:lnTo>
                    <a:pt x="0" y="5156200"/>
                  </a:lnTo>
                  <a:close/>
                </a:path>
              </a:pathLst>
            </a:custGeom>
            <a:solidFill>
              <a:srgbClr val="44AC34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86687" y="2819400"/>
            <a:ext cx="2025014" cy="64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solidFill>
                  <a:srgbClr val="262625"/>
                </a:solidFill>
                <a:latin typeface="Trebuchet MS"/>
                <a:cs typeface="Trebuchet MS"/>
              </a:rPr>
              <a:t>ÁRE</a:t>
            </a:r>
            <a:r>
              <a:rPr sz="1000" b="1" i="1" spc="-1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b="1" i="1" spc="-200" dirty="0">
                <a:solidFill>
                  <a:srgbClr val="262625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i="1" spc="25" dirty="0">
                <a:solidFill>
                  <a:srgbClr val="262625"/>
                </a:solidFill>
                <a:latin typeface="Trebuchet MS"/>
                <a:cs typeface="Trebuchet MS"/>
              </a:rPr>
              <a:t>ADMINISTR</a:t>
            </a:r>
            <a:r>
              <a:rPr sz="1000" i="1" spc="2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i="1" spc="70" dirty="0">
                <a:solidFill>
                  <a:srgbClr val="262625"/>
                </a:solidFill>
                <a:latin typeface="Trebuchet MS"/>
                <a:cs typeface="Trebuchet MS"/>
              </a:rPr>
              <a:t>CIÓN</a:t>
            </a:r>
            <a:endParaRPr sz="1000">
              <a:latin typeface="Trebuchet MS"/>
              <a:cs typeface="Trebuchet MS"/>
            </a:endParaRPr>
          </a:p>
          <a:p>
            <a:pPr marL="12700" marR="5080">
              <a:lnSpc>
                <a:spcPct val="133300"/>
              </a:lnSpc>
              <a:spcBef>
                <a:spcPts val="500"/>
              </a:spcBef>
            </a:pPr>
            <a:r>
              <a:rPr sz="1000" b="1" i="1" spc="30" dirty="0">
                <a:solidFill>
                  <a:srgbClr val="44AC34"/>
                </a:solidFill>
                <a:latin typeface="Trebuchet MS"/>
                <a:cs typeface="Trebuchet MS"/>
              </a:rPr>
              <a:t>CURS</a:t>
            </a:r>
            <a:r>
              <a:rPr sz="1000" b="1" i="1" spc="20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b="1" i="1" spc="-55" dirty="0">
                <a:solidFill>
                  <a:srgbClr val="44AC34"/>
                </a:solidFill>
                <a:latin typeface="Trebuchet MS"/>
                <a:cs typeface="Trebuchet MS"/>
              </a:rPr>
              <a:t>/</a:t>
            </a:r>
            <a:r>
              <a:rPr sz="1000" b="1" i="1" spc="-229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b="1" i="1" spc="-20" dirty="0">
                <a:solidFill>
                  <a:srgbClr val="44AC34"/>
                </a:solidFill>
                <a:latin typeface="Trebuchet MS"/>
                <a:cs typeface="Trebuchet MS"/>
              </a:rPr>
              <a:t>ALLE</a:t>
            </a:r>
            <a:r>
              <a:rPr sz="1000" b="1" i="1" spc="-35" dirty="0">
                <a:solidFill>
                  <a:srgbClr val="44AC34"/>
                </a:solidFill>
                <a:latin typeface="Trebuchet MS"/>
                <a:cs typeface="Trebuchet MS"/>
              </a:rPr>
              <a:t>R</a:t>
            </a:r>
            <a:r>
              <a:rPr sz="1000" b="1" i="1" spc="-200" dirty="0">
                <a:solidFill>
                  <a:srgbClr val="44AC34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25" dirty="0">
                <a:solidFill>
                  <a:srgbClr val="44AC34"/>
                </a:solidFill>
                <a:latin typeface="Trebuchet MS"/>
                <a:cs typeface="Trebuchet MS"/>
              </a:rPr>
              <a:t>ECOSISTEM</a:t>
            </a:r>
            <a:r>
              <a:rPr sz="1000" i="1" spc="5" dirty="0">
                <a:solidFill>
                  <a:srgbClr val="44AC34"/>
                </a:solidFill>
                <a:latin typeface="Trebuchet MS"/>
                <a:cs typeface="Trebuchet MS"/>
              </a:rPr>
              <a:t>A</a:t>
            </a:r>
            <a:r>
              <a:rPr sz="1000" i="1" spc="-6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50" dirty="0">
                <a:solidFill>
                  <a:srgbClr val="44AC34"/>
                </a:solidFill>
                <a:latin typeface="Trebuchet MS"/>
                <a:cs typeface="Trebuchet MS"/>
              </a:rPr>
              <a:t>DE  </a:t>
            </a:r>
            <a:r>
              <a:rPr sz="1000" i="1" spc="75" dirty="0">
                <a:solidFill>
                  <a:srgbClr val="44AC34"/>
                </a:solidFill>
                <a:latin typeface="Trebuchet MS"/>
                <a:cs typeface="Trebuchet MS"/>
              </a:rPr>
              <a:t>INN</a:t>
            </a:r>
            <a:r>
              <a:rPr sz="1000" i="1" spc="85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i="1" spc="5" dirty="0">
                <a:solidFill>
                  <a:srgbClr val="44AC34"/>
                </a:solidFill>
                <a:latin typeface="Trebuchet MS"/>
                <a:cs typeface="Trebuchet MS"/>
              </a:rPr>
              <a:t>VA</a:t>
            </a:r>
            <a:r>
              <a:rPr sz="1000" i="1" spc="65" dirty="0">
                <a:solidFill>
                  <a:srgbClr val="44AC34"/>
                </a:solidFill>
                <a:latin typeface="Trebuchet MS"/>
                <a:cs typeface="Trebuchet MS"/>
              </a:rPr>
              <a:t>CIÓ</a:t>
            </a:r>
            <a:r>
              <a:rPr sz="1000" i="1" spc="60" dirty="0">
                <a:solidFill>
                  <a:srgbClr val="44AC34"/>
                </a:solidFill>
                <a:latin typeface="Trebuchet MS"/>
                <a:cs typeface="Trebuchet MS"/>
              </a:rPr>
              <a:t>N</a:t>
            </a:r>
            <a:r>
              <a:rPr sz="1000" i="1" spc="-6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-55" dirty="0">
                <a:solidFill>
                  <a:srgbClr val="44AC34"/>
                </a:solidFill>
                <a:latin typeface="Trebuchet MS"/>
                <a:cs typeface="Trebuchet MS"/>
              </a:rPr>
              <a:t>Y</a:t>
            </a:r>
            <a:r>
              <a:rPr sz="1000" i="1" spc="-6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35" dirty="0">
                <a:solidFill>
                  <a:srgbClr val="44AC34"/>
                </a:solidFill>
                <a:latin typeface="Trebuchet MS"/>
                <a:cs typeface="Trebuchet MS"/>
              </a:rPr>
              <a:t>EMPRENDIMIEN</a:t>
            </a:r>
            <a:r>
              <a:rPr sz="1000" i="1" spc="30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i="1" spc="80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35000" y="4047926"/>
            <a:ext cx="8724900" cy="1557655"/>
            <a:chOff x="635000" y="4047926"/>
            <a:chExt cx="8724900" cy="1557655"/>
          </a:xfrm>
        </p:grpSpPr>
        <p:sp>
          <p:nvSpPr>
            <p:cNvPr id="13" name="object 13"/>
            <p:cNvSpPr/>
            <p:nvPr/>
          </p:nvSpPr>
          <p:spPr>
            <a:xfrm>
              <a:off x="635000" y="4051101"/>
              <a:ext cx="8661400" cy="0"/>
            </a:xfrm>
            <a:custGeom>
              <a:avLst/>
              <a:gdLst/>
              <a:ahLst/>
              <a:cxnLst/>
              <a:rect l="l" t="t" r="r" b="b"/>
              <a:pathLst>
                <a:path w="8661400">
                  <a:moveTo>
                    <a:pt x="0" y="0"/>
                  </a:moveTo>
                  <a:lnTo>
                    <a:pt x="8661400" y="0"/>
                  </a:lnTo>
                </a:path>
              </a:pathLst>
            </a:custGeom>
            <a:ln w="6350">
              <a:solidFill>
                <a:srgbClr val="44AC3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98500" y="5602300"/>
              <a:ext cx="8661400" cy="0"/>
            </a:xfrm>
            <a:custGeom>
              <a:avLst/>
              <a:gdLst/>
              <a:ahLst/>
              <a:cxnLst/>
              <a:rect l="l" t="t" r="r" b="b"/>
              <a:pathLst>
                <a:path w="8661400">
                  <a:moveTo>
                    <a:pt x="0" y="0"/>
                  </a:moveTo>
                  <a:lnTo>
                    <a:pt x="8661400" y="0"/>
                  </a:lnTo>
                </a:path>
              </a:pathLst>
            </a:custGeom>
            <a:ln w="6350">
              <a:solidFill>
                <a:srgbClr val="44AC3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318933" y="2794000"/>
            <a:ext cx="2838450" cy="9144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5" dirty="0">
                <a:solidFill>
                  <a:srgbClr val="262625"/>
                </a:solidFill>
                <a:latin typeface="Trebuchet MS"/>
                <a:cs typeface="Trebuchet MS"/>
              </a:rPr>
              <a:t>C</a:t>
            </a:r>
            <a:r>
              <a:rPr sz="1000" b="1" i="1" spc="-110" dirty="0">
                <a:solidFill>
                  <a:srgbClr val="262625"/>
                </a:solidFill>
                <a:latin typeface="Trebuchet MS"/>
                <a:cs typeface="Trebuchet MS"/>
              </a:rPr>
              <a:t>on</a:t>
            </a:r>
            <a:r>
              <a:rPr sz="1000" b="1" i="1" spc="-114" dirty="0">
                <a:solidFill>
                  <a:srgbClr val="262625"/>
                </a:solidFill>
                <a:latin typeface="Trebuchet MS"/>
                <a:cs typeface="Trebuchet MS"/>
              </a:rPr>
              <a:t>tenido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35" dirty="0">
                <a:solidFill>
                  <a:srgbClr val="262625"/>
                </a:solidFill>
                <a:latin typeface="Trebuchet MS"/>
                <a:cs typeface="Trebuchet MS"/>
              </a:rPr>
              <a:t>requerido_</a:t>
            </a:r>
            <a:endParaRPr sz="10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structuras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existentes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apoyo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al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endimiento.</a:t>
            </a:r>
            <a:endParaRPr sz="10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F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unción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las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difer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entes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estructuras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apoyo.</a:t>
            </a:r>
            <a:endParaRPr sz="10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C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ómo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acudir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postular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estas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estructuras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apoyo.</a:t>
            </a:r>
            <a:endParaRPr sz="10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Beneficios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atributos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ser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parte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un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ecosistema.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60023" y="2794000"/>
            <a:ext cx="2903220" cy="10922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120" dirty="0">
                <a:solidFill>
                  <a:srgbClr val="262625"/>
                </a:solidFill>
                <a:latin typeface="Trebuchet MS"/>
                <a:cs typeface="Trebuchet MS"/>
              </a:rPr>
              <a:t>Aprendizaje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40" dirty="0">
                <a:solidFill>
                  <a:srgbClr val="262625"/>
                </a:solidFill>
                <a:latin typeface="Trebuchet MS"/>
                <a:cs typeface="Trebuchet MS"/>
              </a:rPr>
              <a:t>esperado_</a:t>
            </a:r>
            <a:endParaRPr sz="1000">
              <a:latin typeface="Trebuchet MS"/>
              <a:cs typeface="Trebuchet MS"/>
            </a:endParaRPr>
          </a:p>
          <a:p>
            <a:pPr marL="240665" marR="5080" indent="-228600">
              <a:lnSpc>
                <a:spcPct val="116700"/>
              </a:lnSpc>
              <a:buChar char="•"/>
              <a:tabLst>
                <a:tab pos="240665" algn="l"/>
                <a:tab pos="241300" algn="l"/>
              </a:tabLst>
            </a:pP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Conocer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importancia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cómo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acudir </a:t>
            </a:r>
            <a:r>
              <a:rPr sz="1000" spc="-140" dirty="0">
                <a:solidFill>
                  <a:srgbClr val="262625"/>
                </a:solidFill>
                <a:latin typeface="Microsoft Sans Serif"/>
                <a:cs typeface="Microsoft Sans Serif"/>
              </a:rPr>
              <a:t>a</a:t>
            </a:r>
            <a:r>
              <a:rPr sz="1000" spc="-1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las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estructu- 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ras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apoyo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importantes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ecosistema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ende</a:t>
            </a:r>
            <a:r>
              <a:rPr sz="1000" spc="65" dirty="0">
                <a:solidFill>
                  <a:srgbClr val="262625"/>
                </a:solidFill>
                <a:latin typeface="Microsoft Sans Serif"/>
                <a:cs typeface="Microsoft Sans Serif"/>
              </a:rPr>
              <a:t>- 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dor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tales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como;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P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atr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ocinado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es,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262625"/>
                </a:solidFill>
                <a:latin typeface="Microsoft Sans Serif"/>
                <a:cs typeface="Microsoft Sans Serif"/>
              </a:rPr>
              <a:t>I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ncubadoras,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edes  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15" dirty="0">
                <a:solidFill>
                  <a:srgbClr val="262625"/>
                </a:solidFill>
                <a:latin typeface="Microsoft Sans Serif"/>
                <a:cs typeface="Microsoft Sans Serif"/>
              </a:rPr>
              <a:t>M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ento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es,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spacios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C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owork,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C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orfo,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105" dirty="0">
                <a:solidFill>
                  <a:srgbClr val="262625"/>
                </a:solidFill>
                <a:latin typeface="Microsoft Sans Serif"/>
                <a:cs typeface="Microsoft Sans Serif"/>
              </a:rPr>
              <a:t>edes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de 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Ángeles.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6603" y="4193921"/>
            <a:ext cx="2345690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solidFill>
                  <a:srgbClr val="262625"/>
                </a:solidFill>
                <a:latin typeface="Trebuchet MS"/>
                <a:cs typeface="Trebuchet MS"/>
              </a:rPr>
              <a:t>ÁRE</a:t>
            </a:r>
            <a:r>
              <a:rPr sz="1000" b="1" i="1" spc="-1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b="1" i="1" spc="-200" dirty="0">
                <a:solidFill>
                  <a:srgbClr val="262625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i="1" spc="25" dirty="0">
                <a:solidFill>
                  <a:srgbClr val="262625"/>
                </a:solidFill>
                <a:latin typeface="Trebuchet MS"/>
                <a:cs typeface="Trebuchet MS"/>
              </a:rPr>
              <a:t>ADMINISTR</a:t>
            </a:r>
            <a:r>
              <a:rPr sz="1000" i="1" spc="2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i="1" spc="70" dirty="0">
                <a:solidFill>
                  <a:srgbClr val="262625"/>
                </a:solidFill>
                <a:latin typeface="Trebuchet MS"/>
                <a:cs typeface="Trebuchet MS"/>
              </a:rPr>
              <a:t>CIÓN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000" b="1" i="1" spc="30" dirty="0">
                <a:solidFill>
                  <a:srgbClr val="44AC34"/>
                </a:solidFill>
                <a:latin typeface="Trebuchet MS"/>
                <a:cs typeface="Trebuchet MS"/>
              </a:rPr>
              <a:t>CURS</a:t>
            </a:r>
            <a:r>
              <a:rPr sz="1000" b="1" i="1" spc="20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b="1" i="1" spc="-55" dirty="0">
                <a:solidFill>
                  <a:srgbClr val="44AC34"/>
                </a:solidFill>
                <a:latin typeface="Trebuchet MS"/>
                <a:cs typeface="Trebuchet MS"/>
              </a:rPr>
              <a:t>/</a:t>
            </a:r>
            <a:r>
              <a:rPr sz="1000" b="1" i="1" spc="-229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b="1" i="1" spc="-20" dirty="0">
                <a:solidFill>
                  <a:srgbClr val="44AC34"/>
                </a:solidFill>
                <a:latin typeface="Trebuchet MS"/>
                <a:cs typeface="Trebuchet MS"/>
              </a:rPr>
              <a:t>ALLE</a:t>
            </a:r>
            <a:r>
              <a:rPr sz="1000" b="1" i="1" spc="-35" dirty="0">
                <a:solidFill>
                  <a:srgbClr val="44AC34"/>
                </a:solidFill>
                <a:latin typeface="Trebuchet MS"/>
                <a:cs typeface="Trebuchet MS"/>
              </a:rPr>
              <a:t>R</a:t>
            </a:r>
            <a:r>
              <a:rPr sz="1000" b="1" i="1" spc="-200" dirty="0">
                <a:solidFill>
                  <a:srgbClr val="44AC34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30" dirty="0">
                <a:solidFill>
                  <a:srgbClr val="44AC34"/>
                </a:solidFill>
                <a:latin typeface="Trebuchet MS"/>
                <a:cs typeface="Trebuchet MS"/>
              </a:rPr>
              <a:t>BASE</a:t>
            </a:r>
            <a:r>
              <a:rPr sz="1000" i="1" spc="10" dirty="0">
                <a:solidFill>
                  <a:srgbClr val="44AC34"/>
                </a:solidFill>
                <a:latin typeface="Trebuchet MS"/>
                <a:cs typeface="Trebuchet MS"/>
              </a:rPr>
              <a:t>S</a:t>
            </a:r>
            <a:r>
              <a:rPr sz="1000" i="1" spc="-6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65" dirty="0">
                <a:solidFill>
                  <a:srgbClr val="44AC34"/>
                </a:solidFill>
                <a:latin typeface="Trebuchet MS"/>
                <a:cs typeface="Trebuchet MS"/>
              </a:rPr>
              <a:t>D</a:t>
            </a:r>
            <a:r>
              <a:rPr sz="1000" i="1" spc="40" dirty="0">
                <a:solidFill>
                  <a:srgbClr val="44AC34"/>
                </a:solidFill>
                <a:latin typeface="Trebuchet MS"/>
                <a:cs typeface="Trebuchet MS"/>
              </a:rPr>
              <a:t>E</a:t>
            </a:r>
            <a:r>
              <a:rPr sz="1000" i="1" spc="-6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75" dirty="0">
                <a:solidFill>
                  <a:srgbClr val="44AC34"/>
                </a:solidFill>
                <a:latin typeface="Trebuchet MS"/>
                <a:cs typeface="Trebuchet MS"/>
              </a:rPr>
              <a:t>INN</a:t>
            </a:r>
            <a:r>
              <a:rPr sz="1000" i="1" spc="85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i="1" spc="5" dirty="0">
                <a:solidFill>
                  <a:srgbClr val="44AC34"/>
                </a:solidFill>
                <a:latin typeface="Trebuchet MS"/>
                <a:cs typeface="Trebuchet MS"/>
              </a:rPr>
              <a:t>VA</a:t>
            </a:r>
            <a:r>
              <a:rPr sz="1000" i="1" spc="70" dirty="0">
                <a:solidFill>
                  <a:srgbClr val="44AC34"/>
                </a:solidFill>
                <a:latin typeface="Trebuchet MS"/>
                <a:cs typeface="Trebuchet MS"/>
              </a:rPr>
              <a:t>CIÓN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18933" y="4168521"/>
            <a:ext cx="2912745" cy="9144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5" dirty="0">
                <a:solidFill>
                  <a:srgbClr val="262625"/>
                </a:solidFill>
                <a:latin typeface="Trebuchet MS"/>
                <a:cs typeface="Trebuchet MS"/>
              </a:rPr>
              <a:t>C</a:t>
            </a:r>
            <a:r>
              <a:rPr sz="1000" b="1" i="1" spc="-110" dirty="0">
                <a:solidFill>
                  <a:srgbClr val="262625"/>
                </a:solidFill>
                <a:latin typeface="Trebuchet MS"/>
                <a:cs typeface="Trebuchet MS"/>
              </a:rPr>
              <a:t>on</a:t>
            </a:r>
            <a:r>
              <a:rPr sz="1000" b="1" i="1" spc="-114" dirty="0">
                <a:solidFill>
                  <a:srgbClr val="262625"/>
                </a:solidFill>
                <a:latin typeface="Trebuchet MS"/>
                <a:cs typeface="Trebuchet MS"/>
              </a:rPr>
              <a:t>tenido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35" dirty="0">
                <a:solidFill>
                  <a:srgbClr val="262625"/>
                </a:solidFill>
                <a:latin typeface="Trebuchet MS"/>
                <a:cs typeface="Trebuchet MS"/>
              </a:rPr>
              <a:t>requerido_</a:t>
            </a:r>
            <a:endParaRPr sz="1000">
              <a:latin typeface="Trebuchet MS"/>
              <a:cs typeface="Trebuchet MS"/>
            </a:endParaRPr>
          </a:p>
          <a:p>
            <a:pPr marL="241300" marR="5080" indent="-228600">
              <a:lnSpc>
                <a:spcPct val="116700"/>
              </a:lnSpc>
              <a:buChar char="•"/>
              <a:tabLst>
                <a:tab pos="240665" algn="l"/>
                <a:tab pos="241300" algn="l"/>
              </a:tabLst>
            </a:pP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Conceptos</a:t>
            </a:r>
            <a:r>
              <a:rPr sz="1000" spc="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básicos</a:t>
            </a:r>
            <a:r>
              <a:rPr sz="1000" spc="2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herramientas</a:t>
            </a:r>
            <a:r>
              <a:rPr sz="1000" spc="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2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emprendimien- </a:t>
            </a:r>
            <a:r>
              <a:rPr sz="1000" spc="-2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25" dirty="0">
                <a:solidFill>
                  <a:srgbClr val="262625"/>
                </a:solidFill>
                <a:latin typeface="Microsoft Sans Serif"/>
                <a:cs typeface="Microsoft Sans Serif"/>
              </a:rPr>
              <a:t>to.</a:t>
            </a:r>
            <a:endParaRPr sz="1000">
              <a:latin typeface="Microsoft Sans Serif"/>
              <a:cs typeface="Microsoft Sans Serif"/>
            </a:endParaRPr>
          </a:p>
          <a:p>
            <a:pPr marL="241300" marR="5080" indent="-228600">
              <a:lnSpc>
                <a:spcPct val="116700"/>
              </a:lnSpc>
              <a:buChar char="•"/>
              <a:tabLst>
                <a:tab pos="240665" algn="l"/>
                <a:tab pos="241300" algn="l"/>
              </a:tabLst>
            </a:pP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Importancia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del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problema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por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sobre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solución,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meca- </a:t>
            </a:r>
            <a:r>
              <a:rPr sz="1000" spc="-2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nismos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para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testear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ideas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proceso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validación.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60023" y="4168521"/>
            <a:ext cx="2912745" cy="12700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120" dirty="0">
                <a:solidFill>
                  <a:srgbClr val="262625"/>
                </a:solidFill>
                <a:latin typeface="Trebuchet MS"/>
                <a:cs typeface="Trebuchet MS"/>
              </a:rPr>
              <a:t>Aprendizaje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40" dirty="0">
                <a:solidFill>
                  <a:srgbClr val="262625"/>
                </a:solidFill>
                <a:latin typeface="Trebuchet MS"/>
                <a:cs typeface="Trebuchet MS"/>
              </a:rPr>
              <a:t>esperado_</a:t>
            </a:r>
            <a:endParaRPr sz="1000">
              <a:latin typeface="Trebuchet MS"/>
              <a:cs typeface="Trebuchet MS"/>
            </a:endParaRPr>
          </a:p>
          <a:p>
            <a:pPr marL="241300" marR="5080" indent="-228600" algn="just">
              <a:lnSpc>
                <a:spcPct val="116700"/>
              </a:lnSpc>
              <a:buChar char="•"/>
              <a:tabLst>
                <a:tab pos="241300" algn="l"/>
              </a:tabLst>
            </a:pPr>
            <a:r>
              <a:rPr sz="1000" spc="-150" dirty="0">
                <a:solidFill>
                  <a:srgbClr val="262625"/>
                </a:solidFill>
                <a:latin typeface="Microsoft Sans Serif"/>
                <a:cs typeface="Microsoft Sans Serif"/>
              </a:rPr>
              <a:t>S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tartup,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15" dirty="0">
                <a:solidFill>
                  <a:srgbClr val="262625"/>
                </a:solidFill>
                <a:latin typeface="Microsoft Sans Serif"/>
                <a:cs typeface="Microsoft Sans Serif"/>
              </a:rPr>
              <a:t>M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odelo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negocios,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P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lan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negocios,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5" dirty="0">
                <a:solidFill>
                  <a:srgbClr val="262625"/>
                </a:solidFill>
                <a:latin typeface="Microsoft Sans Serif"/>
                <a:cs typeface="Microsoft Sans Serif"/>
              </a:rPr>
              <a:t>D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esign  </a:t>
            </a:r>
            <a:r>
              <a:rPr sz="1000" spc="-145" dirty="0">
                <a:solidFill>
                  <a:srgbClr val="262625"/>
                </a:solidFill>
                <a:latin typeface="Microsoft Sans Serif"/>
                <a:cs typeface="Microsoft Sans Serif"/>
              </a:rPr>
              <a:t>T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hinkin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g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,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arly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Adopter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G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amestormin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g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.</a:t>
            </a:r>
            <a:endParaRPr sz="1000">
              <a:latin typeface="Microsoft Sans Serif"/>
              <a:cs typeface="Microsoft Sans Serif"/>
            </a:endParaRPr>
          </a:p>
          <a:p>
            <a:pPr marL="241300" marR="5080" indent="-228600" algn="just">
              <a:lnSpc>
                <a:spcPct val="116700"/>
              </a:lnSpc>
              <a:buChar char="•"/>
              <a:tabLst>
                <a:tab pos="241300" algn="l"/>
              </a:tabLst>
            </a:pP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Herramientas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para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testear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validar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ideas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e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hipótesis: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Landing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page,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Get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out </a:t>
            </a:r>
            <a:r>
              <a:rPr sz="1000" spc="-20" dirty="0">
                <a:solidFill>
                  <a:srgbClr val="262625"/>
                </a:solidFill>
                <a:latin typeface="Microsoft Sans Serif"/>
                <a:cs typeface="Microsoft Sans Serif"/>
              </a:rPr>
              <a:t>of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the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bulding,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Launchrock,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Launch.deskgator,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QuickMVP,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Unbounce,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Kickofflabs </a:t>
            </a:r>
            <a:r>
              <a:rPr sz="1000" spc="-25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entrevistas.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6603" y="5745098"/>
            <a:ext cx="1847214" cy="64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solidFill>
                  <a:srgbClr val="262625"/>
                </a:solidFill>
                <a:latin typeface="Trebuchet MS"/>
                <a:cs typeface="Trebuchet MS"/>
              </a:rPr>
              <a:t>ÁRE</a:t>
            </a:r>
            <a:r>
              <a:rPr sz="1000" b="1" i="1" spc="-10" dirty="0">
                <a:solidFill>
                  <a:srgbClr val="262625"/>
                </a:solidFill>
                <a:latin typeface="Trebuchet MS"/>
                <a:cs typeface="Trebuchet MS"/>
              </a:rPr>
              <a:t>A</a:t>
            </a:r>
            <a:r>
              <a:rPr sz="1000" b="1" i="1" spc="-200" dirty="0">
                <a:solidFill>
                  <a:srgbClr val="262625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i="1" spc="30" dirty="0">
                <a:solidFill>
                  <a:srgbClr val="262625"/>
                </a:solidFill>
                <a:latin typeface="Trebuchet MS"/>
                <a:cs typeface="Trebuchet MS"/>
              </a:rPr>
              <a:t>FINANZAS</a:t>
            </a:r>
            <a:endParaRPr sz="1000">
              <a:latin typeface="Trebuchet MS"/>
              <a:cs typeface="Trebuchet MS"/>
            </a:endParaRPr>
          </a:p>
          <a:p>
            <a:pPr marL="12700" marR="5080">
              <a:lnSpc>
                <a:spcPct val="133300"/>
              </a:lnSpc>
              <a:spcBef>
                <a:spcPts val="500"/>
              </a:spcBef>
            </a:pPr>
            <a:r>
              <a:rPr sz="1000" b="1" i="1" spc="30" dirty="0">
                <a:solidFill>
                  <a:srgbClr val="44AC34"/>
                </a:solidFill>
                <a:latin typeface="Trebuchet MS"/>
                <a:cs typeface="Trebuchet MS"/>
              </a:rPr>
              <a:t>CURS</a:t>
            </a:r>
            <a:r>
              <a:rPr sz="1000" b="1" i="1" spc="20" dirty="0">
                <a:solidFill>
                  <a:srgbClr val="44AC34"/>
                </a:solidFill>
                <a:latin typeface="Trebuchet MS"/>
                <a:cs typeface="Trebuchet MS"/>
              </a:rPr>
              <a:t>O</a:t>
            </a:r>
            <a:r>
              <a:rPr sz="1000" b="1" i="1" spc="-55" dirty="0">
                <a:solidFill>
                  <a:srgbClr val="44AC34"/>
                </a:solidFill>
                <a:latin typeface="Trebuchet MS"/>
                <a:cs typeface="Trebuchet MS"/>
              </a:rPr>
              <a:t>/</a:t>
            </a:r>
            <a:r>
              <a:rPr sz="1000" b="1" i="1" spc="-229" dirty="0">
                <a:solidFill>
                  <a:srgbClr val="44AC34"/>
                </a:solidFill>
                <a:latin typeface="Trebuchet MS"/>
                <a:cs typeface="Trebuchet MS"/>
              </a:rPr>
              <a:t>T</a:t>
            </a:r>
            <a:r>
              <a:rPr sz="1000" b="1" i="1" spc="-20" dirty="0">
                <a:solidFill>
                  <a:srgbClr val="44AC34"/>
                </a:solidFill>
                <a:latin typeface="Trebuchet MS"/>
                <a:cs typeface="Trebuchet MS"/>
              </a:rPr>
              <a:t>ALLE</a:t>
            </a:r>
            <a:r>
              <a:rPr sz="1000" b="1" i="1" spc="-35" dirty="0">
                <a:solidFill>
                  <a:srgbClr val="44AC34"/>
                </a:solidFill>
                <a:latin typeface="Trebuchet MS"/>
                <a:cs typeface="Trebuchet MS"/>
              </a:rPr>
              <a:t>R</a:t>
            </a:r>
            <a:r>
              <a:rPr sz="1000" b="1" i="1" spc="-200" dirty="0">
                <a:solidFill>
                  <a:srgbClr val="44AC34"/>
                </a:solidFill>
                <a:latin typeface="Trebuchet MS"/>
                <a:cs typeface="Trebuchet MS"/>
              </a:rPr>
              <a:t>_</a:t>
            </a:r>
            <a:r>
              <a:rPr sz="1000" b="1" i="1" spc="-75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45" dirty="0">
                <a:solidFill>
                  <a:srgbClr val="44AC34"/>
                </a:solidFill>
                <a:latin typeface="Trebuchet MS"/>
                <a:cs typeface="Trebuchet MS"/>
              </a:rPr>
              <a:t>PRINCIPIO</a:t>
            </a:r>
            <a:r>
              <a:rPr sz="1000" i="1" spc="25" dirty="0">
                <a:solidFill>
                  <a:srgbClr val="44AC34"/>
                </a:solidFill>
                <a:latin typeface="Trebuchet MS"/>
                <a:cs typeface="Trebuchet MS"/>
              </a:rPr>
              <a:t>S</a:t>
            </a:r>
            <a:r>
              <a:rPr sz="1000" i="1" spc="-60" dirty="0">
                <a:solidFill>
                  <a:srgbClr val="44AC34"/>
                </a:solidFill>
                <a:latin typeface="Trebuchet MS"/>
                <a:cs typeface="Trebuchet MS"/>
              </a:rPr>
              <a:t> </a:t>
            </a:r>
            <a:r>
              <a:rPr sz="1000" i="1" spc="50" dirty="0">
                <a:solidFill>
                  <a:srgbClr val="44AC34"/>
                </a:solidFill>
                <a:latin typeface="Trebuchet MS"/>
                <a:cs typeface="Trebuchet MS"/>
              </a:rPr>
              <a:t>DE  </a:t>
            </a:r>
            <a:r>
              <a:rPr sz="1000" i="1" spc="30" dirty="0">
                <a:solidFill>
                  <a:srgbClr val="44AC34"/>
                </a:solidFill>
                <a:latin typeface="Trebuchet MS"/>
                <a:cs typeface="Trebuchet MS"/>
              </a:rPr>
              <a:t>FINANZAS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31505" y="5719698"/>
            <a:ext cx="2887345" cy="558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sz="1000" b="1" i="1" spc="-5" dirty="0">
                <a:solidFill>
                  <a:srgbClr val="262625"/>
                </a:solidFill>
                <a:latin typeface="Trebuchet MS"/>
                <a:cs typeface="Trebuchet MS"/>
              </a:rPr>
              <a:t>C</a:t>
            </a:r>
            <a:r>
              <a:rPr sz="1000" b="1" i="1" spc="-110" dirty="0">
                <a:solidFill>
                  <a:srgbClr val="262625"/>
                </a:solidFill>
                <a:latin typeface="Trebuchet MS"/>
                <a:cs typeface="Trebuchet MS"/>
              </a:rPr>
              <a:t>on</a:t>
            </a:r>
            <a:r>
              <a:rPr sz="1000" b="1" i="1" spc="-114" dirty="0">
                <a:solidFill>
                  <a:srgbClr val="262625"/>
                </a:solidFill>
                <a:latin typeface="Trebuchet MS"/>
                <a:cs typeface="Trebuchet MS"/>
              </a:rPr>
              <a:t>tenido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35" dirty="0">
                <a:solidFill>
                  <a:srgbClr val="262625"/>
                </a:solidFill>
                <a:latin typeface="Trebuchet MS"/>
                <a:cs typeface="Trebuchet MS"/>
              </a:rPr>
              <a:t>requerido_</a:t>
            </a:r>
            <a:endParaRPr sz="1000">
              <a:latin typeface="Trebuchet MS"/>
              <a:cs typeface="Trebuchet MS"/>
            </a:endParaRPr>
          </a:p>
          <a:p>
            <a:pPr marL="227965" indent="-227965">
              <a:lnSpc>
                <a:spcPct val="116700"/>
              </a:lnSpc>
              <a:buChar char="•"/>
              <a:tabLst>
                <a:tab pos="227965" algn="l"/>
                <a:tab pos="228600" algn="l"/>
              </a:tabLst>
            </a:pP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Conceptos</a:t>
            </a:r>
            <a:r>
              <a:rPr sz="1000" spc="10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básicos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impuestos,</a:t>
            </a:r>
            <a:r>
              <a:rPr sz="1000" spc="11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finanzas,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contabili- </a:t>
            </a:r>
            <a:r>
              <a:rPr sz="1000" spc="6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dad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aspectos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legales.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31505" y="6278498"/>
            <a:ext cx="450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62625"/>
                </a:solidFill>
                <a:latin typeface="Microsoft Sans Serif"/>
                <a:cs typeface="Microsoft Sans Serif"/>
              </a:rPr>
              <a:t>•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18805" y="6430898"/>
            <a:ext cx="1922780" cy="3810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Lectura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estados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financie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os.</a:t>
            </a:r>
            <a:endParaRPr sz="10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Análisis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estados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financie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os.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459896" y="5719698"/>
            <a:ext cx="2912745" cy="558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i="1" spc="-120" dirty="0">
                <a:solidFill>
                  <a:srgbClr val="262625"/>
                </a:solidFill>
                <a:latin typeface="Trebuchet MS"/>
                <a:cs typeface="Trebuchet MS"/>
              </a:rPr>
              <a:t>Aprendizaje</a:t>
            </a:r>
            <a:r>
              <a:rPr sz="1000" b="1" i="1" spc="-80" dirty="0">
                <a:solidFill>
                  <a:srgbClr val="262625"/>
                </a:solidFill>
                <a:latin typeface="Trebuchet MS"/>
                <a:cs typeface="Trebuchet MS"/>
              </a:rPr>
              <a:t> </a:t>
            </a:r>
            <a:r>
              <a:rPr sz="1000" b="1" i="1" spc="-140" dirty="0">
                <a:solidFill>
                  <a:srgbClr val="262625"/>
                </a:solidFill>
                <a:latin typeface="Trebuchet MS"/>
                <a:cs typeface="Trebuchet MS"/>
              </a:rPr>
              <a:t>esperado_</a:t>
            </a:r>
            <a:endParaRPr sz="1000">
              <a:latin typeface="Trebuchet MS"/>
              <a:cs typeface="Trebuchet MS"/>
            </a:endParaRPr>
          </a:p>
          <a:p>
            <a:pPr marL="241300" marR="5080" indent="-228600">
              <a:lnSpc>
                <a:spcPct val="116700"/>
              </a:lnSpc>
              <a:buChar char="•"/>
              <a:tabLst>
                <a:tab pos="240665" algn="l"/>
                <a:tab pos="241300" algn="l"/>
              </a:tabLst>
            </a:pPr>
            <a:r>
              <a:rPr sz="1000" spc="-120" dirty="0">
                <a:solidFill>
                  <a:srgbClr val="262625"/>
                </a:solidFill>
                <a:latin typeface="Microsoft Sans Serif"/>
                <a:cs typeface="Microsoft Sans Serif"/>
              </a:rPr>
              <a:t>Se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62625"/>
                </a:solidFill>
                <a:latin typeface="Microsoft Sans Serif"/>
                <a:cs typeface="Microsoft Sans Serif"/>
              </a:rPr>
              <a:t>espera</a:t>
            </a:r>
            <a:r>
              <a:rPr sz="1000" spc="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</a:t>
            </a:r>
            <a:r>
              <a:rPr sz="1000" spc="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</a:t>
            </a:r>
            <a:r>
              <a:rPr sz="1000" spc="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emprendedor</a:t>
            </a:r>
            <a:r>
              <a:rPr sz="1000" spc="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conozca</a:t>
            </a:r>
            <a:r>
              <a:rPr sz="1000" spc="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sobre</a:t>
            </a:r>
            <a:r>
              <a:rPr sz="1000" spc="3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la</a:t>
            </a:r>
            <a:r>
              <a:rPr sz="1000" spc="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30" dirty="0">
                <a:solidFill>
                  <a:srgbClr val="262625"/>
                </a:solidFill>
                <a:latin typeface="Microsoft Sans Serif"/>
                <a:cs typeface="Microsoft Sans Serif"/>
              </a:rPr>
              <a:t>con- </a:t>
            </a:r>
            <a:r>
              <a:rPr sz="1000" spc="-25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tabilidad financiera, principios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contabilidad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general-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688497" y="6430898"/>
            <a:ext cx="268414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6700"/>
              </a:lnSpc>
              <a:spcBef>
                <a:spcPts val="100"/>
              </a:spcBef>
            </a:pP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tal,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registro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transacciones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financieras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preparación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estados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contables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mediante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ecuación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contable.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Lectura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comprensión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del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balance,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estado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resul- </a:t>
            </a:r>
            <a:r>
              <a:rPr sz="1000" spc="-4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tados </a:t>
            </a:r>
            <a:r>
              <a:rPr sz="1000" spc="-35" dirty="0">
                <a:solidFill>
                  <a:srgbClr val="262625"/>
                </a:solidFill>
                <a:latin typeface="Microsoft Sans Serif"/>
                <a:cs typeface="Microsoft Sans Serif"/>
              </a:rPr>
              <a:t>y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el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estado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flujos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de 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efectivo,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familiarizándose </a:t>
            </a:r>
            <a:r>
              <a:rPr sz="1000" spc="-254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con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todos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los</a:t>
            </a:r>
            <a:r>
              <a:rPr sz="1000" spc="-7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términos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62625"/>
                </a:solidFill>
                <a:latin typeface="Microsoft Sans Serif"/>
                <a:cs typeface="Microsoft Sans Serif"/>
              </a:rPr>
              <a:t>contables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que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62625"/>
                </a:solidFill>
                <a:latin typeface="Microsoft Sans Serif"/>
                <a:cs typeface="Microsoft Sans Serif"/>
              </a:rPr>
              <a:t>normalmente </a:t>
            </a:r>
            <a:r>
              <a:rPr sz="1000" spc="-5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100" dirty="0">
                <a:solidFill>
                  <a:srgbClr val="262625"/>
                </a:solidFill>
                <a:latin typeface="Microsoft Sans Serif"/>
                <a:cs typeface="Microsoft Sans Serif"/>
              </a:rPr>
              <a:t>apa</a:t>
            </a:r>
            <a:r>
              <a:rPr sz="1000" spc="-6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ecen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62625"/>
                </a:solidFill>
                <a:latin typeface="Microsoft Sans Serif"/>
                <a:cs typeface="Microsoft Sans Serif"/>
              </a:rPr>
              <a:t>en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62625"/>
                </a:solidFill>
                <a:latin typeface="Microsoft Sans Serif"/>
                <a:cs typeface="Microsoft Sans Serif"/>
              </a:rPr>
              <a:t>los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estados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62625"/>
                </a:solidFill>
                <a:latin typeface="Microsoft Sans Serif"/>
                <a:cs typeface="Microsoft Sans Serif"/>
              </a:rPr>
              <a:t>financie</a:t>
            </a:r>
            <a:r>
              <a:rPr sz="1000" spc="-45" dirty="0">
                <a:solidFill>
                  <a:srgbClr val="262625"/>
                </a:solidFill>
                <a:latin typeface="Microsoft Sans Serif"/>
                <a:cs typeface="Microsoft Sans Serif"/>
              </a:rPr>
              <a:t>r</a:t>
            </a:r>
            <a:r>
              <a:rPr sz="1000" spc="-90" dirty="0">
                <a:solidFill>
                  <a:srgbClr val="262625"/>
                </a:solidFill>
                <a:latin typeface="Microsoft Sans Serif"/>
                <a:cs typeface="Microsoft Sans Serif"/>
              </a:rPr>
              <a:t>os.</a:t>
            </a:r>
            <a:endParaRPr sz="100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837832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5CD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Personalizado</PresentationFormat>
  <Slides>27</Slides>
  <Notes>1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Office Theme</vt:lpstr>
      <vt:lpstr>¿Cómo funciona  El Viaje del Emprendedor? Emprendedores | Entidades del Ecosistema</vt:lpstr>
      <vt:lpstr>INTRODUCCIÓN</vt:lpstr>
      <vt:lpstr>EMPRENDEDORES</vt:lpstr>
      <vt:lpstr>Presentación de PowerPoint</vt:lpstr>
      <vt:lpstr>Presentación de PowerPoint</vt:lpstr>
      <vt:lpstr>Presentación de PowerPoint</vt:lpstr>
      <vt:lpstr>Presentación de PowerPoint</vt:lpstr>
      <vt:lpstr>ETAPAS DE EL VIAJE DEL  EMPRENDEDOR</vt:lpstr>
      <vt:lpstr>CONTENIDOS ETAPA 0 - INDUCCIÓN</vt:lpstr>
      <vt:lpstr>Presentación de PowerPoint</vt:lpstr>
      <vt:lpstr>CONTENIDOS ETAPA 1 - PITCH BÁSICO</vt:lpstr>
      <vt:lpstr>Presentación de PowerPoint</vt:lpstr>
      <vt:lpstr>Presentación de PowerPoint</vt:lpstr>
      <vt:lpstr>CONTENIDOS ETAPA 2 - PROCESO DE  VALIDACIÓN</vt:lpstr>
      <vt:lpstr>Presentación de PowerPoint</vt:lpstr>
      <vt:lpstr>Presentación de PowerPoint</vt:lpstr>
      <vt:lpstr>Presentación de PowerPoint</vt:lpstr>
      <vt:lpstr>CONTENIDOS ETAPA 3 - PITCH SÓLIDO</vt:lpstr>
      <vt:lpstr>Presentación de PowerPoint</vt:lpstr>
      <vt:lpstr>Presentación de PowerPoint</vt:lpstr>
      <vt:lpstr>Presentación de PowerPoint</vt:lpstr>
      <vt:lpstr>CONTENIDOS ETAPA 4 - ALCANZAR  BREAK EVEN</vt:lpstr>
      <vt:lpstr>Presentación de PowerPoint</vt:lpstr>
      <vt:lpstr>Presentación de PowerPoint</vt:lpstr>
      <vt:lpstr>CONTENIDOS ETAPA 5 - ESCALAMIENTO</vt:lpstr>
      <vt:lpstr>Presentación de PowerPoint</vt:lpstr>
      <vt:lpstr>CÍRCULO DE EXPERTOS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¿Cómo funciona  El Viaje del Emprendedor? Emprendedores | Entidades del Ecosistema</dc:title>
  <cp:lastModifiedBy>yenifer gilli</cp:lastModifiedBy>
  <cp:revision>1</cp:revision>
  <dcterms:modified xsi:type="dcterms:W3CDTF">2024-01-10T03:09:39Z</dcterms:modified>
</cp:coreProperties>
</file>