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16" r:id="rId3"/>
    <p:sldId id="261" r:id="rId4"/>
    <p:sldId id="262" r:id="rId5"/>
    <p:sldId id="331" r:id="rId6"/>
    <p:sldId id="319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37" r:id="rId17"/>
    <p:sldId id="347" r:id="rId18"/>
    <p:sldId id="349" r:id="rId19"/>
    <p:sldId id="348" r:id="rId20"/>
    <p:sldId id="350" r:id="rId21"/>
    <p:sldId id="354" r:id="rId22"/>
    <p:sldId id="351" r:id="rId23"/>
    <p:sldId id="353" r:id="rId24"/>
    <p:sldId id="352" r:id="rId25"/>
    <p:sldId id="357" r:id="rId26"/>
    <p:sldId id="329" r:id="rId27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A2"/>
    <a:srgbClr val="374151"/>
    <a:srgbClr val="EE6C26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4"/>
  </p:normalViewPr>
  <p:slideViewPr>
    <p:cSldViewPr snapToGrid="0" showGuides="1">
      <p:cViewPr varScale="1">
        <p:scale>
          <a:sx n="70" d="100"/>
          <a:sy n="70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8690F-B540-4EB5-95BE-3B31CBBA095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46A3D-6658-4931-AFEB-69523857CB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05-12-2023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8J6oi3afd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Andres.gallvar@Hotmail.co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WRR45mTb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894056" y="2534662"/>
            <a:ext cx="5579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Uso de recursos digitales institucionales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8J6oi3afd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5594" y="1678891"/>
            <a:ext cx="7978726" cy="44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fo (@Corfo)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36" y="1702191"/>
            <a:ext cx="49228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7668" y="4632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b="1" cap="all" dirty="0">
                <a:solidFill>
                  <a:srgbClr val="110F3E"/>
                </a:solidFill>
                <a:latin typeface="Open Sans"/>
              </a:rPr>
              <a:t>SEMILLA EXPANDE PARA EMPRESAS LIDERADAS POR MUJERES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835791" y="195999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Open Sans"/>
              </a:rPr>
              <a:t>¿Qué es?</a:t>
            </a: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Si tienes una empresa liderada por mujeres, que cuente con un negocio de alto potencial de crecimiento, con una solución innovadora y con ventas iniciales, postula a esta convocatoria que cofinancia actividades que te permitirán hacer crecer y despegar tu negocio, junto con servicios de apoyo que te ayudarán a implementarlo. Con esta convocatoria podrás acceder a subsidio que contempla dos etapas sucesivas</a:t>
            </a:r>
            <a:r>
              <a:rPr lang="es-MX" dirty="0" smtClean="0">
                <a:solidFill>
                  <a:srgbClr val="000000"/>
                </a:solidFill>
                <a:latin typeface="Open Sans"/>
              </a:rPr>
              <a:t>:</a:t>
            </a:r>
          </a:p>
          <a:p>
            <a:endParaRPr lang="es-MX" dirty="0">
              <a:solidFill>
                <a:srgbClr val="000000"/>
              </a:solidFill>
              <a:latin typeface="Open Sans"/>
            </a:endParaRP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• La primera etapa hasta $28.333.334</a:t>
            </a:r>
          </a:p>
          <a:p>
            <a:r>
              <a:rPr lang="es-MX" dirty="0">
                <a:solidFill>
                  <a:srgbClr val="000000"/>
                </a:solidFill>
                <a:latin typeface="Open Sans"/>
              </a:rPr>
              <a:t>• La segunda etapa (en caso de que se apruebe la extensión del proyecto) hasta $22.666.667</a:t>
            </a:r>
            <a:endParaRPr lang="es-MX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68" y="1864791"/>
            <a:ext cx="990738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73" y="2064411"/>
            <a:ext cx="961206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1" y="1739291"/>
            <a:ext cx="11488753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040" y="1828344"/>
            <a:ext cx="8487960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82" y="2124780"/>
            <a:ext cx="8726118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83" y="1828249"/>
            <a:ext cx="952632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31" y="1440204"/>
            <a:ext cx="8802328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Principales servicios y recursos digitales del Estado de Chile </a:t>
            </a:r>
            <a:endParaRPr lang="es-ES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82" y="1846129"/>
            <a:ext cx="4847705" cy="47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23" y="2384198"/>
            <a:ext cx="8830907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5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41" y="2586141"/>
            <a:ext cx="8516539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273" y="1438546"/>
            <a:ext cx="7657168" cy="52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023387-3E07-2D46-4149-C5D4A8FCB71F}"/>
              </a:ext>
            </a:extLst>
          </p:cNvPr>
          <p:cNvSpPr txBox="1"/>
          <p:nvPr/>
        </p:nvSpPr>
        <p:spPr>
          <a:xfrm>
            <a:off x="599440" y="887214"/>
            <a:ext cx="728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Ejercicio práctico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evaluado) 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967A094-1B7F-51C4-5D5D-3AC3A856B0DB}"/>
              </a:ext>
            </a:extLst>
          </p:cNvPr>
          <p:cNvSpPr txBox="1"/>
          <p:nvPr/>
        </p:nvSpPr>
        <p:spPr>
          <a:xfrm>
            <a:off x="3383280" y="2967335"/>
            <a:ext cx="828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Generar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un pitch de 90 segundos de su negocio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Simulación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Trámite</a:t>
            </a:r>
            <a:r>
              <a:rPr kumimoji="0" lang="es-MX" sz="1800" b="1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de postulación: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Elige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un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fondo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lang="es-MX" dirty="0" smtClean="0">
                <a:solidFill>
                  <a:srgbClr val="24292F"/>
                </a:solidFill>
                <a:latin typeface="-apple-system"/>
              </a:rPr>
              <a:t>concursable y postular a algún proyecto, dejando en evidencia el registro de postulación.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24292F"/>
                </a:solidFill>
                <a:latin typeface="-apple-system"/>
              </a:rPr>
              <a:t>Enviar pantallazos, informes, </a:t>
            </a:r>
            <a:r>
              <a:rPr lang="es-MX" dirty="0" err="1" smtClean="0">
                <a:solidFill>
                  <a:srgbClr val="24292F"/>
                </a:solidFill>
                <a:latin typeface="-apple-system"/>
              </a:rPr>
              <a:t>pdf</a:t>
            </a:r>
            <a:r>
              <a:rPr lang="es-MX" dirty="0" smtClean="0">
                <a:solidFill>
                  <a:srgbClr val="24292F"/>
                </a:solidFill>
                <a:latin typeface="-apple-system"/>
              </a:rPr>
              <a:t> u otro formato al siguiente correo.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2"/>
              </a:rPr>
              <a:t>Andres.gallvar@Hotmail.com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srgbClr val="24292F"/>
                </a:solidFill>
                <a:latin typeface="-apple-system"/>
              </a:rPr>
              <a:t>En asunto indicar : “ ejercicio practico clase 7 – 8 “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</p:txBody>
      </p:sp>
      <p:pic>
        <p:nvPicPr>
          <p:cNvPr id="3074" name="Picture 2" descr="Cuáles son los factores claves de éxito de u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270609" y="1256546"/>
            <a:ext cx="2624454" cy="23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232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B5F8C633-006D-596C-3A42-9C1C20757AA7}"/>
              </a:ext>
            </a:extLst>
          </p:cNvPr>
          <p:cNvSpPr txBox="1"/>
          <p:nvPr/>
        </p:nvSpPr>
        <p:spPr>
          <a:xfrm>
            <a:off x="3177066" y="2045784"/>
            <a:ext cx="6206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Corfo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Sercotec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374151"/>
                </a:solidFill>
                <a:latin typeface="Söhne"/>
              </a:rPr>
              <a:t>Fosis</a:t>
            </a: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Reconocer los elementos de acceso a los </a:t>
            </a:r>
            <a:r>
              <a:rPr lang="es-ES" sz="3200" dirty="0" smtClean="0">
                <a:solidFill>
                  <a:srgbClr val="374151"/>
                </a:solidFill>
                <a:latin typeface="Söhne"/>
              </a:rPr>
              <a:t>portales de financiamiento </a:t>
            </a:r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184603"/>
            <a:ext cx="11654181" cy="3845518"/>
          </a:xfrm>
          <a:prstGeom prst="rect">
            <a:avLst/>
          </a:prstGeom>
        </p:spPr>
      </p:pic>
      <p:pic>
        <p:nvPicPr>
          <p:cNvPr id="3" name="Picture 2" descr="Postulación a fondos de SERCOTEC - MUNICIPALIDAD DE PEDRO AGUIRRE CE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0" y="390477"/>
            <a:ext cx="3411367" cy="17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2" y="2227024"/>
            <a:ext cx="11149075" cy="28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4622" y="1280160"/>
            <a:ext cx="106773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12529"/>
                </a:solidFill>
                <a:latin typeface="-apple-system"/>
              </a:rPr>
              <a:t>Para que las empresas pequeñas puedan mejorar su gestión y ser más productivas, ponemos a su disposición instrumentos y servicios orientados a satisfacer algunas de sus principales necesidades</a:t>
            </a:r>
            <a:r>
              <a:rPr lang="es-MX" b="1" dirty="0" smtClean="0">
                <a:solidFill>
                  <a:srgbClr val="212529"/>
                </a:solidFill>
                <a:latin typeface="-apple-system"/>
              </a:rPr>
              <a:t>:</a:t>
            </a:r>
          </a:p>
          <a:p>
            <a:endParaRPr lang="es-MX" b="1" dirty="0">
              <a:solidFill>
                <a:srgbClr val="212529"/>
              </a:solidFill>
              <a:latin typeface="-apple-system"/>
            </a:endParaRPr>
          </a:p>
          <a:p>
            <a:endParaRPr lang="es-MX" b="1" dirty="0" smtClean="0">
              <a:solidFill>
                <a:srgbClr val="212529"/>
              </a:solidFill>
              <a:latin typeface="-apple-system"/>
            </a:endParaRPr>
          </a:p>
          <a:p>
            <a:endParaRPr lang="es-MX" dirty="0">
              <a:solidFill>
                <a:srgbClr val="212529"/>
              </a:solidFill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rgbClr val="212529"/>
                </a:solidFill>
                <a:latin typeface="-apple-system"/>
              </a:rPr>
              <a:t>Para fortalecer su actividad</a:t>
            </a:r>
            <a:r>
              <a:rPr lang="es-MX" dirty="0">
                <a:solidFill>
                  <a:srgbClr val="212529"/>
                </a:solidFill>
                <a:latin typeface="-apple-system"/>
              </a:rPr>
              <a:t>: el fondo de desarrollo de negocios Crece, y servicios de apoyo a la Promoción y Canales de Comercialización.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rgbClr val="212529"/>
                </a:solidFill>
                <a:latin typeface="-apple-system"/>
              </a:rPr>
              <a:t>Para enfrentar y solucionar los desafíos de su actividad</a:t>
            </a:r>
            <a:r>
              <a:rPr lang="es-MX" dirty="0">
                <a:solidFill>
                  <a:srgbClr val="212529"/>
                </a:solidFill>
                <a:latin typeface="-apple-system"/>
              </a:rPr>
              <a:t>: la asesoría y el acompañamiento del fondo de asesorías empresariales Mejora Negocios; un servicio gratuito de Asesoría Legal Virtual y muy especialmente, los Centros de Negocios </a:t>
            </a:r>
            <a:r>
              <a:rPr lang="es-MX" dirty="0" err="1">
                <a:solidFill>
                  <a:srgbClr val="212529"/>
                </a:solidFill>
                <a:latin typeface="-apple-system"/>
              </a:rPr>
              <a:t>Sercotec</a:t>
            </a:r>
            <a:r>
              <a:rPr lang="es-MX" dirty="0">
                <a:solidFill>
                  <a:srgbClr val="212529"/>
                </a:solidFill>
                <a:latin typeface="-apple-system"/>
              </a:rPr>
              <a:t> que operan en todas las regiones del país.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rgbClr val="212529"/>
                </a:solidFill>
                <a:latin typeface="-apple-system"/>
              </a:rPr>
              <a:t>Para aprender y fortalecer capacidades</a:t>
            </a:r>
            <a:r>
              <a:rPr lang="es-MX" dirty="0">
                <a:solidFill>
                  <a:srgbClr val="212529"/>
                </a:solidFill>
                <a:latin typeface="-apple-system"/>
              </a:rPr>
              <a:t>: Formación Empresarial y el Portal de Capacitación, con cursos en línea gratuitos.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rgbClr val="212529"/>
                </a:solidFill>
                <a:latin typeface="-apple-system"/>
              </a:rPr>
              <a:t>Para aquellas empresas, emprendedores y organizaciones que enfrentan retos de manera colectiva</a:t>
            </a:r>
            <a:r>
              <a:rPr lang="es-MX" dirty="0">
                <a:solidFill>
                  <a:srgbClr val="212529"/>
                </a:solidFill>
                <a:latin typeface="-apple-system"/>
              </a:rPr>
              <a:t>: el fondo para negocios asociativos Juntos; el servicio de Redes de Oportunidades de Negocios; apoyo para el fortalecimiento de gremios representantes de micro y pequeñas empresas, tanto de nivel regional como nacional; apoyo a la Modernización de Ferias Libres y el Programa de Fortalecimiento de Barrios Comerciales.</a:t>
            </a:r>
            <a:endParaRPr lang="es-MX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9579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31" y="1366023"/>
            <a:ext cx="8659433" cy="11717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5" y="2826051"/>
            <a:ext cx="1174397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WRR45mTbK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9643" y="1361049"/>
            <a:ext cx="8764172" cy="49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405</Words>
  <Application>Microsoft Office PowerPoint</Application>
  <PresentationFormat>Panorámica</PresentationFormat>
  <Paragraphs>39</Paragraphs>
  <Slides>25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Open Sans</vt:lpstr>
      <vt:lpstr>roboto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Cuenta Microsoft</cp:lastModifiedBy>
  <cp:revision>125</cp:revision>
  <cp:lastPrinted>2023-12-05T15:11:24Z</cp:lastPrinted>
  <dcterms:created xsi:type="dcterms:W3CDTF">2022-09-01T16:31:15Z</dcterms:created>
  <dcterms:modified xsi:type="dcterms:W3CDTF">2023-12-05T22:19:04Z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