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0"/>
  </p:notesMasterIdLst>
  <p:sldIdLst>
    <p:sldId id="316" r:id="rId3"/>
    <p:sldId id="261" r:id="rId4"/>
    <p:sldId id="346" r:id="rId5"/>
    <p:sldId id="367" r:id="rId6"/>
    <p:sldId id="1689" r:id="rId7"/>
    <p:sldId id="313" r:id="rId8"/>
    <p:sldId id="347" r:id="rId9"/>
    <p:sldId id="259" r:id="rId10"/>
    <p:sldId id="352" r:id="rId11"/>
    <p:sldId id="331" r:id="rId12"/>
    <p:sldId id="319" r:id="rId13"/>
    <p:sldId id="343" r:id="rId14"/>
    <p:sldId id="353" r:id="rId15"/>
    <p:sldId id="354" r:id="rId16"/>
    <p:sldId id="355" r:id="rId17"/>
    <p:sldId id="356" r:id="rId18"/>
    <p:sldId id="358" r:id="rId19"/>
    <p:sldId id="359" r:id="rId20"/>
    <p:sldId id="360" r:id="rId21"/>
    <p:sldId id="361" r:id="rId22"/>
    <p:sldId id="362" r:id="rId23"/>
    <p:sldId id="363" r:id="rId24"/>
    <p:sldId id="364" r:id="rId25"/>
    <p:sldId id="366" r:id="rId26"/>
    <p:sldId id="365" r:id="rId27"/>
    <p:sldId id="336" r:id="rId28"/>
    <p:sldId id="329" r:id="rId2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151"/>
    <a:srgbClr val="009EA2"/>
    <a:srgbClr val="AF11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714"/>
  </p:normalViewPr>
  <p:slideViewPr>
    <p:cSldViewPr snapToGrid="0" showGuides="1">
      <p:cViewPr varScale="1">
        <p:scale>
          <a:sx n="64" d="100"/>
          <a:sy n="64" d="100"/>
        </p:scale>
        <p:origin x="1062" y="78"/>
      </p:cViewPr>
      <p:guideLst>
        <p:guide orient="horz" pos="2160"/>
        <p:guide pos="3840"/>
      </p:guideLst>
    </p:cSldViewPr>
  </p:slideViewPr>
  <p:notesTextViewPr>
    <p:cViewPr>
      <p:scale>
        <a:sx n="1" d="1"/>
        <a:sy n="1" d="1"/>
      </p:scale>
      <p:origin x="0" y="0"/>
    </p:cViewPr>
  </p:notesTextViewPr>
  <p:sorterViewPr>
    <p:cViewPr>
      <p:scale>
        <a:sx n="100" d="100"/>
        <a:sy n="100" d="100"/>
      </p:scale>
      <p:origin x="0" y="-27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2FB549-16F7-4C88-A229-048A0E76503F}" type="datetimeFigureOut">
              <a:rPr lang="es-CL" smtClean="0"/>
              <a:t>17-10-2023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A9418-BE23-47D4-828E-8CEE373ECFA8}" type="slidenum">
              <a:rPr lang="es-CL" smtClean="0"/>
              <a:t>‹Nº›</a:t>
            </a:fld>
            <a:endParaRPr lang="es-CL"/>
          </a:p>
        </p:txBody>
      </p:sp>
    </p:spTree>
    <p:extLst>
      <p:ext uri="{BB962C8B-B14F-4D97-AF65-F5344CB8AC3E}">
        <p14:creationId xmlns:p14="http://schemas.microsoft.com/office/powerpoint/2010/main" val="4148961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89093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484052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0021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10/17/2023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extLst>
      <p:ext uri="{BB962C8B-B14F-4D97-AF65-F5344CB8AC3E}">
        <p14:creationId xmlns:p14="http://schemas.microsoft.com/office/powerpoint/2010/main" val="3675321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417AE7-1C01-29D1-CBE0-6948AA68FA0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9A1C5A69-045D-8A64-53B0-B1EEAB1C1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973AC0-B4E8-8BFC-0BE6-E18E1B30AB4F}"/>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0C4043C8-E868-DFBC-4E47-3A97F4C9404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973E86F-1D5B-7F19-9264-FF59A0FD457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22121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622970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78963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6583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614391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915586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52864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229FA8-645B-C1FC-F7DE-39B32B78986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1F2266D-507F-434B-85B3-6FF6E04399B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59B705F-329C-113F-EF9C-5E470CD0DECE}"/>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7862D655-4175-69C7-36D7-85AC39646E7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2BAB6-9ABB-841D-85FD-710A336689B1}"/>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462461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902574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343027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6DAAD2-2628-3F49-68D2-89268B31936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DFF6B71-2277-80ED-C8B6-7768A9789B8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005F3A6-B0A5-E60E-A3FF-04F25B5B49DA}"/>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C8F480FF-BB83-61FC-29A8-9C9D69E8826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04212DF-0583-7408-3FE5-4727999CB589}"/>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935468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70EA91-B75F-DA84-11DB-B836107FDBC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63CD2D49-6B7E-8420-3CCF-9BD2BF49D5C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C91041AE-A87E-356A-045A-4699ED49F5C3}"/>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92FFEB36-FD8B-A0EF-8AE4-47A3BCC66DA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00208EE-5755-DAA8-2E37-DED7A4A2945A}"/>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981178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0E5FA9-F8F8-8DFE-C969-D1EEEE0FD29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8335ABD-2E86-C499-5A70-C979E57ADC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EDEE39A-17BE-9AEE-6F49-E2627E78FAA9}"/>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32CEADF9-3D82-74F5-7D34-C00AA08FB349}"/>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FFAA51-2CE0-6685-99E0-6DB9D799CC5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10156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58FE8E-DFB4-EC3A-2787-37267C568C2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30CEDA6-74F5-E400-4CB8-2AC2A4B571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0380221-B01D-DF89-CD52-8FFE83B29E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6C200525-21EC-5E67-3488-B1BCA6D45E72}"/>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6" name="Marcador de pie de página 5">
            <a:extLst>
              <a:ext uri="{FF2B5EF4-FFF2-40B4-BE49-F238E27FC236}">
                <a16:creationId xmlns:a16="http://schemas.microsoft.com/office/drawing/2014/main" id="{9AF59ABC-661D-68A7-3F21-20F2D872CEC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2A7A15C-2E5D-4D01-D77C-7AF6DDCBAE1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124816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854D3C-56CD-F2EC-D624-B834FB4CB2F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3620192-6865-FFC9-A64A-821263163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674BBAC-9B1C-7FF3-1164-D8E05FCF2F2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DF8ABF10-0B76-C7B6-F452-60497388FC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DF206B-F948-AB8D-0188-096B2BA3B40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EA694C52-3001-D061-07E6-BEE60BD593D6}"/>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8" name="Marcador de pie de página 7">
            <a:extLst>
              <a:ext uri="{FF2B5EF4-FFF2-40B4-BE49-F238E27FC236}">
                <a16:creationId xmlns:a16="http://schemas.microsoft.com/office/drawing/2014/main" id="{A1381180-FD2D-83F7-E295-2B99BC9D0DC9}"/>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B6194A88-ABF4-E58D-8A5A-31ED89F8658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50354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FC35D-D334-A6DE-D967-064A223DB0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54DFFDE4-76C4-186B-87E7-B39DF0EBED71}"/>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4" name="Marcador de pie de página 3">
            <a:extLst>
              <a:ext uri="{FF2B5EF4-FFF2-40B4-BE49-F238E27FC236}">
                <a16:creationId xmlns:a16="http://schemas.microsoft.com/office/drawing/2014/main" id="{56B8C959-E88A-7B4C-E48B-028E0CD2D663}"/>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8974ABD5-987F-C573-58D0-90667807C8B3}"/>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7246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2B54F4-56FA-DC1F-2AED-0E0ACA55B488}"/>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3" name="Marcador de pie de página 2">
            <a:extLst>
              <a:ext uri="{FF2B5EF4-FFF2-40B4-BE49-F238E27FC236}">
                <a16:creationId xmlns:a16="http://schemas.microsoft.com/office/drawing/2014/main" id="{71EFC61F-9D1B-86A3-2444-1B5B0BEB337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2F930379-10F9-03CC-5549-978938287174}"/>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202146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A1F089-1EFE-3F3D-72FD-2AF9F1D2BA9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786B97A-5222-2200-3782-EB1D45BE78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D018C33-0563-6BBC-215B-988D06EDB2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B6F822-9520-F1B8-1FA8-918690C1AFB6}"/>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6" name="Marcador de pie de página 5">
            <a:extLst>
              <a:ext uri="{FF2B5EF4-FFF2-40B4-BE49-F238E27FC236}">
                <a16:creationId xmlns:a16="http://schemas.microsoft.com/office/drawing/2014/main" id="{DF0ADA80-91D3-A8A8-A849-D7B796CBA488}"/>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4C717F-BB5C-EFFE-AA5A-773086E668FF}"/>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49330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F77CAE-4F7C-BFDE-1F65-D5109D7DC07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F5AD70D-BBA8-F4E2-EC28-ED28C61C5B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C7D8F6B-B43F-6789-D782-3CECCCCA5D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04FED25-AB30-880E-CAC3-1D75CF2C48F0}"/>
              </a:ext>
            </a:extLst>
          </p:cNvPr>
          <p:cNvSpPr>
            <a:spLocks noGrp="1"/>
          </p:cNvSpPr>
          <p:nvPr>
            <p:ph type="dt" sz="half" idx="10"/>
          </p:nvPr>
        </p:nvSpPr>
        <p:spPr/>
        <p:txBody>
          <a:bodyPr/>
          <a:lstStyle/>
          <a:p>
            <a:fld id="{149FC852-BD28-D649-8535-15E2BCD0059B}" type="datetimeFigureOut">
              <a:rPr lang="es-CL" smtClean="0"/>
              <a:t>17-10-2023</a:t>
            </a:fld>
            <a:endParaRPr lang="es-CL"/>
          </a:p>
        </p:txBody>
      </p:sp>
      <p:sp>
        <p:nvSpPr>
          <p:cNvPr id="6" name="Marcador de pie de página 5">
            <a:extLst>
              <a:ext uri="{FF2B5EF4-FFF2-40B4-BE49-F238E27FC236}">
                <a16:creationId xmlns:a16="http://schemas.microsoft.com/office/drawing/2014/main" id="{4D5B67E5-B14B-280C-553B-F584C43A775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5BE6592-FE9F-F96C-5DB0-B52F575948AD}"/>
              </a:ext>
            </a:extLst>
          </p:cNvPr>
          <p:cNvSpPr>
            <a:spLocks noGrp="1"/>
          </p:cNvSpPr>
          <p:nvPr>
            <p:ph type="sldNum" sz="quarter" idx="12"/>
          </p:nvPr>
        </p:nvSpPr>
        <p:spPr/>
        <p:txBody>
          <a:bodyPr/>
          <a:lstStyle/>
          <a:p>
            <a:fld id="{294CC5D7-34EB-5D4D-B74B-332F11597AC6}" type="slidenum">
              <a:rPr lang="es-CL" smtClean="0"/>
              <a:t>‹Nº›</a:t>
            </a:fld>
            <a:endParaRPr lang="es-CL"/>
          </a:p>
        </p:txBody>
      </p:sp>
    </p:spTree>
    <p:extLst>
      <p:ext uri="{BB962C8B-B14F-4D97-AF65-F5344CB8AC3E}">
        <p14:creationId xmlns:p14="http://schemas.microsoft.com/office/powerpoint/2010/main" val="3061122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26768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C985DE8-9CBB-417A-E847-F80316D4F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6251322B-92BC-972C-6735-513C139983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E984ED2-68D6-FB81-0376-6D3804820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FC852-BD28-D649-8535-15E2BCD0059B}" type="datetimeFigureOut">
              <a:rPr lang="es-CL" smtClean="0"/>
              <a:t>17-10-2023</a:t>
            </a:fld>
            <a:endParaRPr lang="es-CL"/>
          </a:p>
        </p:txBody>
      </p:sp>
      <p:sp>
        <p:nvSpPr>
          <p:cNvPr id="5" name="Marcador de pie de página 4">
            <a:extLst>
              <a:ext uri="{FF2B5EF4-FFF2-40B4-BE49-F238E27FC236}">
                <a16:creationId xmlns:a16="http://schemas.microsoft.com/office/drawing/2014/main" id="{80766946-1E5A-DDA8-07F4-ED85B3D0FB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14CE3075-A221-D453-D097-4175F38C41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4CC5D7-34EB-5D4D-B74B-332F11597AC6}" type="slidenum">
              <a:rPr lang="es-CL" smtClean="0"/>
              <a:t>‹Nº›</a:t>
            </a:fld>
            <a:endParaRPr lang="es-CL"/>
          </a:p>
        </p:txBody>
      </p:sp>
    </p:spTree>
    <p:extLst>
      <p:ext uri="{BB962C8B-B14F-4D97-AF65-F5344CB8AC3E}">
        <p14:creationId xmlns:p14="http://schemas.microsoft.com/office/powerpoint/2010/main" val="3689883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s://ecomotive.ir/1398/03/23/change-the-look-of-government-into-the-startup-ecosystem/" TargetMode="External"/><Relationship Id="rId7" Type="http://schemas.openxmlformats.org/officeDocument/2006/relationships/hyperlink" Target="https://definicion.de/imposicion/" TargetMode="External"/><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hyperlink" Target="https://ko.depositphotos.com/198287932/stock-illustration-man-front-mirror-looking-himself.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hyperlink" Target="http://petambus.economiabasadaenrecursos.co/2017/05/el-trabajo-en-equipo-las-reglas-del-ego.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Juan Reyes Candia. / Contador Auditor.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 jua.reyes.candia@gmail.com</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44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54875" y="1587832"/>
            <a:ext cx="9353549" cy="707886"/>
          </a:xfrm>
          <a:prstGeom prst="rect">
            <a:avLst/>
          </a:prstGeom>
          <a:noFill/>
        </p:spPr>
        <p:txBody>
          <a:bodyPr wrap="square" rtlCol="0">
            <a:spAutoFit/>
          </a:bodyPr>
          <a:lstStyle/>
          <a:p>
            <a:r>
              <a:rPr lang="es-MX" sz="3600" b="1" dirty="0">
                <a:solidFill>
                  <a:srgbClr val="374151"/>
                </a:solidFill>
              </a:rPr>
              <a:t>Objetivos</a:t>
            </a:r>
            <a:r>
              <a:rPr lang="es-MX" sz="4000" b="1" dirty="0">
                <a:solidFill>
                  <a:srgbClr val="374151"/>
                </a:solidFill>
              </a:rPr>
              <a:t> de esta clase</a:t>
            </a:r>
            <a:endParaRPr lang="es-CL" sz="40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1254875" y="2736502"/>
            <a:ext cx="9867826" cy="1200329"/>
          </a:xfrm>
          <a:prstGeom prst="rect">
            <a:avLst/>
          </a:prstGeom>
          <a:noFill/>
        </p:spPr>
        <p:txBody>
          <a:bodyPr wrap="square">
            <a:spAutoFit/>
          </a:bodyPr>
          <a:lstStyle/>
          <a:p>
            <a:pPr marL="285750" indent="-285750" algn="just">
              <a:buFont typeface="Arial" panose="020B0604020202020204" pitchFamily="34" charset="0"/>
              <a:buChar char="•"/>
            </a:pPr>
            <a:r>
              <a:rPr lang="es-MX" sz="2400" dirty="0">
                <a:solidFill>
                  <a:srgbClr val="374151"/>
                </a:solidFill>
              </a:rPr>
              <a:t>Comprender que es el volumen de venta, como se calcula,  como aumentar el volumen de venta y que indicadores, complementan el volumen de venta optimizando el proceso de medio de pago.</a:t>
            </a:r>
            <a:endParaRPr lang="es-ES" sz="2400" dirty="0">
              <a:solidFill>
                <a:srgbClr val="374151"/>
              </a:solidFill>
            </a:endParaRPr>
          </a:p>
        </p:txBody>
      </p:sp>
      <p:pic>
        <p:nvPicPr>
          <p:cNvPr id="5" name="Imagen 4">
            <a:extLst>
              <a:ext uri="{FF2B5EF4-FFF2-40B4-BE49-F238E27FC236}">
                <a16:creationId xmlns:a16="http://schemas.microsoft.com/office/drawing/2014/main" id="{A23BBDAF-00E4-6DFD-6E66-3A5F2F915CBF}"/>
              </a:ext>
            </a:extLst>
          </p:cNvPr>
          <p:cNvPicPr>
            <a:picLocks noChangeAspect="1"/>
          </p:cNvPicPr>
          <p:nvPr/>
        </p:nvPicPr>
        <p:blipFill>
          <a:blip r:embed="rId2"/>
          <a:stretch>
            <a:fillRect/>
          </a:stretch>
        </p:blipFill>
        <p:spPr>
          <a:xfrm>
            <a:off x="7959139" y="4213988"/>
            <a:ext cx="3004150" cy="1632175"/>
          </a:xfrm>
          <a:prstGeom prst="rect">
            <a:avLst/>
          </a:prstGeom>
        </p:spPr>
      </p:pic>
    </p:spTree>
    <p:extLst>
      <p:ext uri="{BB962C8B-B14F-4D97-AF65-F5344CB8AC3E}">
        <p14:creationId xmlns:p14="http://schemas.microsoft.com/office/powerpoint/2010/main" val="77374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368983" y="1351508"/>
            <a:ext cx="8344762" cy="4216539"/>
          </a:xfrm>
          <a:prstGeom prst="rect">
            <a:avLst/>
          </a:prstGeom>
          <a:noFill/>
        </p:spPr>
        <p:txBody>
          <a:bodyPr wrap="square" rtlCol="0">
            <a:spAutoFit/>
          </a:bodyPr>
          <a:lstStyle/>
          <a:p>
            <a:r>
              <a:rPr lang="es-MX" sz="2800" b="1" dirty="0">
                <a:solidFill>
                  <a:srgbClr val="374151"/>
                </a:solidFill>
              </a:rPr>
              <a:t>Introducción:</a:t>
            </a:r>
          </a:p>
          <a:p>
            <a:endParaRPr lang="es-MX" sz="2400" b="1" dirty="0">
              <a:solidFill>
                <a:srgbClr val="374151"/>
              </a:solidFill>
            </a:endParaRPr>
          </a:p>
          <a:p>
            <a:r>
              <a:rPr lang="es-MX" sz="2400" dirty="0">
                <a:solidFill>
                  <a:srgbClr val="374151"/>
                </a:solidFill>
              </a:rPr>
              <a:t>La prosperidad de un negocio está determinada por las ventas que haga de sus productos, bienes o servicios. En este sentido, masificar las operaciones y mantener la tendencia de crecimiento en el tiempo se transforma en un objetivo clave, que requiere de acciones y estrategias de seguimiento y control.</a:t>
            </a:r>
          </a:p>
          <a:p>
            <a:endParaRPr lang="es-MX" sz="2400" dirty="0">
              <a:solidFill>
                <a:srgbClr val="374151"/>
              </a:solidFill>
            </a:endParaRPr>
          </a:p>
          <a:p>
            <a:r>
              <a:rPr lang="es-MX" sz="2400" dirty="0">
                <a:solidFill>
                  <a:srgbClr val="374151"/>
                </a:solidFill>
              </a:rPr>
              <a:t>Ante esta realidad, hoy queremos darte las herramientas necesarias para que conozcas qué es volumen de ventas, sus fórmulas de cálculo y Optimizar el proceso de medio de pago.</a:t>
            </a:r>
            <a:endParaRPr lang="es-CL" sz="3600" b="1" dirty="0">
              <a:solidFill>
                <a:srgbClr val="374151"/>
              </a:solidFill>
            </a:endParaRPr>
          </a:p>
        </p:txBody>
      </p:sp>
      <p:pic>
        <p:nvPicPr>
          <p:cNvPr id="2050" name="Picture 2" descr="Introducción - Iconos gratis de personas">
            <a:extLst>
              <a:ext uri="{FF2B5EF4-FFF2-40B4-BE49-F238E27FC236}">
                <a16:creationId xmlns:a16="http://schemas.microsoft.com/office/drawing/2014/main" id="{CFD4F7AC-205A-A7CD-0978-57529E922D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1448" y="336336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39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624560" y="549145"/>
            <a:ext cx="9353549" cy="1815882"/>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dirty="0">
                <a:solidFill>
                  <a:srgbClr val="374151"/>
                </a:solidFill>
              </a:rPr>
              <a:t>¿Qué es el volumen de ventas?</a:t>
            </a:r>
          </a:p>
          <a:p>
            <a:endParaRPr lang="es-ES" sz="2800" b="1" i="0" dirty="0">
              <a:solidFill>
                <a:srgbClr val="374151"/>
              </a:solidFill>
              <a:effectLst/>
            </a:endParaRPr>
          </a:p>
        </p:txBody>
      </p:sp>
      <p:sp>
        <p:nvSpPr>
          <p:cNvPr id="6" name="CuadroTexto 5">
            <a:extLst>
              <a:ext uri="{FF2B5EF4-FFF2-40B4-BE49-F238E27FC236}">
                <a16:creationId xmlns:a16="http://schemas.microsoft.com/office/drawing/2014/main" id="{EA305ACA-7756-5698-E568-460EAAC59B9E}"/>
              </a:ext>
            </a:extLst>
          </p:cNvPr>
          <p:cNvSpPr txBox="1"/>
          <p:nvPr/>
        </p:nvSpPr>
        <p:spPr>
          <a:xfrm>
            <a:off x="624560" y="2230816"/>
            <a:ext cx="10153338" cy="2954655"/>
          </a:xfrm>
          <a:prstGeom prst="rect">
            <a:avLst/>
          </a:prstGeom>
          <a:noFill/>
        </p:spPr>
        <p:txBody>
          <a:bodyPr wrap="square" rtlCol="0">
            <a:spAutoFit/>
          </a:bodyPr>
          <a:lstStyle/>
          <a:p>
            <a:pPr algn="l"/>
            <a:r>
              <a:rPr lang="es-MX" sz="2400" dirty="0">
                <a:solidFill>
                  <a:srgbClr val="374151"/>
                </a:solidFill>
              </a:rPr>
              <a:t>Se define como la cantidad o valor asociado al número de productos, bienes o servicios vendidos durante un periodo de tiempo.</a:t>
            </a:r>
          </a:p>
          <a:p>
            <a:pPr algn="l"/>
            <a:r>
              <a:rPr lang="es-MX" sz="2400" dirty="0">
                <a:solidFill>
                  <a:srgbClr val="374151"/>
                </a:solidFill>
              </a:rPr>
              <a:t>Es importante tomar en consideración que el volumen de ventas no es una relación para medir directamente el valor monetario que una venta aporta a las finanzas del negocio.</a:t>
            </a:r>
          </a:p>
          <a:p>
            <a:pPr algn="l"/>
            <a:r>
              <a:rPr lang="es-MX" sz="2400" dirty="0">
                <a:solidFill>
                  <a:srgbClr val="374151"/>
                </a:solidFill>
              </a:rPr>
              <a:t>Es solo una medición la cantidad de uno o varios productos que fueron comercializados por la empresa en un lapso determinado.</a:t>
            </a:r>
          </a:p>
          <a:p>
            <a:endParaRPr lang="es-CL" dirty="0"/>
          </a:p>
        </p:txBody>
      </p:sp>
      <p:pic>
        <p:nvPicPr>
          <p:cNvPr id="3074" name="Picture 2" descr="El aumento del volumen de ventas hace que el negocio crezca concepto la  mano del hombre de negocios construye una pirámide de cubos de madera |  Foto Premium">
            <a:extLst>
              <a:ext uri="{FF2B5EF4-FFF2-40B4-BE49-F238E27FC236}">
                <a16:creationId xmlns:a16="http://schemas.microsoft.com/office/drawing/2014/main" id="{8E290937-68AF-473E-1FB1-E76C367B8F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865" y="4492974"/>
            <a:ext cx="269557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113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EA305ACA-7756-5698-E568-460EAAC59B9E}"/>
              </a:ext>
            </a:extLst>
          </p:cNvPr>
          <p:cNvSpPr txBox="1"/>
          <p:nvPr/>
        </p:nvSpPr>
        <p:spPr>
          <a:xfrm>
            <a:off x="714500" y="1951672"/>
            <a:ext cx="10153338" cy="2954655"/>
          </a:xfrm>
          <a:prstGeom prst="rect">
            <a:avLst/>
          </a:prstGeom>
          <a:noFill/>
        </p:spPr>
        <p:txBody>
          <a:bodyPr wrap="square" rtlCol="0">
            <a:spAutoFit/>
          </a:bodyPr>
          <a:lstStyle/>
          <a:p>
            <a:pPr algn="l"/>
            <a:r>
              <a:rPr lang="es-MX" sz="2400" dirty="0">
                <a:solidFill>
                  <a:srgbClr val="374151"/>
                </a:solidFill>
              </a:rPr>
              <a:t>Existen dos formas de expresar el volumen de ventas:</a:t>
            </a:r>
          </a:p>
          <a:p>
            <a:pPr algn="l"/>
            <a:endParaRPr lang="es-MX" sz="2400" dirty="0">
              <a:solidFill>
                <a:srgbClr val="374151"/>
              </a:solidFill>
            </a:endParaRPr>
          </a:p>
          <a:p>
            <a:pPr algn="l">
              <a:buFont typeface="Arial" panose="020B0604020202020204" pitchFamily="34" charset="0"/>
              <a:buChar char="•"/>
            </a:pPr>
            <a:r>
              <a:rPr lang="es-MX" sz="2400" dirty="0">
                <a:solidFill>
                  <a:srgbClr val="374151"/>
                </a:solidFill>
              </a:rPr>
              <a:t>La primera está relacionada con los controles de inventarios; para ello solo se indica las cantidades de unidades despachadas o vendidas.</a:t>
            </a:r>
          </a:p>
          <a:p>
            <a:pPr algn="l">
              <a:buFont typeface="Arial" panose="020B0604020202020204" pitchFamily="34" charset="0"/>
              <a:buChar char="•"/>
            </a:pPr>
            <a:endParaRPr lang="es-MX" sz="2400" dirty="0">
              <a:solidFill>
                <a:srgbClr val="374151"/>
              </a:solidFill>
            </a:endParaRPr>
          </a:p>
          <a:p>
            <a:pPr algn="l">
              <a:buFont typeface="Arial" panose="020B0604020202020204" pitchFamily="34" charset="0"/>
              <a:buChar char="•"/>
            </a:pPr>
            <a:r>
              <a:rPr lang="es-MX" sz="2400" dirty="0">
                <a:solidFill>
                  <a:srgbClr val="374151"/>
                </a:solidFill>
              </a:rPr>
              <a:t>La segunda es de acuerdo a la contabilidad, pues se lleva el control de los productos vendidos por su precio de venta asignado.</a:t>
            </a:r>
          </a:p>
          <a:p>
            <a:endParaRPr lang="es-CL" dirty="0"/>
          </a:p>
        </p:txBody>
      </p:sp>
      <p:pic>
        <p:nvPicPr>
          <p:cNvPr id="4098" name="Picture 2" descr="El aumento del volumen de ventas hace que el negocio crezca concepto la  mano del hombre de negocios construye una pirámide de cubos de madera |  Foto Premium">
            <a:extLst>
              <a:ext uri="{FF2B5EF4-FFF2-40B4-BE49-F238E27FC236}">
                <a16:creationId xmlns:a16="http://schemas.microsoft.com/office/drawing/2014/main" id="{2537D614-5054-24D8-4A1B-F964199B4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1925" y="4677727"/>
            <a:ext cx="2695575" cy="169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880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606E0B-E598-B40F-6C18-9EC2E9023F73}"/>
              </a:ext>
            </a:extLst>
          </p:cNvPr>
          <p:cNvSpPr txBox="1"/>
          <p:nvPr/>
        </p:nvSpPr>
        <p:spPr>
          <a:xfrm>
            <a:off x="1419225" y="624096"/>
            <a:ext cx="9353549" cy="1384995"/>
          </a:xfrm>
          <a:prstGeom prst="rect">
            <a:avLst/>
          </a:prstGeom>
          <a:noFill/>
        </p:spPr>
        <p:txBody>
          <a:bodyPr wrap="square" rtlCol="0">
            <a:spAutoFit/>
          </a:bodyPr>
          <a:lstStyle/>
          <a:p>
            <a:r>
              <a:rPr lang="es-ES" sz="2800" b="1" dirty="0">
                <a:solidFill>
                  <a:srgbClr val="374151"/>
                </a:solidFill>
              </a:rPr>
              <a:t>Entonces,</a:t>
            </a:r>
          </a:p>
          <a:p>
            <a:endParaRPr lang="es-ES" sz="2800" b="1" dirty="0">
              <a:solidFill>
                <a:srgbClr val="374151"/>
              </a:solidFill>
            </a:endParaRPr>
          </a:p>
          <a:p>
            <a:r>
              <a:rPr lang="es-MX" sz="2800" b="1" dirty="0">
                <a:solidFill>
                  <a:srgbClr val="374151"/>
                </a:solidFill>
              </a:rPr>
              <a:t>¿Cómo calcular el volumen de ventas?</a:t>
            </a:r>
            <a:endParaRPr lang="es-ES" sz="2800" b="1" dirty="0">
              <a:solidFill>
                <a:srgbClr val="374151"/>
              </a:solidFill>
            </a:endParaRPr>
          </a:p>
        </p:txBody>
      </p:sp>
      <p:sp>
        <p:nvSpPr>
          <p:cNvPr id="4" name="CuadroTexto 3">
            <a:extLst>
              <a:ext uri="{FF2B5EF4-FFF2-40B4-BE49-F238E27FC236}">
                <a16:creationId xmlns:a16="http://schemas.microsoft.com/office/drawing/2014/main" id="{71485773-1D15-985D-DE55-2FEE2CCE1A7D}"/>
              </a:ext>
            </a:extLst>
          </p:cNvPr>
          <p:cNvSpPr txBox="1"/>
          <p:nvPr/>
        </p:nvSpPr>
        <p:spPr>
          <a:xfrm>
            <a:off x="1019331" y="2251874"/>
            <a:ext cx="9173980" cy="2677656"/>
          </a:xfrm>
          <a:prstGeom prst="rect">
            <a:avLst/>
          </a:prstGeom>
          <a:noFill/>
        </p:spPr>
        <p:txBody>
          <a:bodyPr wrap="square">
            <a:spAutoFit/>
          </a:bodyPr>
          <a:lstStyle/>
          <a:p>
            <a:r>
              <a:rPr lang="es-MX" sz="2400" dirty="0">
                <a:solidFill>
                  <a:srgbClr val="374151"/>
                </a:solidFill>
              </a:rPr>
              <a:t>Para calcular el volumen de ventas, es necesario tomar en cuenta el periodo de tiempo, así como indicar si la base del cálculo está fundamentada en los ingresos en términos monetarios o en el número de unidades vendidas.</a:t>
            </a:r>
          </a:p>
          <a:p>
            <a:r>
              <a:rPr lang="es-MX" sz="2400" dirty="0">
                <a:solidFill>
                  <a:srgbClr val="374151"/>
                </a:solidFill>
              </a:rPr>
              <a:t>A fin de despejar posibles dudas y ser más específicos en el tema, a continuación te presentamos las operaciones más utilizadas acompañadas de ejemplos.</a:t>
            </a:r>
            <a:endParaRPr lang="es-CL" sz="2400" dirty="0">
              <a:solidFill>
                <a:srgbClr val="374151"/>
              </a:solidFill>
            </a:endParaRPr>
          </a:p>
        </p:txBody>
      </p:sp>
      <p:pic>
        <p:nvPicPr>
          <p:cNvPr id="5122" name="Picture 2" descr="PRESUPUESTO VOLUMEN DE PRODUCCIÓN - YouTube">
            <a:extLst>
              <a:ext uri="{FF2B5EF4-FFF2-40B4-BE49-F238E27FC236}">
                <a16:creationId xmlns:a16="http://schemas.microsoft.com/office/drawing/2014/main" id="{5125A86B-273E-1109-14B7-6A12CA75C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408" y="4594077"/>
            <a:ext cx="3761656" cy="210652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DCEFD905-DDBD-36E4-26D5-2FAF0789A99F}"/>
              </a:ext>
            </a:extLst>
          </p:cNvPr>
          <p:cNvPicPr>
            <a:picLocks noChangeAspect="1"/>
          </p:cNvPicPr>
          <p:nvPr/>
        </p:nvPicPr>
        <p:blipFill>
          <a:blip r:embed="rId3"/>
          <a:stretch>
            <a:fillRect/>
          </a:stretch>
        </p:blipFill>
        <p:spPr>
          <a:xfrm>
            <a:off x="9965013" y="5531693"/>
            <a:ext cx="1286054" cy="981212"/>
          </a:xfrm>
          <a:prstGeom prst="rect">
            <a:avLst/>
          </a:prstGeom>
        </p:spPr>
      </p:pic>
    </p:spTree>
    <p:extLst>
      <p:ext uri="{BB962C8B-B14F-4D97-AF65-F5344CB8AC3E}">
        <p14:creationId xmlns:p14="http://schemas.microsoft.com/office/powerpoint/2010/main" val="4252523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719199-8642-EB6F-479A-03A481B1B970}"/>
              </a:ext>
            </a:extLst>
          </p:cNvPr>
          <p:cNvSpPr txBox="1"/>
          <p:nvPr/>
        </p:nvSpPr>
        <p:spPr>
          <a:xfrm>
            <a:off x="1598920" y="669067"/>
            <a:ext cx="9353549" cy="523220"/>
          </a:xfrm>
          <a:prstGeom prst="rect">
            <a:avLst/>
          </a:prstGeom>
          <a:noFill/>
        </p:spPr>
        <p:txBody>
          <a:bodyPr wrap="square" rtlCol="0">
            <a:spAutoFit/>
          </a:bodyPr>
          <a:lstStyle/>
          <a:p>
            <a:r>
              <a:rPr lang="es-CL" sz="2800" b="1" i="0" u="sng" dirty="0">
                <a:solidFill>
                  <a:srgbClr val="374151"/>
                </a:solidFill>
                <a:effectLst/>
              </a:rPr>
              <a:t>Ejemplo N°1.</a:t>
            </a:r>
            <a:endParaRPr lang="es-ES" sz="2800" b="1" i="0" u="sng" dirty="0">
              <a:solidFill>
                <a:srgbClr val="374151"/>
              </a:solidFill>
              <a:effectLst/>
            </a:endParaRPr>
          </a:p>
        </p:txBody>
      </p:sp>
      <p:sp>
        <p:nvSpPr>
          <p:cNvPr id="4" name="CuadroTexto 3">
            <a:extLst>
              <a:ext uri="{FF2B5EF4-FFF2-40B4-BE49-F238E27FC236}">
                <a16:creationId xmlns:a16="http://schemas.microsoft.com/office/drawing/2014/main" id="{B2428310-2E93-1BA6-D08A-13200BCDD35A}"/>
              </a:ext>
            </a:extLst>
          </p:cNvPr>
          <p:cNvSpPr txBox="1"/>
          <p:nvPr/>
        </p:nvSpPr>
        <p:spPr>
          <a:xfrm>
            <a:off x="1806314" y="1240082"/>
            <a:ext cx="8439463" cy="523220"/>
          </a:xfrm>
          <a:prstGeom prst="rect">
            <a:avLst/>
          </a:prstGeom>
          <a:noFill/>
        </p:spPr>
        <p:txBody>
          <a:bodyPr wrap="square" rtlCol="0">
            <a:spAutoFit/>
          </a:bodyPr>
          <a:lstStyle>
            <a:defPPr>
              <a:defRPr lang="es-CL"/>
            </a:defPPr>
            <a:lvl1pPr>
              <a:defRPr sz="2800" b="1" i="0" u="sng">
                <a:solidFill>
                  <a:srgbClr val="374151"/>
                </a:solidFill>
                <a:effectLst/>
              </a:defRPr>
            </a:lvl1pPr>
          </a:lstStyle>
          <a:p>
            <a:r>
              <a:rPr lang="es-CL" dirty="0"/>
              <a:t>Volumen de ventas por unidades físicas vendidas</a:t>
            </a:r>
          </a:p>
        </p:txBody>
      </p:sp>
      <p:sp>
        <p:nvSpPr>
          <p:cNvPr id="6" name="CuadroTexto 5">
            <a:extLst>
              <a:ext uri="{FF2B5EF4-FFF2-40B4-BE49-F238E27FC236}">
                <a16:creationId xmlns:a16="http://schemas.microsoft.com/office/drawing/2014/main" id="{013936A8-F28E-3B41-FF2B-BF044462ED3F}"/>
              </a:ext>
            </a:extLst>
          </p:cNvPr>
          <p:cNvSpPr txBox="1"/>
          <p:nvPr/>
        </p:nvSpPr>
        <p:spPr>
          <a:xfrm>
            <a:off x="554636" y="1811098"/>
            <a:ext cx="10942820" cy="3970318"/>
          </a:xfrm>
          <a:prstGeom prst="rect">
            <a:avLst/>
          </a:prstGeom>
          <a:noFill/>
        </p:spPr>
        <p:txBody>
          <a:bodyPr wrap="square">
            <a:spAutoFit/>
          </a:bodyPr>
          <a:lstStyle/>
          <a:p>
            <a:pPr algn="l"/>
            <a:r>
              <a:rPr lang="es-MX" dirty="0">
                <a:solidFill>
                  <a:srgbClr val="374151"/>
                </a:solidFill>
              </a:rPr>
              <a:t>Es el modelo más sencillo, y generalmente busca establecer un promedio mensual, que sirve como estándar para valorar el alcance de campaña y la evolución de la red de comercialización a lo largo del año.</a:t>
            </a:r>
          </a:p>
          <a:p>
            <a:pPr algn="l"/>
            <a:endParaRPr lang="es-MX" dirty="0">
              <a:solidFill>
                <a:srgbClr val="374151"/>
              </a:solidFill>
            </a:endParaRPr>
          </a:p>
          <a:p>
            <a:pPr algn="l"/>
            <a:r>
              <a:rPr lang="es-MX" dirty="0">
                <a:solidFill>
                  <a:srgbClr val="374151"/>
                </a:solidFill>
              </a:rPr>
              <a:t>Imaginemos, por ejemplo, una tienda de smartphones que presentó estos números los primeros 3 meses del año:</a:t>
            </a:r>
          </a:p>
          <a:p>
            <a:pPr algn="l"/>
            <a:endParaRPr lang="es-MX" dirty="0">
              <a:solidFill>
                <a:srgbClr val="374151"/>
              </a:solidFill>
            </a:endParaRPr>
          </a:p>
          <a:p>
            <a:pPr algn="l">
              <a:buFont typeface="Arial" panose="020B0604020202020204" pitchFamily="34" charset="0"/>
              <a:buChar char="•"/>
            </a:pPr>
            <a:r>
              <a:rPr lang="es-MX" dirty="0">
                <a:solidFill>
                  <a:srgbClr val="374151"/>
                </a:solidFill>
              </a:rPr>
              <a:t>Enero: 1.500 teléfonos vendidos.</a:t>
            </a:r>
          </a:p>
          <a:p>
            <a:pPr algn="l">
              <a:buFont typeface="Arial" panose="020B0604020202020204" pitchFamily="34" charset="0"/>
              <a:buChar char="•"/>
            </a:pPr>
            <a:r>
              <a:rPr lang="es-MX" dirty="0">
                <a:solidFill>
                  <a:srgbClr val="374151"/>
                </a:solidFill>
              </a:rPr>
              <a:t>Febrero: 1.300 teléfonos vendidos.</a:t>
            </a:r>
          </a:p>
          <a:p>
            <a:pPr algn="l">
              <a:buFont typeface="Arial" panose="020B0604020202020204" pitchFamily="34" charset="0"/>
              <a:buChar char="•"/>
            </a:pPr>
            <a:r>
              <a:rPr lang="es-MX" dirty="0">
                <a:solidFill>
                  <a:srgbClr val="374151"/>
                </a:solidFill>
              </a:rPr>
              <a:t>Marzo: 1.900 teléfonos vendidos.</a:t>
            </a:r>
          </a:p>
          <a:p>
            <a:pPr algn="l">
              <a:buFont typeface="Arial" panose="020B0604020202020204" pitchFamily="34" charset="0"/>
              <a:buChar char="•"/>
            </a:pPr>
            <a:endParaRPr lang="es-MX" dirty="0">
              <a:solidFill>
                <a:srgbClr val="374151"/>
              </a:solidFill>
            </a:endParaRPr>
          </a:p>
          <a:p>
            <a:pPr algn="l"/>
            <a:r>
              <a:rPr lang="es-MX" dirty="0">
                <a:solidFill>
                  <a:srgbClr val="374151"/>
                </a:solidFill>
              </a:rPr>
              <a:t>Estas cantidades mensuales pueden calcularse a través Inventarios de cierre o, mejor aún, por medio de sistemas de contabilidad y facturación que documenten cada venta de inmediato.</a:t>
            </a:r>
          </a:p>
          <a:p>
            <a:pPr algn="l"/>
            <a:endParaRPr lang="es-MX" dirty="0">
              <a:solidFill>
                <a:srgbClr val="374151"/>
              </a:solidFill>
            </a:endParaRPr>
          </a:p>
          <a:p>
            <a:pPr algn="l"/>
            <a:r>
              <a:rPr lang="es-MX" dirty="0">
                <a:solidFill>
                  <a:srgbClr val="374151"/>
                </a:solidFill>
              </a:rPr>
              <a:t>La suma de estos números nos daría un total de 4.700 smartphones comercializados durante el trimestre, lo cual se traduce - al ser dividido - en un promedio volumen de ventas promedio de 1.566,66.</a:t>
            </a:r>
          </a:p>
        </p:txBody>
      </p:sp>
      <p:pic>
        <p:nvPicPr>
          <p:cNvPr id="7170" name="Picture 2" descr="Ejemplo Images – Browse 644 Stock Photos, Vectors, and Video | Adobe Stock">
            <a:extLst>
              <a:ext uri="{FF2B5EF4-FFF2-40B4-BE49-F238E27FC236}">
                <a16:creationId xmlns:a16="http://schemas.microsoft.com/office/drawing/2014/main" id="{FB6B35F6-B477-FBF7-569F-DB70F1D7F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525" y="2998033"/>
            <a:ext cx="2376410" cy="118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764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F719199-8642-EB6F-479A-03A481B1B970}"/>
              </a:ext>
            </a:extLst>
          </p:cNvPr>
          <p:cNvSpPr txBox="1"/>
          <p:nvPr/>
        </p:nvSpPr>
        <p:spPr>
          <a:xfrm>
            <a:off x="1650137" y="489185"/>
            <a:ext cx="9353549" cy="523220"/>
          </a:xfrm>
          <a:prstGeom prst="rect">
            <a:avLst/>
          </a:prstGeom>
          <a:noFill/>
        </p:spPr>
        <p:txBody>
          <a:bodyPr wrap="square" rtlCol="0">
            <a:spAutoFit/>
          </a:bodyPr>
          <a:lstStyle/>
          <a:p>
            <a:r>
              <a:rPr lang="es-CL" sz="2800" b="1" i="0" u="sng" dirty="0">
                <a:solidFill>
                  <a:srgbClr val="374151"/>
                </a:solidFill>
                <a:effectLst/>
              </a:rPr>
              <a:t>Ejemplo N°2.</a:t>
            </a:r>
            <a:endParaRPr lang="es-ES" sz="2800" b="1" i="0" u="sng" dirty="0">
              <a:solidFill>
                <a:srgbClr val="374151"/>
              </a:solidFill>
              <a:effectLst/>
            </a:endParaRPr>
          </a:p>
        </p:txBody>
      </p:sp>
      <p:sp>
        <p:nvSpPr>
          <p:cNvPr id="4" name="CuadroTexto 3">
            <a:extLst>
              <a:ext uri="{FF2B5EF4-FFF2-40B4-BE49-F238E27FC236}">
                <a16:creationId xmlns:a16="http://schemas.microsoft.com/office/drawing/2014/main" id="{B2428310-2E93-1BA6-D08A-13200BCDD35A}"/>
              </a:ext>
            </a:extLst>
          </p:cNvPr>
          <p:cNvSpPr txBox="1"/>
          <p:nvPr/>
        </p:nvSpPr>
        <p:spPr>
          <a:xfrm>
            <a:off x="1650137" y="1164715"/>
            <a:ext cx="7492613" cy="523220"/>
          </a:xfrm>
          <a:prstGeom prst="rect">
            <a:avLst/>
          </a:prstGeom>
          <a:noFill/>
        </p:spPr>
        <p:txBody>
          <a:bodyPr wrap="square" rtlCol="0">
            <a:spAutoFit/>
          </a:bodyPr>
          <a:lstStyle>
            <a:defPPr>
              <a:defRPr lang="es-CL"/>
            </a:defPPr>
            <a:lvl1pPr>
              <a:defRPr sz="2800" b="1" i="0" u="sng">
                <a:solidFill>
                  <a:srgbClr val="374151"/>
                </a:solidFill>
                <a:effectLst/>
              </a:defRPr>
            </a:lvl1pPr>
          </a:lstStyle>
          <a:p>
            <a:r>
              <a:rPr lang="es-CL" dirty="0"/>
              <a:t>Volumen de ventas por unidades monetarias.</a:t>
            </a:r>
          </a:p>
        </p:txBody>
      </p:sp>
      <p:sp>
        <p:nvSpPr>
          <p:cNvPr id="5" name="CuadroTexto 4">
            <a:extLst>
              <a:ext uri="{FF2B5EF4-FFF2-40B4-BE49-F238E27FC236}">
                <a16:creationId xmlns:a16="http://schemas.microsoft.com/office/drawing/2014/main" id="{D79AAB88-D7D8-605D-226A-BD77ED5B597B}"/>
              </a:ext>
            </a:extLst>
          </p:cNvPr>
          <p:cNvSpPr txBox="1"/>
          <p:nvPr/>
        </p:nvSpPr>
        <p:spPr>
          <a:xfrm>
            <a:off x="1169233" y="1686358"/>
            <a:ext cx="9783236" cy="4278094"/>
          </a:xfrm>
          <a:prstGeom prst="rect">
            <a:avLst/>
          </a:prstGeom>
          <a:noFill/>
        </p:spPr>
        <p:txBody>
          <a:bodyPr wrap="square">
            <a:spAutoFit/>
          </a:bodyPr>
          <a:lstStyle/>
          <a:p>
            <a:pPr algn="l"/>
            <a:r>
              <a:rPr lang="es-MX" sz="2400" dirty="0">
                <a:solidFill>
                  <a:srgbClr val="374151"/>
                </a:solidFill>
              </a:rPr>
              <a:t>Ahora pensemos en una zapatería. En un periodo de 6 meses se vendieron 1.000 zapatos a un precio de $15 .000 y un total 300 carteras con un valor de $10.000. Entonces:</a:t>
            </a:r>
          </a:p>
          <a:p>
            <a:pPr algn="l"/>
            <a:endParaRPr lang="es-MX" sz="2400" dirty="0">
              <a:solidFill>
                <a:srgbClr val="374151"/>
              </a:solidFill>
            </a:endParaRPr>
          </a:p>
          <a:p>
            <a:pPr algn="l">
              <a:buFont typeface="Arial" panose="020B0604020202020204" pitchFamily="34" charset="0"/>
              <a:buChar char="•"/>
            </a:pPr>
            <a:r>
              <a:rPr lang="es-MX" sz="2000" dirty="0">
                <a:solidFill>
                  <a:srgbClr val="374151"/>
                </a:solidFill>
              </a:rPr>
              <a:t>El volumen de las ventas de zapatos fue de 1000 piezas x 15.000 $ = $15.000.000.</a:t>
            </a:r>
          </a:p>
          <a:p>
            <a:pPr algn="l">
              <a:buFont typeface="Arial" panose="020B0604020202020204" pitchFamily="34" charset="0"/>
              <a:buChar char="•"/>
            </a:pPr>
            <a:endParaRPr lang="es-MX" sz="2000" dirty="0">
              <a:solidFill>
                <a:srgbClr val="374151"/>
              </a:solidFill>
            </a:endParaRPr>
          </a:p>
          <a:p>
            <a:pPr algn="l">
              <a:buFont typeface="Arial" panose="020B0604020202020204" pitchFamily="34" charset="0"/>
              <a:buChar char="•"/>
            </a:pPr>
            <a:r>
              <a:rPr lang="es-MX" sz="2000" dirty="0">
                <a:solidFill>
                  <a:srgbClr val="374151"/>
                </a:solidFill>
              </a:rPr>
              <a:t>El volumen de ventas de carteras fue de 300 piezas x 10.000 $ = $3.000.000.</a:t>
            </a:r>
          </a:p>
          <a:p>
            <a:pPr algn="l">
              <a:buFont typeface="Arial" panose="020B0604020202020204" pitchFamily="34" charset="0"/>
              <a:buChar char="•"/>
            </a:pPr>
            <a:endParaRPr lang="es-MX" sz="2000" dirty="0">
              <a:solidFill>
                <a:srgbClr val="374151"/>
              </a:solidFill>
            </a:endParaRPr>
          </a:p>
          <a:p>
            <a:pPr algn="l">
              <a:buFont typeface="Arial" panose="020B0604020202020204" pitchFamily="34" charset="0"/>
              <a:buChar char="•"/>
            </a:pPr>
            <a:endParaRPr lang="es-MX" sz="2400" dirty="0">
              <a:solidFill>
                <a:srgbClr val="374151"/>
              </a:solidFill>
            </a:endParaRPr>
          </a:p>
          <a:p>
            <a:pPr algn="l"/>
            <a:r>
              <a:rPr lang="es-MX" sz="2400" dirty="0">
                <a:solidFill>
                  <a:srgbClr val="374151"/>
                </a:solidFill>
              </a:rPr>
              <a:t>El total del volumen de ventas en 6 meses fue de $18.000.000, periodo en el que se vendieron un total de 1.300 unidades correspondientes a dos líneas de productos.</a:t>
            </a:r>
          </a:p>
        </p:txBody>
      </p:sp>
      <p:pic>
        <p:nvPicPr>
          <p:cNvPr id="3" name="Picture 2" descr="Ejemplo Images – Browse 644 Stock Photos, Vectors, and Video | Adobe Stock">
            <a:extLst>
              <a:ext uri="{FF2B5EF4-FFF2-40B4-BE49-F238E27FC236}">
                <a16:creationId xmlns:a16="http://schemas.microsoft.com/office/drawing/2014/main" id="{DE7CDF32-C193-4048-2740-BA512356C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8377" y="3582649"/>
            <a:ext cx="2376410" cy="118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10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45959B-1A53-82E7-97B0-1760F3B0F722}"/>
              </a:ext>
            </a:extLst>
          </p:cNvPr>
          <p:cNvSpPr txBox="1"/>
          <p:nvPr/>
        </p:nvSpPr>
        <p:spPr>
          <a:xfrm>
            <a:off x="1598920" y="459205"/>
            <a:ext cx="9353549" cy="1384995"/>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u="sng" dirty="0">
                <a:solidFill>
                  <a:srgbClr val="374151"/>
                </a:solidFill>
              </a:rPr>
              <a:t>¿Cómo aumentar el volumen de ventas?</a:t>
            </a:r>
            <a:endParaRPr lang="es-ES" sz="2800" b="1" u="sng" dirty="0">
              <a:solidFill>
                <a:srgbClr val="374151"/>
              </a:solidFill>
            </a:endParaRPr>
          </a:p>
        </p:txBody>
      </p:sp>
      <p:sp>
        <p:nvSpPr>
          <p:cNvPr id="6" name="CuadroTexto 5">
            <a:extLst>
              <a:ext uri="{FF2B5EF4-FFF2-40B4-BE49-F238E27FC236}">
                <a16:creationId xmlns:a16="http://schemas.microsoft.com/office/drawing/2014/main" id="{BBABC4C1-52F7-E96C-1EEE-63A35668EAC6}"/>
              </a:ext>
            </a:extLst>
          </p:cNvPr>
          <p:cNvSpPr txBox="1"/>
          <p:nvPr/>
        </p:nvSpPr>
        <p:spPr>
          <a:xfrm>
            <a:off x="734518" y="2054062"/>
            <a:ext cx="10217951" cy="3416320"/>
          </a:xfrm>
          <a:prstGeom prst="rect">
            <a:avLst/>
          </a:prstGeom>
          <a:noFill/>
        </p:spPr>
        <p:txBody>
          <a:bodyPr wrap="square">
            <a:spAutoFit/>
          </a:bodyPr>
          <a:lstStyle/>
          <a:p>
            <a:pPr algn="l"/>
            <a:r>
              <a:rPr lang="es-MX" sz="2400" dirty="0">
                <a:solidFill>
                  <a:srgbClr val="374151"/>
                </a:solidFill>
              </a:rPr>
              <a:t>Ahora que sabemos qué es el volumen de ventas y bajo qué parámetros se mide, veamos algunos elementos claves para mejorar este indicador:</a:t>
            </a:r>
          </a:p>
          <a:p>
            <a:pPr algn="l"/>
            <a:endParaRPr lang="es-MX" sz="2400" dirty="0">
              <a:solidFill>
                <a:srgbClr val="374151"/>
              </a:solidFill>
            </a:endParaRPr>
          </a:p>
          <a:p>
            <a:pPr algn="l">
              <a:buFont typeface="Arial" panose="020B0604020202020204" pitchFamily="34" charset="0"/>
              <a:buChar char="•"/>
            </a:pPr>
            <a:r>
              <a:rPr lang="es-MX" sz="2400" dirty="0">
                <a:solidFill>
                  <a:srgbClr val="374151"/>
                </a:solidFill>
              </a:rPr>
              <a:t>Cuantificar y estudiar las razones o motivos por las cuales se desestiman las compras de un producto.</a:t>
            </a:r>
          </a:p>
          <a:p>
            <a:pPr algn="l">
              <a:buFont typeface="Arial" panose="020B0604020202020204" pitchFamily="34" charset="0"/>
              <a:buChar char="•"/>
            </a:pPr>
            <a:endParaRPr lang="es-MX" sz="2400" dirty="0">
              <a:solidFill>
                <a:srgbClr val="374151"/>
              </a:solidFill>
            </a:endParaRPr>
          </a:p>
          <a:p>
            <a:pPr algn="l">
              <a:buFont typeface="Arial" panose="020B0604020202020204" pitchFamily="34" charset="0"/>
              <a:buChar char="•"/>
            </a:pPr>
            <a:r>
              <a:rPr lang="es-MX" sz="2400" dirty="0">
                <a:solidFill>
                  <a:srgbClr val="374151"/>
                </a:solidFill>
              </a:rPr>
              <a:t>Fijar un plan o presupuesto de ventas con metas semanales para evaluar su comportamiento y establecer estrategias oportunamente para alcanzar las metas establecidas al mes.</a:t>
            </a:r>
          </a:p>
        </p:txBody>
      </p:sp>
      <p:pic>
        <p:nvPicPr>
          <p:cNvPr id="6146" name="Picture 2" descr="Aumente el volumen de ventas gracias a la digitalización - Indalo">
            <a:extLst>
              <a:ext uri="{FF2B5EF4-FFF2-40B4-BE49-F238E27FC236}">
                <a16:creationId xmlns:a16="http://schemas.microsoft.com/office/drawing/2014/main" id="{CAF937DA-D5C2-23E4-50C9-E919CF696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814" y="5194671"/>
            <a:ext cx="2585881" cy="136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754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45959B-1A53-82E7-97B0-1760F3B0F722}"/>
              </a:ext>
            </a:extLst>
          </p:cNvPr>
          <p:cNvSpPr txBox="1"/>
          <p:nvPr/>
        </p:nvSpPr>
        <p:spPr>
          <a:xfrm>
            <a:off x="1598920" y="669067"/>
            <a:ext cx="9353549" cy="1384995"/>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u="sng" dirty="0">
                <a:solidFill>
                  <a:srgbClr val="374151"/>
                </a:solidFill>
              </a:rPr>
              <a:t>¿Cómo aumentar el volumen de ventas?</a:t>
            </a:r>
            <a:endParaRPr lang="es-ES" sz="2800" b="1" u="sng" dirty="0">
              <a:solidFill>
                <a:srgbClr val="374151"/>
              </a:solidFill>
            </a:endParaRPr>
          </a:p>
        </p:txBody>
      </p:sp>
      <p:sp>
        <p:nvSpPr>
          <p:cNvPr id="6" name="CuadroTexto 5">
            <a:extLst>
              <a:ext uri="{FF2B5EF4-FFF2-40B4-BE49-F238E27FC236}">
                <a16:creationId xmlns:a16="http://schemas.microsoft.com/office/drawing/2014/main" id="{BBABC4C1-52F7-E96C-1EEE-63A35668EAC6}"/>
              </a:ext>
            </a:extLst>
          </p:cNvPr>
          <p:cNvSpPr txBox="1"/>
          <p:nvPr/>
        </p:nvSpPr>
        <p:spPr>
          <a:xfrm>
            <a:off x="734518" y="2054062"/>
            <a:ext cx="10217951" cy="4524315"/>
          </a:xfrm>
          <a:prstGeom prst="rect">
            <a:avLst/>
          </a:prstGeom>
          <a:noFill/>
        </p:spPr>
        <p:txBody>
          <a:bodyPr wrap="square">
            <a:spAutoFit/>
          </a:bodyPr>
          <a:lstStyle/>
          <a:p>
            <a:pPr>
              <a:buFont typeface="Arial" panose="020B0604020202020204" pitchFamily="34" charset="0"/>
              <a:buChar char="•"/>
            </a:pPr>
            <a:r>
              <a:rPr lang="es-MX" sz="2400" dirty="0">
                <a:solidFill>
                  <a:srgbClr val="374151"/>
                </a:solidFill>
              </a:rPr>
              <a:t>Dar un trato digno y cortés a los clientes, tener amplio dominio sobre las cualidades o bondades del producto a vender y en general, emplear un discurso que permita motivar al cliente a tomar la decisión de comprar con variedad de medios de pago,.</a:t>
            </a:r>
          </a:p>
          <a:p>
            <a:pPr>
              <a:buFont typeface="Arial" panose="020B0604020202020204" pitchFamily="34" charset="0"/>
              <a:buChar char="•"/>
            </a:pPr>
            <a:endParaRPr lang="es-MX" sz="2400" dirty="0">
              <a:solidFill>
                <a:srgbClr val="374151"/>
              </a:solidFill>
            </a:endParaRPr>
          </a:p>
          <a:p>
            <a:pPr>
              <a:buFont typeface="Arial" panose="020B0604020202020204" pitchFamily="34" charset="0"/>
              <a:buChar char="•"/>
            </a:pPr>
            <a:r>
              <a:rPr lang="es-MX" sz="2400" dirty="0">
                <a:solidFill>
                  <a:srgbClr val="374151"/>
                </a:solidFill>
              </a:rPr>
              <a:t>Mantener programas de estímulo y recompensa en los vendedores para favorecer la productividad.</a:t>
            </a:r>
          </a:p>
          <a:p>
            <a:pPr>
              <a:buFont typeface="Arial" panose="020B0604020202020204" pitchFamily="34" charset="0"/>
              <a:buChar char="•"/>
            </a:pPr>
            <a:endParaRPr lang="es-MX" sz="2400" dirty="0">
              <a:solidFill>
                <a:srgbClr val="374151"/>
              </a:solidFill>
            </a:endParaRPr>
          </a:p>
          <a:p>
            <a:pPr>
              <a:buFont typeface="Arial" panose="020B0604020202020204" pitchFamily="34" charset="0"/>
              <a:buChar char="•"/>
            </a:pPr>
            <a:r>
              <a:rPr lang="es-MX" sz="2400" dirty="0">
                <a:solidFill>
                  <a:srgbClr val="374151"/>
                </a:solidFill>
              </a:rPr>
              <a:t>Realizar encuestas de satisfacción a los clientes, con el objetivo de identificar oportunidades de fidelizar.</a:t>
            </a:r>
          </a:p>
          <a:p>
            <a:pPr>
              <a:buFont typeface="Arial" panose="020B0604020202020204" pitchFamily="34" charset="0"/>
              <a:buChar char="•"/>
            </a:pPr>
            <a:endParaRPr lang="es-MX" sz="2400" dirty="0">
              <a:solidFill>
                <a:srgbClr val="374151"/>
              </a:solidFill>
            </a:endParaRPr>
          </a:p>
          <a:p>
            <a:pPr>
              <a:buFont typeface="Arial" panose="020B0604020202020204" pitchFamily="34" charset="0"/>
              <a:buChar char="•"/>
            </a:pPr>
            <a:r>
              <a:rPr lang="es-MX" sz="2400" dirty="0">
                <a:solidFill>
                  <a:srgbClr val="374151"/>
                </a:solidFill>
              </a:rPr>
              <a:t>Promover el uso de catálogos en línea de los artículos en venta.</a:t>
            </a:r>
          </a:p>
        </p:txBody>
      </p:sp>
      <p:pic>
        <p:nvPicPr>
          <p:cNvPr id="3" name="Imagen 2">
            <a:extLst>
              <a:ext uri="{FF2B5EF4-FFF2-40B4-BE49-F238E27FC236}">
                <a16:creationId xmlns:a16="http://schemas.microsoft.com/office/drawing/2014/main" id="{24B01FBA-8991-9EB9-6AA5-1AE3ACD96666}"/>
              </a:ext>
            </a:extLst>
          </p:cNvPr>
          <p:cNvPicPr>
            <a:picLocks noChangeAspect="1"/>
          </p:cNvPicPr>
          <p:nvPr/>
        </p:nvPicPr>
        <p:blipFill>
          <a:blip r:embed="rId2"/>
          <a:stretch>
            <a:fillRect/>
          </a:stretch>
        </p:blipFill>
        <p:spPr>
          <a:xfrm>
            <a:off x="10102971" y="3239184"/>
            <a:ext cx="1934131" cy="1564755"/>
          </a:xfrm>
          <a:prstGeom prst="rect">
            <a:avLst/>
          </a:prstGeom>
        </p:spPr>
      </p:pic>
    </p:spTree>
    <p:extLst>
      <p:ext uri="{BB962C8B-B14F-4D97-AF65-F5344CB8AC3E}">
        <p14:creationId xmlns:p14="http://schemas.microsoft.com/office/powerpoint/2010/main" val="225935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45959B-1A53-82E7-97B0-1760F3B0F722}"/>
              </a:ext>
            </a:extLst>
          </p:cNvPr>
          <p:cNvSpPr txBox="1"/>
          <p:nvPr/>
        </p:nvSpPr>
        <p:spPr>
          <a:xfrm>
            <a:off x="1598920" y="669067"/>
            <a:ext cx="9353549" cy="1384995"/>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u="sng" dirty="0">
                <a:solidFill>
                  <a:srgbClr val="374151"/>
                </a:solidFill>
              </a:rPr>
              <a:t>¿Cómo aumentar el volumen de ventas?</a:t>
            </a:r>
            <a:endParaRPr lang="es-ES" sz="2800" b="1" u="sng" dirty="0">
              <a:solidFill>
                <a:srgbClr val="374151"/>
              </a:solidFill>
            </a:endParaRPr>
          </a:p>
        </p:txBody>
      </p:sp>
      <p:sp>
        <p:nvSpPr>
          <p:cNvPr id="6" name="CuadroTexto 5">
            <a:extLst>
              <a:ext uri="{FF2B5EF4-FFF2-40B4-BE49-F238E27FC236}">
                <a16:creationId xmlns:a16="http://schemas.microsoft.com/office/drawing/2014/main" id="{BBABC4C1-52F7-E96C-1EEE-63A35668EAC6}"/>
              </a:ext>
            </a:extLst>
          </p:cNvPr>
          <p:cNvSpPr txBox="1"/>
          <p:nvPr/>
        </p:nvSpPr>
        <p:spPr>
          <a:xfrm>
            <a:off x="734518" y="2505670"/>
            <a:ext cx="10217951" cy="1200329"/>
          </a:xfrm>
          <a:prstGeom prst="rect">
            <a:avLst/>
          </a:prstGeom>
          <a:noFill/>
        </p:spPr>
        <p:txBody>
          <a:bodyPr wrap="square">
            <a:spAutoFit/>
          </a:bodyPr>
          <a:lstStyle/>
          <a:p>
            <a:pPr indent="-285750">
              <a:buFont typeface="Arial" panose="020B0604020202020204" pitchFamily="34" charset="0"/>
              <a:buChar char="•"/>
            </a:pPr>
            <a:r>
              <a:rPr lang="es-MX" sz="2400" dirty="0">
                <a:solidFill>
                  <a:srgbClr val="374151"/>
                </a:solidFill>
              </a:rPr>
              <a:t>Existen muchas técnicas para incrementar el volumen de las ventas, algunas de ellas requieren de presupuesto adicional para su implantación, otras, por el contrario, solo necesitan de creatividad y talento humano.</a:t>
            </a:r>
          </a:p>
        </p:txBody>
      </p:sp>
      <p:pic>
        <p:nvPicPr>
          <p:cNvPr id="4" name="Imagen 3">
            <a:extLst>
              <a:ext uri="{FF2B5EF4-FFF2-40B4-BE49-F238E27FC236}">
                <a16:creationId xmlns:a16="http://schemas.microsoft.com/office/drawing/2014/main" id="{05953342-2B7E-7E7E-5AF5-BD01F66BE4D6}"/>
              </a:ext>
            </a:extLst>
          </p:cNvPr>
          <p:cNvPicPr>
            <a:picLocks noChangeAspect="1"/>
          </p:cNvPicPr>
          <p:nvPr/>
        </p:nvPicPr>
        <p:blipFill>
          <a:blip r:embed="rId2"/>
          <a:stretch>
            <a:fillRect/>
          </a:stretch>
        </p:blipFill>
        <p:spPr>
          <a:xfrm>
            <a:off x="3810732" y="3705999"/>
            <a:ext cx="2464962" cy="2945930"/>
          </a:xfrm>
          <a:prstGeom prst="rect">
            <a:avLst/>
          </a:prstGeom>
        </p:spPr>
      </p:pic>
    </p:spTree>
    <p:extLst>
      <p:ext uri="{BB962C8B-B14F-4D97-AF65-F5344CB8AC3E}">
        <p14:creationId xmlns:p14="http://schemas.microsoft.com/office/powerpoint/2010/main" val="3850228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A775F1D-4596-F07C-9ACD-3BCB453130A3}"/>
              </a:ext>
            </a:extLst>
          </p:cNvPr>
          <p:cNvSpPr txBox="1"/>
          <p:nvPr/>
        </p:nvSpPr>
        <p:spPr>
          <a:xfrm>
            <a:off x="1735015" y="2276193"/>
            <a:ext cx="8721970" cy="1938992"/>
          </a:xfrm>
          <a:prstGeom prst="rect">
            <a:avLst/>
          </a:prstGeom>
          <a:noFill/>
        </p:spPr>
        <p:txBody>
          <a:bodyPr wrap="square">
            <a:spAutoFit/>
          </a:bodyPr>
          <a:lstStyle/>
          <a:p>
            <a:pPr algn="ctr"/>
            <a:r>
              <a:rPr lang="es-ES" sz="4000" b="1" dirty="0">
                <a:solidFill>
                  <a:srgbClr val="374151"/>
                </a:solidFill>
                <a:latin typeface="Söhne"/>
              </a:rPr>
              <a:t>Módulo: “</a:t>
            </a:r>
            <a:r>
              <a:rPr lang="es-MX" sz="4000" b="1" dirty="0">
                <a:solidFill>
                  <a:srgbClr val="374151"/>
                </a:solidFill>
                <a:latin typeface="Söhne"/>
              </a:rPr>
              <a:t>USO DE TECNOLOGÍA DE PAGO EN NEGOCIOS VIRTUALES Y PRESENCIALES.</a:t>
            </a:r>
            <a:r>
              <a:rPr lang="es-ES" sz="4000" b="1" dirty="0">
                <a:solidFill>
                  <a:srgbClr val="374151"/>
                </a:solidFill>
                <a:latin typeface="Söhne"/>
              </a:rPr>
              <a:t>” </a:t>
            </a:r>
          </a:p>
        </p:txBody>
      </p:sp>
    </p:spTree>
    <p:extLst>
      <p:ext uri="{BB962C8B-B14F-4D97-AF65-F5344CB8AC3E}">
        <p14:creationId xmlns:p14="http://schemas.microsoft.com/office/powerpoint/2010/main" val="300258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45959B-1A53-82E7-97B0-1760F3B0F722}"/>
              </a:ext>
            </a:extLst>
          </p:cNvPr>
          <p:cNvSpPr txBox="1"/>
          <p:nvPr/>
        </p:nvSpPr>
        <p:spPr>
          <a:xfrm>
            <a:off x="1598920" y="669067"/>
            <a:ext cx="9353549" cy="1384995"/>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u="sng" dirty="0">
                <a:solidFill>
                  <a:srgbClr val="374151"/>
                </a:solidFill>
              </a:rPr>
              <a:t>¿Qué indicadores complementan al volumen de ventas?</a:t>
            </a:r>
            <a:endParaRPr lang="es-ES" sz="2800" b="1" u="sng" dirty="0">
              <a:solidFill>
                <a:srgbClr val="374151"/>
              </a:solidFill>
            </a:endParaRPr>
          </a:p>
        </p:txBody>
      </p:sp>
      <p:sp>
        <p:nvSpPr>
          <p:cNvPr id="4" name="CuadroTexto 3">
            <a:extLst>
              <a:ext uri="{FF2B5EF4-FFF2-40B4-BE49-F238E27FC236}">
                <a16:creationId xmlns:a16="http://schemas.microsoft.com/office/drawing/2014/main" id="{2BA41B4A-1398-0D59-8F9A-E7E37B98ACCD}"/>
              </a:ext>
            </a:extLst>
          </p:cNvPr>
          <p:cNvSpPr txBox="1"/>
          <p:nvPr/>
        </p:nvSpPr>
        <p:spPr>
          <a:xfrm>
            <a:off x="864432" y="2325151"/>
            <a:ext cx="10463135" cy="1200329"/>
          </a:xfrm>
          <a:prstGeom prst="rect">
            <a:avLst/>
          </a:prstGeom>
          <a:noFill/>
        </p:spPr>
        <p:txBody>
          <a:bodyPr wrap="square">
            <a:spAutoFit/>
          </a:bodyPr>
          <a:lstStyle/>
          <a:p>
            <a:pPr algn="l"/>
            <a:r>
              <a:rPr lang="es-MX" sz="2400" dirty="0">
                <a:solidFill>
                  <a:srgbClr val="374151"/>
                </a:solidFill>
              </a:rPr>
              <a:t>Los indicadores contribuyen a medir la calidad del servicio y su impacto en los niveles de ventas; también son usados para tomar decisiones que incidirán en la rentabilidad del negocio.</a:t>
            </a:r>
          </a:p>
        </p:txBody>
      </p:sp>
      <p:pic>
        <p:nvPicPr>
          <p:cNvPr id="3" name="Imagen 2">
            <a:extLst>
              <a:ext uri="{FF2B5EF4-FFF2-40B4-BE49-F238E27FC236}">
                <a16:creationId xmlns:a16="http://schemas.microsoft.com/office/drawing/2014/main" id="{25653056-A4E8-7E60-273C-904F0374D038}"/>
              </a:ext>
            </a:extLst>
          </p:cNvPr>
          <p:cNvPicPr>
            <a:picLocks noChangeAspect="1"/>
          </p:cNvPicPr>
          <p:nvPr/>
        </p:nvPicPr>
        <p:blipFill>
          <a:blip r:embed="rId2"/>
          <a:stretch>
            <a:fillRect/>
          </a:stretch>
        </p:blipFill>
        <p:spPr>
          <a:xfrm>
            <a:off x="4755161" y="3686624"/>
            <a:ext cx="2318250" cy="2757142"/>
          </a:xfrm>
          <a:prstGeom prst="rect">
            <a:avLst/>
          </a:prstGeom>
        </p:spPr>
      </p:pic>
    </p:spTree>
    <p:extLst>
      <p:ext uri="{BB962C8B-B14F-4D97-AF65-F5344CB8AC3E}">
        <p14:creationId xmlns:p14="http://schemas.microsoft.com/office/powerpoint/2010/main" val="1591272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45959B-1A53-82E7-97B0-1760F3B0F722}"/>
              </a:ext>
            </a:extLst>
          </p:cNvPr>
          <p:cNvSpPr txBox="1"/>
          <p:nvPr/>
        </p:nvSpPr>
        <p:spPr>
          <a:xfrm>
            <a:off x="1598920" y="669067"/>
            <a:ext cx="9353549" cy="1384995"/>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u="sng" dirty="0">
                <a:solidFill>
                  <a:srgbClr val="374151"/>
                </a:solidFill>
              </a:rPr>
              <a:t>¿Qué indicadores complementan al volumen de ventas?</a:t>
            </a:r>
            <a:endParaRPr lang="es-ES" sz="2800" b="1" u="sng" dirty="0">
              <a:solidFill>
                <a:srgbClr val="374151"/>
              </a:solidFill>
            </a:endParaRPr>
          </a:p>
        </p:txBody>
      </p:sp>
      <p:sp>
        <p:nvSpPr>
          <p:cNvPr id="4" name="CuadroTexto 3">
            <a:extLst>
              <a:ext uri="{FF2B5EF4-FFF2-40B4-BE49-F238E27FC236}">
                <a16:creationId xmlns:a16="http://schemas.microsoft.com/office/drawing/2014/main" id="{2BA41B4A-1398-0D59-8F9A-E7E37B98ACCD}"/>
              </a:ext>
            </a:extLst>
          </p:cNvPr>
          <p:cNvSpPr txBox="1"/>
          <p:nvPr/>
        </p:nvSpPr>
        <p:spPr>
          <a:xfrm>
            <a:off x="864432" y="2054062"/>
            <a:ext cx="10463135" cy="4154984"/>
          </a:xfrm>
          <a:prstGeom prst="rect">
            <a:avLst/>
          </a:prstGeom>
          <a:noFill/>
        </p:spPr>
        <p:txBody>
          <a:bodyPr wrap="square">
            <a:spAutoFit/>
          </a:bodyPr>
          <a:lstStyle/>
          <a:p>
            <a:pPr algn="l"/>
            <a:r>
              <a:rPr lang="es-MX" sz="2400" dirty="0">
                <a:solidFill>
                  <a:srgbClr val="374151"/>
                </a:solidFill>
              </a:rPr>
              <a:t>Entre los indicadores complementarios más relevantes- que conviene vigilar mensualmente- tenemos:</a:t>
            </a:r>
          </a:p>
          <a:p>
            <a:pPr algn="l"/>
            <a:endParaRPr lang="es-MX" sz="2400" dirty="0">
              <a:solidFill>
                <a:srgbClr val="374151"/>
              </a:solidFill>
            </a:endParaRPr>
          </a:p>
          <a:p>
            <a:pPr algn="l">
              <a:buFont typeface="Arial" panose="020B0604020202020204" pitchFamily="34" charset="0"/>
              <a:buChar char="•"/>
            </a:pPr>
            <a:r>
              <a:rPr lang="es-MX" sz="2400" dirty="0">
                <a:solidFill>
                  <a:srgbClr val="374151"/>
                </a:solidFill>
              </a:rPr>
              <a:t>Cierre de venta que sean exitosos.</a:t>
            </a:r>
          </a:p>
          <a:p>
            <a:pPr algn="l">
              <a:buFont typeface="Arial" panose="020B0604020202020204" pitchFamily="34" charset="0"/>
              <a:buChar char="•"/>
            </a:pPr>
            <a:endParaRPr lang="es-MX" sz="2400" dirty="0">
              <a:solidFill>
                <a:srgbClr val="374151"/>
              </a:solidFill>
            </a:endParaRPr>
          </a:p>
          <a:p>
            <a:pPr algn="l">
              <a:buFont typeface="Arial" panose="020B0604020202020204" pitchFamily="34" charset="0"/>
              <a:buChar char="•"/>
            </a:pPr>
            <a:r>
              <a:rPr lang="es-MX" sz="2400" dirty="0">
                <a:solidFill>
                  <a:srgbClr val="374151"/>
                </a:solidFill>
              </a:rPr>
              <a:t>Número de clientes existentes y nuevos clientes incorporados.</a:t>
            </a:r>
          </a:p>
          <a:p>
            <a:pPr algn="l">
              <a:buFont typeface="Arial" panose="020B0604020202020204" pitchFamily="34" charset="0"/>
              <a:buChar char="•"/>
            </a:pPr>
            <a:endParaRPr lang="es-MX" sz="2400" dirty="0">
              <a:solidFill>
                <a:srgbClr val="374151"/>
              </a:solidFill>
            </a:endParaRPr>
          </a:p>
          <a:p>
            <a:pPr algn="l">
              <a:buFont typeface="Arial" panose="020B0604020202020204" pitchFamily="34" charset="0"/>
              <a:buChar char="•"/>
            </a:pPr>
            <a:r>
              <a:rPr lang="es-MX" sz="2400" dirty="0">
                <a:solidFill>
                  <a:srgbClr val="374151"/>
                </a:solidFill>
              </a:rPr>
              <a:t>Recurrencia de compras de tus clientes.</a:t>
            </a:r>
          </a:p>
          <a:p>
            <a:pPr algn="l">
              <a:buFont typeface="Arial" panose="020B0604020202020204" pitchFamily="34" charset="0"/>
              <a:buChar char="•"/>
            </a:pPr>
            <a:endParaRPr lang="es-MX" sz="2400" dirty="0">
              <a:solidFill>
                <a:srgbClr val="374151"/>
              </a:solidFill>
            </a:endParaRPr>
          </a:p>
          <a:p>
            <a:pPr algn="l">
              <a:buFont typeface="Arial" panose="020B0604020202020204" pitchFamily="34" charset="0"/>
              <a:buChar char="•"/>
            </a:pPr>
            <a:r>
              <a:rPr lang="es-MX" sz="2400" dirty="0">
                <a:solidFill>
                  <a:srgbClr val="374151"/>
                </a:solidFill>
              </a:rPr>
              <a:t>Productos más vendidos.</a:t>
            </a:r>
          </a:p>
          <a:p>
            <a:pPr algn="l"/>
            <a:endParaRPr lang="es-MX" sz="2400" dirty="0">
              <a:solidFill>
                <a:srgbClr val="374151"/>
              </a:solidFill>
            </a:endParaRPr>
          </a:p>
        </p:txBody>
      </p:sp>
      <p:pic>
        <p:nvPicPr>
          <p:cNvPr id="3" name="Imagen 2">
            <a:extLst>
              <a:ext uri="{FF2B5EF4-FFF2-40B4-BE49-F238E27FC236}">
                <a16:creationId xmlns:a16="http://schemas.microsoft.com/office/drawing/2014/main" id="{CB72FC68-E364-4DF3-8689-4B0E9B8048F2}"/>
              </a:ext>
            </a:extLst>
          </p:cNvPr>
          <p:cNvPicPr>
            <a:picLocks noChangeAspect="1"/>
          </p:cNvPicPr>
          <p:nvPr/>
        </p:nvPicPr>
        <p:blipFill>
          <a:blip r:embed="rId2"/>
          <a:stretch>
            <a:fillRect/>
          </a:stretch>
        </p:blipFill>
        <p:spPr>
          <a:xfrm>
            <a:off x="8386060" y="4523121"/>
            <a:ext cx="2705100" cy="1685925"/>
          </a:xfrm>
          <a:prstGeom prst="rect">
            <a:avLst/>
          </a:prstGeom>
        </p:spPr>
      </p:pic>
    </p:spTree>
    <p:extLst>
      <p:ext uri="{BB962C8B-B14F-4D97-AF65-F5344CB8AC3E}">
        <p14:creationId xmlns:p14="http://schemas.microsoft.com/office/powerpoint/2010/main" val="2175633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445959B-1A53-82E7-97B0-1760F3B0F722}"/>
              </a:ext>
            </a:extLst>
          </p:cNvPr>
          <p:cNvSpPr txBox="1"/>
          <p:nvPr/>
        </p:nvSpPr>
        <p:spPr>
          <a:xfrm>
            <a:off x="1598920" y="669067"/>
            <a:ext cx="9353549" cy="1384995"/>
          </a:xfrm>
          <a:prstGeom prst="rect">
            <a:avLst/>
          </a:prstGeom>
          <a:noFill/>
        </p:spPr>
        <p:txBody>
          <a:bodyPr wrap="square" rtlCol="0">
            <a:spAutoFit/>
          </a:bodyPr>
          <a:lstStyle/>
          <a:p>
            <a:r>
              <a:rPr lang="es-ES" sz="2800" b="1" i="0" dirty="0">
                <a:solidFill>
                  <a:srgbClr val="374151"/>
                </a:solidFill>
                <a:effectLst/>
              </a:rPr>
              <a:t>Entonces,</a:t>
            </a:r>
          </a:p>
          <a:p>
            <a:endParaRPr lang="es-ES" sz="2800" b="1" i="0" dirty="0">
              <a:solidFill>
                <a:srgbClr val="374151"/>
              </a:solidFill>
              <a:effectLst/>
            </a:endParaRPr>
          </a:p>
          <a:p>
            <a:r>
              <a:rPr lang="es-MX" sz="2800" b="1" u="sng" dirty="0">
                <a:solidFill>
                  <a:srgbClr val="374151"/>
                </a:solidFill>
              </a:rPr>
              <a:t>¿Qué indicadores complementan al volumen de ventas?</a:t>
            </a:r>
            <a:endParaRPr lang="es-ES" sz="2800" b="1" u="sng" dirty="0">
              <a:solidFill>
                <a:srgbClr val="374151"/>
              </a:solidFill>
            </a:endParaRPr>
          </a:p>
        </p:txBody>
      </p:sp>
      <p:sp>
        <p:nvSpPr>
          <p:cNvPr id="4" name="CuadroTexto 3">
            <a:extLst>
              <a:ext uri="{FF2B5EF4-FFF2-40B4-BE49-F238E27FC236}">
                <a16:creationId xmlns:a16="http://schemas.microsoft.com/office/drawing/2014/main" id="{2BA41B4A-1398-0D59-8F9A-E7E37B98ACCD}"/>
              </a:ext>
            </a:extLst>
          </p:cNvPr>
          <p:cNvSpPr txBox="1"/>
          <p:nvPr/>
        </p:nvSpPr>
        <p:spPr>
          <a:xfrm>
            <a:off x="864432" y="2325151"/>
            <a:ext cx="10463135" cy="1938992"/>
          </a:xfrm>
          <a:prstGeom prst="rect">
            <a:avLst/>
          </a:prstGeom>
          <a:noFill/>
        </p:spPr>
        <p:txBody>
          <a:bodyPr wrap="square">
            <a:spAutoFit/>
          </a:bodyPr>
          <a:lstStyle/>
          <a:p>
            <a:pPr algn="l"/>
            <a:r>
              <a:rPr lang="es-MX" sz="2400" dirty="0">
                <a:solidFill>
                  <a:srgbClr val="374151"/>
                </a:solidFill>
              </a:rPr>
              <a:t>En conclusión, debemos estar presente en todo momento qué es volumen de ventas y su importancia como reflejo del estado comercial del negocio.</a:t>
            </a:r>
          </a:p>
          <a:p>
            <a:pPr algn="l"/>
            <a:endParaRPr lang="es-MX" sz="2400" dirty="0">
              <a:solidFill>
                <a:srgbClr val="374151"/>
              </a:solidFill>
            </a:endParaRPr>
          </a:p>
          <a:p>
            <a:pPr algn="l"/>
            <a:r>
              <a:rPr lang="es-MX" sz="2400" dirty="0">
                <a:solidFill>
                  <a:srgbClr val="374151"/>
                </a:solidFill>
              </a:rPr>
              <a:t>Por otro lado, no olvides indicadores complementarios para evaluar, de forma cualitativa, la capacidad comercial de tu Pyme y los progresos alcanzados.</a:t>
            </a:r>
          </a:p>
        </p:txBody>
      </p:sp>
      <p:pic>
        <p:nvPicPr>
          <p:cNvPr id="3" name="Imagen 2">
            <a:extLst>
              <a:ext uri="{FF2B5EF4-FFF2-40B4-BE49-F238E27FC236}">
                <a16:creationId xmlns:a16="http://schemas.microsoft.com/office/drawing/2014/main" id="{A906897D-1629-4ED4-9226-8DEC5F99678A}"/>
              </a:ext>
            </a:extLst>
          </p:cNvPr>
          <p:cNvPicPr>
            <a:picLocks noChangeAspect="1"/>
          </p:cNvPicPr>
          <p:nvPr/>
        </p:nvPicPr>
        <p:blipFill>
          <a:blip r:embed="rId2"/>
          <a:stretch>
            <a:fillRect/>
          </a:stretch>
        </p:blipFill>
        <p:spPr>
          <a:xfrm>
            <a:off x="8056869" y="4767028"/>
            <a:ext cx="2895600" cy="1581150"/>
          </a:xfrm>
          <a:prstGeom prst="rect">
            <a:avLst/>
          </a:prstGeom>
        </p:spPr>
      </p:pic>
    </p:spTree>
    <p:extLst>
      <p:ext uri="{BB962C8B-B14F-4D97-AF65-F5344CB8AC3E}">
        <p14:creationId xmlns:p14="http://schemas.microsoft.com/office/powerpoint/2010/main" val="3583422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BA68AB6-7F9A-44D0-D9C7-DDED3374A11F}"/>
              </a:ext>
            </a:extLst>
          </p:cNvPr>
          <p:cNvSpPr txBox="1"/>
          <p:nvPr/>
        </p:nvSpPr>
        <p:spPr>
          <a:xfrm>
            <a:off x="1259175" y="1349115"/>
            <a:ext cx="6557180" cy="523220"/>
          </a:xfrm>
          <a:prstGeom prst="rect">
            <a:avLst/>
          </a:prstGeom>
          <a:noFill/>
        </p:spPr>
        <p:txBody>
          <a:bodyPr wrap="none" rtlCol="0">
            <a:spAutoFit/>
          </a:bodyPr>
          <a:lstStyle/>
          <a:p>
            <a:r>
              <a:rPr lang="es-MX" sz="2800" b="1" u="sng" dirty="0">
                <a:solidFill>
                  <a:srgbClr val="374151"/>
                </a:solidFill>
              </a:rPr>
              <a:t>Optimizando el proceso de medio de pago.</a:t>
            </a:r>
            <a:endParaRPr lang="es-CL" sz="2800" b="1" u="sng" dirty="0">
              <a:solidFill>
                <a:srgbClr val="374151"/>
              </a:solidFill>
            </a:endParaRPr>
          </a:p>
        </p:txBody>
      </p:sp>
      <p:sp>
        <p:nvSpPr>
          <p:cNvPr id="3" name="CuadroTexto 2">
            <a:extLst>
              <a:ext uri="{FF2B5EF4-FFF2-40B4-BE49-F238E27FC236}">
                <a16:creationId xmlns:a16="http://schemas.microsoft.com/office/drawing/2014/main" id="{68509DF4-0D70-1223-7E0C-DDA533828B9E}"/>
              </a:ext>
            </a:extLst>
          </p:cNvPr>
          <p:cNvSpPr txBox="1"/>
          <p:nvPr/>
        </p:nvSpPr>
        <p:spPr>
          <a:xfrm>
            <a:off x="466177" y="2383437"/>
            <a:ext cx="10957810" cy="1200329"/>
          </a:xfrm>
          <a:prstGeom prst="rect">
            <a:avLst/>
          </a:prstGeom>
          <a:noFill/>
        </p:spPr>
        <p:txBody>
          <a:bodyPr wrap="square" rtlCol="0">
            <a:spAutoFit/>
          </a:bodyPr>
          <a:lstStyle/>
          <a:p>
            <a:r>
              <a:rPr lang="es-MX" sz="2400" dirty="0">
                <a:solidFill>
                  <a:srgbClr val="374151"/>
                </a:solidFill>
              </a:rPr>
              <a:t>Hoy en día las transacciones comerciales con pago en efectivo ya no son tan frecuente, entre ello por razones sanitarias, por seguridad, por temas operacionales, entre otras variables.</a:t>
            </a:r>
          </a:p>
        </p:txBody>
      </p:sp>
      <p:pic>
        <p:nvPicPr>
          <p:cNvPr id="4" name="Imagen 3">
            <a:extLst>
              <a:ext uri="{FF2B5EF4-FFF2-40B4-BE49-F238E27FC236}">
                <a16:creationId xmlns:a16="http://schemas.microsoft.com/office/drawing/2014/main" id="{8D5BDE5D-4833-2B47-53BC-2A7CC45D1F6A}"/>
              </a:ext>
            </a:extLst>
          </p:cNvPr>
          <p:cNvPicPr>
            <a:picLocks noChangeAspect="1"/>
          </p:cNvPicPr>
          <p:nvPr/>
        </p:nvPicPr>
        <p:blipFill>
          <a:blip r:embed="rId2"/>
          <a:stretch>
            <a:fillRect/>
          </a:stretch>
        </p:blipFill>
        <p:spPr>
          <a:xfrm>
            <a:off x="7875770" y="4140199"/>
            <a:ext cx="3466787" cy="2311192"/>
          </a:xfrm>
          <a:prstGeom prst="rect">
            <a:avLst/>
          </a:prstGeom>
        </p:spPr>
      </p:pic>
    </p:spTree>
    <p:extLst>
      <p:ext uri="{BB962C8B-B14F-4D97-AF65-F5344CB8AC3E}">
        <p14:creationId xmlns:p14="http://schemas.microsoft.com/office/powerpoint/2010/main" val="266353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BA68AB6-7F9A-44D0-D9C7-DDED3374A11F}"/>
              </a:ext>
            </a:extLst>
          </p:cNvPr>
          <p:cNvSpPr txBox="1"/>
          <p:nvPr/>
        </p:nvSpPr>
        <p:spPr>
          <a:xfrm>
            <a:off x="1259175" y="1349115"/>
            <a:ext cx="6557180" cy="523220"/>
          </a:xfrm>
          <a:prstGeom prst="rect">
            <a:avLst/>
          </a:prstGeom>
          <a:noFill/>
        </p:spPr>
        <p:txBody>
          <a:bodyPr wrap="none" rtlCol="0">
            <a:spAutoFit/>
          </a:bodyPr>
          <a:lstStyle/>
          <a:p>
            <a:r>
              <a:rPr lang="es-MX" sz="2800" b="1" u="sng" dirty="0">
                <a:solidFill>
                  <a:srgbClr val="374151"/>
                </a:solidFill>
              </a:rPr>
              <a:t>Optimizando el proceso de medio de pago.</a:t>
            </a:r>
            <a:endParaRPr lang="es-CL" sz="2800" b="1" u="sng" dirty="0">
              <a:solidFill>
                <a:srgbClr val="374151"/>
              </a:solidFill>
            </a:endParaRPr>
          </a:p>
        </p:txBody>
      </p:sp>
      <p:sp>
        <p:nvSpPr>
          <p:cNvPr id="3" name="CuadroTexto 2">
            <a:extLst>
              <a:ext uri="{FF2B5EF4-FFF2-40B4-BE49-F238E27FC236}">
                <a16:creationId xmlns:a16="http://schemas.microsoft.com/office/drawing/2014/main" id="{68509DF4-0D70-1223-7E0C-DDA533828B9E}"/>
              </a:ext>
            </a:extLst>
          </p:cNvPr>
          <p:cNvSpPr txBox="1"/>
          <p:nvPr/>
        </p:nvSpPr>
        <p:spPr>
          <a:xfrm>
            <a:off x="479685" y="2008683"/>
            <a:ext cx="10957810" cy="1200329"/>
          </a:xfrm>
          <a:prstGeom prst="rect">
            <a:avLst/>
          </a:prstGeom>
          <a:noFill/>
        </p:spPr>
        <p:txBody>
          <a:bodyPr wrap="square" rtlCol="0">
            <a:spAutoFit/>
          </a:bodyPr>
          <a:lstStyle/>
          <a:p>
            <a:r>
              <a:rPr lang="es-MX" sz="2400" dirty="0">
                <a:solidFill>
                  <a:srgbClr val="374151"/>
                </a:solidFill>
              </a:rPr>
              <a:t>El mercado nacional e internacional nos ofrece una variedad de soluciones, para el pago presencial con el uso de tarjetas de debito y crédito mediante terminal de máquina POS .</a:t>
            </a:r>
          </a:p>
        </p:txBody>
      </p:sp>
      <p:pic>
        <p:nvPicPr>
          <p:cNvPr id="4" name="Imagen 3">
            <a:extLst>
              <a:ext uri="{FF2B5EF4-FFF2-40B4-BE49-F238E27FC236}">
                <a16:creationId xmlns:a16="http://schemas.microsoft.com/office/drawing/2014/main" id="{80EB18DE-4F59-0B75-356F-472F696B4EA0}"/>
              </a:ext>
            </a:extLst>
          </p:cNvPr>
          <p:cNvPicPr>
            <a:picLocks noChangeAspect="1"/>
          </p:cNvPicPr>
          <p:nvPr/>
        </p:nvPicPr>
        <p:blipFill>
          <a:blip r:embed="rId2"/>
          <a:stretch>
            <a:fillRect/>
          </a:stretch>
        </p:blipFill>
        <p:spPr>
          <a:xfrm>
            <a:off x="2175485" y="3548985"/>
            <a:ext cx="7028475" cy="2130658"/>
          </a:xfrm>
          <a:prstGeom prst="rect">
            <a:avLst/>
          </a:prstGeom>
        </p:spPr>
      </p:pic>
    </p:spTree>
    <p:extLst>
      <p:ext uri="{BB962C8B-B14F-4D97-AF65-F5344CB8AC3E}">
        <p14:creationId xmlns:p14="http://schemas.microsoft.com/office/powerpoint/2010/main" val="2579509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BA68AB6-7F9A-44D0-D9C7-DDED3374A11F}"/>
              </a:ext>
            </a:extLst>
          </p:cNvPr>
          <p:cNvSpPr txBox="1"/>
          <p:nvPr/>
        </p:nvSpPr>
        <p:spPr>
          <a:xfrm>
            <a:off x="1259175" y="1349115"/>
            <a:ext cx="6557180" cy="523220"/>
          </a:xfrm>
          <a:prstGeom prst="rect">
            <a:avLst/>
          </a:prstGeom>
          <a:noFill/>
        </p:spPr>
        <p:txBody>
          <a:bodyPr wrap="none" rtlCol="0">
            <a:spAutoFit/>
          </a:bodyPr>
          <a:lstStyle/>
          <a:p>
            <a:r>
              <a:rPr lang="es-MX" sz="2800" b="1" u="sng" dirty="0">
                <a:solidFill>
                  <a:srgbClr val="374151"/>
                </a:solidFill>
              </a:rPr>
              <a:t>Optimizando el proceso de medio de pago.</a:t>
            </a:r>
            <a:endParaRPr lang="es-CL" sz="2800" b="1" u="sng" dirty="0">
              <a:solidFill>
                <a:srgbClr val="374151"/>
              </a:solidFill>
            </a:endParaRPr>
          </a:p>
        </p:txBody>
      </p:sp>
      <p:sp>
        <p:nvSpPr>
          <p:cNvPr id="3" name="CuadroTexto 2">
            <a:extLst>
              <a:ext uri="{FF2B5EF4-FFF2-40B4-BE49-F238E27FC236}">
                <a16:creationId xmlns:a16="http://schemas.microsoft.com/office/drawing/2014/main" id="{68509DF4-0D70-1223-7E0C-DDA533828B9E}"/>
              </a:ext>
            </a:extLst>
          </p:cNvPr>
          <p:cNvSpPr txBox="1"/>
          <p:nvPr/>
        </p:nvSpPr>
        <p:spPr>
          <a:xfrm>
            <a:off x="479685" y="2008683"/>
            <a:ext cx="10957810" cy="2308324"/>
          </a:xfrm>
          <a:prstGeom prst="rect">
            <a:avLst/>
          </a:prstGeom>
          <a:noFill/>
        </p:spPr>
        <p:txBody>
          <a:bodyPr wrap="square" rtlCol="0">
            <a:spAutoFit/>
          </a:bodyPr>
          <a:lstStyle/>
          <a:p>
            <a:r>
              <a:rPr lang="es-MX" sz="2400" dirty="0">
                <a:solidFill>
                  <a:srgbClr val="374151"/>
                </a:solidFill>
              </a:rPr>
              <a:t>En el caso del comercio digital o también conocido como el e-</a:t>
            </a:r>
            <a:r>
              <a:rPr lang="es-MX" sz="2400" dirty="0" err="1">
                <a:solidFill>
                  <a:srgbClr val="374151"/>
                </a:solidFill>
              </a:rPr>
              <a:t>commerce</a:t>
            </a:r>
            <a:r>
              <a:rPr lang="es-MX" sz="2400" dirty="0">
                <a:solidFill>
                  <a:srgbClr val="374151"/>
                </a:solidFill>
              </a:rPr>
              <a:t>, nos  </a:t>
            </a:r>
            <a:r>
              <a:rPr lang="es-CL" sz="2400" dirty="0">
                <a:solidFill>
                  <a:srgbClr val="374151"/>
                </a:solidFill>
              </a:rPr>
              <a:t>brindado una buena experiencia con distintos medios de pago en las tiendas virtuales, mejorando la recaudación en la operación del negocio. </a:t>
            </a:r>
            <a:r>
              <a:rPr lang="es-MX" sz="2400" dirty="0">
                <a:solidFill>
                  <a:srgbClr val="374151"/>
                </a:solidFill>
              </a:rPr>
              <a:t>Integrando la emisión de documentos tributarios como la boleta y factura electrónica entre otros, dando un flujo de  ingresos transferidos en uno o dos días hábiles dependiendo del del tipo de transacción contado o crédito con comisiones razonables.</a:t>
            </a:r>
            <a:endParaRPr lang="es-CL" sz="2400" dirty="0">
              <a:solidFill>
                <a:srgbClr val="374151"/>
              </a:solidFill>
            </a:endParaRPr>
          </a:p>
        </p:txBody>
      </p:sp>
      <p:pic>
        <p:nvPicPr>
          <p:cNvPr id="8194" name="Picture 2" descr="Las mejores pasarelas de pago para gestionar tus ventas online (2023)">
            <a:extLst>
              <a:ext uri="{FF2B5EF4-FFF2-40B4-BE49-F238E27FC236}">
                <a16:creationId xmlns:a16="http://schemas.microsoft.com/office/drawing/2014/main" id="{F2CC866F-8A1F-823B-B422-DD99D9636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3419" y="4453355"/>
            <a:ext cx="3379814" cy="2027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314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7C114D2-6A01-1F51-AD43-2574B2FE593F}"/>
              </a:ext>
            </a:extLst>
          </p:cNvPr>
          <p:cNvSpPr txBox="1"/>
          <p:nvPr/>
        </p:nvSpPr>
        <p:spPr>
          <a:xfrm>
            <a:off x="1267558" y="1222474"/>
            <a:ext cx="9353549" cy="646331"/>
          </a:xfrm>
          <a:prstGeom prst="rect">
            <a:avLst/>
          </a:prstGeom>
          <a:noFill/>
        </p:spPr>
        <p:txBody>
          <a:bodyPr wrap="square" rtlCol="0">
            <a:spAutoFit/>
          </a:bodyPr>
          <a:lstStyle/>
          <a:p>
            <a:r>
              <a:rPr lang="es-ES" sz="3600" b="1" i="0" dirty="0">
                <a:solidFill>
                  <a:srgbClr val="374151"/>
                </a:solidFill>
                <a:effectLst/>
              </a:rPr>
              <a:t>Cierre</a:t>
            </a:r>
            <a:endParaRPr lang="es-CL" sz="2800" b="1" dirty="0">
              <a:solidFill>
                <a:srgbClr val="374151"/>
              </a:solidFill>
            </a:endParaRPr>
          </a:p>
        </p:txBody>
      </p:sp>
      <p:sp>
        <p:nvSpPr>
          <p:cNvPr id="4" name="CuadroTexto 3">
            <a:extLst>
              <a:ext uri="{FF2B5EF4-FFF2-40B4-BE49-F238E27FC236}">
                <a16:creationId xmlns:a16="http://schemas.microsoft.com/office/drawing/2014/main" id="{3F682A22-AC13-D120-15ED-6888AAA04886}"/>
              </a:ext>
            </a:extLst>
          </p:cNvPr>
          <p:cNvSpPr txBox="1"/>
          <p:nvPr/>
        </p:nvSpPr>
        <p:spPr>
          <a:xfrm>
            <a:off x="4314548" y="2654800"/>
            <a:ext cx="7368466" cy="1938992"/>
          </a:xfrm>
          <a:prstGeom prst="rect">
            <a:avLst/>
          </a:prstGeom>
          <a:noFill/>
        </p:spPr>
        <p:txBody>
          <a:bodyPr wrap="square">
            <a:spAutoFit/>
          </a:bodyPr>
          <a:lstStyle/>
          <a:p>
            <a:pPr algn="just"/>
            <a:r>
              <a:rPr lang="es-ES" sz="2400" dirty="0">
                <a:solidFill>
                  <a:srgbClr val="374151"/>
                </a:solidFill>
              </a:rPr>
              <a:t>¿Qué aprendimos? </a:t>
            </a:r>
          </a:p>
          <a:p>
            <a:pPr algn="just"/>
            <a:endParaRPr lang="es-ES" sz="2400" dirty="0">
              <a:solidFill>
                <a:srgbClr val="374151"/>
              </a:solidFill>
            </a:endParaRPr>
          </a:p>
          <a:p>
            <a:pPr algn="just"/>
            <a:r>
              <a:rPr lang="es-ES" sz="2400" dirty="0">
                <a:solidFill>
                  <a:srgbClr val="374151"/>
                </a:solidFill>
              </a:rPr>
              <a:t>¿Con qué nos quedamos?</a:t>
            </a:r>
          </a:p>
          <a:p>
            <a:pPr algn="just"/>
            <a:endParaRPr lang="es-ES" sz="2400" dirty="0">
              <a:solidFill>
                <a:srgbClr val="374151"/>
              </a:solidFill>
            </a:endParaRPr>
          </a:p>
          <a:p>
            <a:pPr algn="just"/>
            <a:r>
              <a:rPr lang="es-ES" sz="2400" dirty="0">
                <a:solidFill>
                  <a:srgbClr val="374151"/>
                </a:solidFill>
              </a:rPr>
              <a:t>¿Qué palabras, frases o conceptos definieron esta clase?</a:t>
            </a:r>
          </a:p>
        </p:txBody>
      </p:sp>
      <p:pic>
        <p:nvPicPr>
          <p:cNvPr id="3" name="Imagen 2">
            <a:extLst>
              <a:ext uri="{FF2B5EF4-FFF2-40B4-BE49-F238E27FC236}">
                <a16:creationId xmlns:a16="http://schemas.microsoft.com/office/drawing/2014/main" id="{54DF379A-8B10-4045-DB67-A4C2076A94AC}"/>
              </a:ext>
            </a:extLst>
          </p:cNvPr>
          <p:cNvPicPr>
            <a:picLocks noChangeAspect="1"/>
          </p:cNvPicPr>
          <p:nvPr/>
        </p:nvPicPr>
        <p:blipFill>
          <a:blip r:embed="rId2"/>
          <a:stretch>
            <a:fillRect/>
          </a:stretch>
        </p:blipFill>
        <p:spPr>
          <a:xfrm>
            <a:off x="661910" y="4730651"/>
            <a:ext cx="2533650" cy="1809750"/>
          </a:xfrm>
          <a:prstGeom prst="rect">
            <a:avLst/>
          </a:prstGeom>
        </p:spPr>
      </p:pic>
      <p:sp>
        <p:nvSpPr>
          <p:cNvPr id="5" name="CuadroTexto 4">
            <a:extLst>
              <a:ext uri="{FF2B5EF4-FFF2-40B4-BE49-F238E27FC236}">
                <a16:creationId xmlns:a16="http://schemas.microsoft.com/office/drawing/2014/main" id="{DD175881-2C7A-C9A2-64F7-168A2379AA32}"/>
              </a:ext>
            </a:extLst>
          </p:cNvPr>
          <p:cNvSpPr txBox="1"/>
          <p:nvPr/>
        </p:nvSpPr>
        <p:spPr>
          <a:xfrm>
            <a:off x="4909001" y="5366479"/>
            <a:ext cx="3677995" cy="646331"/>
          </a:xfrm>
          <a:prstGeom prst="rect">
            <a:avLst/>
          </a:prstGeom>
          <a:noFill/>
        </p:spPr>
        <p:txBody>
          <a:bodyPr wrap="none" rtlCol="0">
            <a:spAutoFit/>
          </a:bodyPr>
          <a:lstStyle/>
          <a:p>
            <a:r>
              <a:rPr lang="es-ES" sz="1800" b="1" u="sng" dirty="0">
                <a:solidFill>
                  <a:srgbClr val="374151"/>
                </a:solidFill>
              </a:rPr>
              <a:t>https://www.mentimeter.com/es-ES</a:t>
            </a:r>
          </a:p>
          <a:p>
            <a:endParaRPr lang="es-CL" dirty="0"/>
          </a:p>
        </p:txBody>
      </p:sp>
    </p:spTree>
    <p:extLst>
      <p:ext uri="{BB962C8B-B14F-4D97-AF65-F5344CB8AC3E}">
        <p14:creationId xmlns:p14="http://schemas.microsoft.com/office/powerpoint/2010/main" val="1579834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F7F79C6-77EE-6A28-5A0A-B910B42109DE}"/>
              </a:ext>
            </a:extLst>
          </p:cNvPr>
          <p:cNvSpPr txBox="1"/>
          <p:nvPr/>
        </p:nvSpPr>
        <p:spPr>
          <a:xfrm>
            <a:off x="2548616" y="2351782"/>
            <a:ext cx="709476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rPr>
              <a:t>Digitalización de la Micro y Pequeña Empresa de Talcahuano</a:t>
            </a:r>
            <a:endParaRPr kumimoji="0" lang="es-CL" sz="3200" b="1" i="0" u="none" strike="noStrike" kern="1200" cap="none" spc="0" normalizeH="0" baseline="0" noProof="0" dirty="0">
              <a:ln>
                <a:noFill/>
              </a:ln>
              <a:solidFill>
                <a:srgbClr val="374151"/>
              </a:solidFill>
              <a:effectLst>
                <a:outerShdw blurRad="38100" dist="38100" dir="2700000" algn="tl">
                  <a:srgbClr val="000000">
                    <a:alpha val="43137"/>
                  </a:srgbClr>
                </a:outerShdw>
              </a:effectLst>
              <a:uLnTx/>
              <a:uFillTx/>
              <a:latin typeface="Ubuntu" panose="020B0504030602030204" pitchFamily="34" charset="0"/>
              <a:ea typeface="+mn-ea"/>
              <a:cs typeface="+mn-cs"/>
            </a:endParaRPr>
          </a:p>
        </p:txBody>
      </p:sp>
      <p:sp>
        <p:nvSpPr>
          <p:cNvPr id="4" name="CuadroTexto 3">
            <a:extLst>
              <a:ext uri="{FF2B5EF4-FFF2-40B4-BE49-F238E27FC236}">
                <a16:creationId xmlns:a16="http://schemas.microsoft.com/office/drawing/2014/main" id="{BC860ACD-68AE-DF0F-2451-BB820CD10F0E}"/>
              </a:ext>
            </a:extLst>
          </p:cNvPr>
          <p:cNvSpPr txBox="1"/>
          <p:nvPr/>
        </p:nvSpPr>
        <p:spPr>
          <a:xfrm>
            <a:off x="301159" y="4524471"/>
            <a:ext cx="87219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Docente: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rgbClr val="374151"/>
                </a:solidFill>
                <a:effectLst/>
                <a:uLnTx/>
                <a:uFillTx/>
                <a:latin typeface="Söhne"/>
                <a:ea typeface="+mn-ea"/>
                <a:cs typeface="+mn-cs"/>
              </a:rPr>
              <a:t>Contacto:</a:t>
            </a:r>
            <a:endParaRPr kumimoji="0" lang="es-CL" sz="1800" b="0" i="0" u="none" strike="noStrike" kern="1200" cap="none" spc="0" normalizeH="0" baseline="0" noProof="0" dirty="0">
              <a:ln>
                <a:noFill/>
              </a:ln>
              <a:solidFill>
                <a:srgbClr val="37415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120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2307783" y="1305922"/>
            <a:ext cx="6206630" cy="408373"/>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53726589-D2E9-45E7-A692-E3F5B04FC9B5}"/>
              </a:ext>
            </a:extLst>
          </p:cNvPr>
          <p:cNvSpPr txBox="1"/>
          <p:nvPr/>
        </p:nvSpPr>
        <p:spPr>
          <a:xfrm>
            <a:off x="1379446" y="1264578"/>
            <a:ext cx="8559384" cy="1446550"/>
          </a:xfrm>
          <a:prstGeom prst="rect">
            <a:avLst/>
          </a:prstGeom>
          <a:noFill/>
        </p:spPr>
        <p:txBody>
          <a:bodyPr wrap="square">
            <a:spAutoFit/>
          </a:bodyPr>
          <a:lstStyle/>
          <a:p>
            <a:pPr algn="ctr"/>
            <a:r>
              <a:rPr lang="es-ES" sz="2800" b="1" dirty="0">
                <a:solidFill>
                  <a:schemeClr val="bg1"/>
                </a:solidFill>
                <a:latin typeface="Söhne"/>
              </a:rPr>
              <a:t>Antes de empezar.</a:t>
            </a:r>
          </a:p>
          <a:p>
            <a:pPr algn="ctr"/>
            <a:r>
              <a:rPr lang="es-ES" sz="2800" b="1" dirty="0">
                <a:solidFill>
                  <a:schemeClr val="bg1"/>
                </a:solidFill>
                <a:latin typeface="Söhne"/>
              </a:rPr>
              <a:t> </a:t>
            </a:r>
            <a:r>
              <a:rPr lang="es-MX" sz="3200" dirty="0">
                <a:solidFill>
                  <a:srgbClr val="374151"/>
                </a:solidFill>
              </a:rPr>
              <a:t>En la escala de los michis, como te sientes hoy? </a:t>
            </a:r>
          </a:p>
          <a:p>
            <a:pPr algn="just"/>
            <a:endParaRPr lang="es-ES" sz="2800" b="1" dirty="0">
              <a:solidFill>
                <a:schemeClr val="bg1"/>
              </a:solidFill>
              <a:latin typeface="Söhne"/>
            </a:endParaRPr>
          </a:p>
        </p:txBody>
      </p:sp>
      <p:pic>
        <p:nvPicPr>
          <p:cNvPr id="4" name="Imagen 3">
            <a:extLst>
              <a:ext uri="{FF2B5EF4-FFF2-40B4-BE49-F238E27FC236}">
                <a16:creationId xmlns:a16="http://schemas.microsoft.com/office/drawing/2014/main" id="{4CD0A282-4839-898E-E8C1-EB9D7800CED6}"/>
              </a:ext>
            </a:extLst>
          </p:cNvPr>
          <p:cNvPicPr>
            <a:picLocks noChangeAspect="1"/>
          </p:cNvPicPr>
          <p:nvPr/>
        </p:nvPicPr>
        <p:blipFill>
          <a:blip r:embed="rId2"/>
          <a:stretch>
            <a:fillRect/>
          </a:stretch>
        </p:blipFill>
        <p:spPr>
          <a:xfrm>
            <a:off x="4172613" y="2572384"/>
            <a:ext cx="3602636" cy="3965639"/>
          </a:xfrm>
          <a:prstGeom prst="rect">
            <a:avLst/>
          </a:prstGeom>
        </p:spPr>
      </p:pic>
    </p:spTree>
    <p:extLst>
      <p:ext uri="{BB962C8B-B14F-4D97-AF65-F5344CB8AC3E}">
        <p14:creationId xmlns:p14="http://schemas.microsoft.com/office/powerpoint/2010/main" val="378303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3F747D-23AA-A414-BDFB-E3AAD7044733}"/>
              </a:ext>
            </a:extLst>
          </p:cNvPr>
          <p:cNvSpPr txBox="1">
            <a:spLocks/>
          </p:cNvSpPr>
          <p:nvPr/>
        </p:nvSpPr>
        <p:spPr>
          <a:xfrm>
            <a:off x="428783" y="371507"/>
            <a:ext cx="2949178" cy="905069"/>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sz="3600" b="1"/>
              <a:t>PRESENTACIÓN </a:t>
            </a:r>
            <a:br>
              <a:rPr lang="es-CL" sz="3600" b="1"/>
            </a:br>
            <a:r>
              <a:rPr lang="es-CL" sz="3600" b="1"/>
              <a:t>¿QUIÉN SOY?</a:t>
            </a:r>
            <a:endParaRPr lang="es-CL" sz="3600" b="1" dirty="0"/>
          </a:p>
        </p:txBody>
      </p:sp>
      <p:sp>
        <p:nvSpPr>
          <p:cNvPr id="3" name="CuadroTexto 2">
            <a:extLst>
              <a:ext uri="{FF2B5EF4-FFF2-40B4-BE49-F238E27FC236}">
                <a16:creationId xmlns:a16="http://schemas.microsoft.com/office/drawing/2014/main" id="{7F4B5222-1F0E-93B3-19AD-B83B2EDEEFC2}"/>
              </a:ext>
            </a:extLst>
          </p:cNvPr>
          <p:cNvSpPr txBox="1"/>
          <p:nvPr/>
        </p:nvSpPr>
        <p:spPr>
          <a:xfrm>
            <a:off x="337331" y="1495141"/>
            <a:ext cx="7247692"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sz="3200" dirty="0"/>
              <a:t>Hombre, Hijo, Hermano, Tío y Trabajador. </a:t>
            </a:r>
          </a:p>
        </p:txBody>
      </p:sp>
      <p:pic>
        <p:nvPicPr>
          <p:cNvPr id="1026" name="Picture 2">
            <a:extLst>
              <a:ext uri="{FF2B5EF4-FFF2-40B4-BE49-F238E27FC236}">
                <a16:creationId xmlns:a16="http://schemas.microsoft.com/office/drawing/2014/main" id="{D7005E09-02F2-54B9-2F90-CA3E6842F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538" y="2583294"/>
            <a:ext cx="2180600" cy="290897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B168783E-42A0-D531-8A6D-68735AD37BFF}"/>
              </a:ext>
            </a:extLst>
          </p:cNvPr>
          <p:cNvSpPr txBox="1"/>
          <p:nvPr/>
        </p:nvSpPr>
        <p:spPr>
          <a:xfrm>
            <a:off x="4095841" y="2444616"/>
            <a:ext cx="5259100"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CL" sz="3200" dirty="0"/>
              <a:t>Mis Experiencias Laborales.</a:t>
            </a:r>
          </a:p>
        </p:txBody>
      </p:sp>
      <p:pic>
        <p:nvPicPr>
          <p:cNvPr id="6" name="Imagen 5">
            <a:extLst>
              <a:ext uri="{FF2B5EF4-FFF2-40B4-BE49-F238E27FC236}">
                <a16:creationId xmlns:a16="http://schemas.microsoft.com/office/drawing/2014/main" id="{DAFFE485-D9F2-8BAD-B971-36F49E4839F3}"/>
              </a:ext>
            </a:extLst>
          </p:cNvPr>
          <p:cNvPicPr>
            <a:picLocks noChangeAspect="1"/>
          </p:cNvPicPr>
          <p:nvPr/>
        </p:nvPicPr>
        <p:blipFill>
          <a:blip r:embed="rId3"/>
          <a:stretch>
            <a:fillRect/>
          </a:stretch>
        </p:blipFill>
        <p:spPr>
          <a:xfrm>
            <a:off x="3764915" y="4606412"/>
            <a:ext cx="3020088" cy="1237341"/>
          </a:xfrm>
          <a:prstGeom prst="rect">
            <a:avLst/>
          </a:prstGeom>
        </p:spPr>
      </p:pic>
      <p:pic>
        <p:nvPicPr>
          <p:cNvPr id="1028" name="Picture 4" descr="Riosan Neumáticos | Concepción, Chile | Instagram photos and videos">
            <a:extLst>
              <a:ext uri="{FF2B5EF4-FFF2-40B4-BE49-F238E27FC236}">
                <a16:creationId xmlns:a16="http://schemas.microsoft.com/office/drawing/2014/main" id="{8D8EC2E6-1B8E-E02C-DDB7-A50790AAA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1122" y="4581316"/>
            <a:ext cx="1692971" cy="168544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55C793D1-390D-27DD-13CA-F51D75B46D80}"/>
              </a:ext>
            </a:extLst>
          </p:cNvPr>
          <p:cNvPicPr>
            <a:picLocks noChangeAspect="1"/>
          </p:cNvPicPr>
          <p:nvPr/>
        </p:nvPicPr>
        <p:blipFill>
          <a:blip r:embed="rId5"/>
          <a:stretch>
            <a:fillRect/>
          </a:stretch>
        </p:blipFill>
        <p:spPr>
          <a:xfrm>
            <a:off x="7178982" y="4606412"/>
            <a:ext cx="2048161" cy="1409897"/>
          </a:xfrm>
          <a:prstGeom prst="rect">
            <a:avLst/>
          </a:prstGeom>
        </p:spPr>
      </p:pic>
      <p:pic>
        <p:nvPicPr>
          <p:cNvPr id="9" name="Imagen 8">
            <a:extLst>
              <a:ext uri="{FF2B5EF4-FFF2-40B4-BE49-F238E27FC236}">
                <a16:creationId xmlns:a16="http://schemas.microsoft.com/office/drawing/2014/main" id="{B243BE58-24C5-950F-2981-F0A25A5C69CB}"/>
              </a:ext>
            </a:extLst>
          </p:cNvPr>
          <p:cNvPicPr>
            <a:picLocks noChangeAspect="1"/>
          </p:cNvPicPr>
          <p:nvPr/>
        </p:nvPicPr>
        <p:blipFill>
          <a:blip r:embed="rId6"/>
          <a:stretch>
            <a:fillRect/>
          </a:stretch>
        </p:blipFill>
        <p:spPr>
          <a:xfrm>
            <a:off x="5326370" y="3180350"/>
            <a:ext cx="3705225" cy="1228725"/>
          </a:xfrm>
          <a:prstGeom prst="rect">
            <a:avLst/>
          </a:prstGeom>
        </p:spPr>
      </p:pic>
    </p:spTree>
    <p:extLst>
      <p:ext uri="{BB962C8B-B14F-4D97-AF65-F5344CB8AC3E}">
        <p14:creationId xmlns:p14="http://schemas.microsoft.com/office/powerpoint/2010/main" val="388302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a:extLst>
              <a:ext uri="{FF2B5EF4-FFF2-40B4-BE49-F238E27FC236}">
                <a16:creationId xmlns:a16="http://schemas.microsoft.com/office/drawing/2014/main" id="{FB58C405-3199-48A9-899E-2EC9AE33EC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93145" y="1560717"/>
            <a:ext cx="2698855" cy="1627845"/>
          </a:xfrm>
          <a:prstGeom prst="rect">
            <a:avLst/>
          </a:prstGeom>
        </p:spPr>
      </p:pic>
      <p:pic>
        <p:nvPicPr>
          <p:cNvPr id="10" name="Imagen 9">
            <a:extLst>
              <a:ext uri="{FF2B5EF4-FFF2-40B4-BE49-F238E27FC236}">
                <a16:creationId xmlns:a16="http://schemas.microsoft.com/office/drawing/2014/main" id="{AF846753-188F-4E84-9F51-EB7346ED4063}"/>
              </a:ext>
            </a:extLst>
          </p:cNvPr>
          <p:cNvPicPr>
            <a:picLocks noChangeAspect="1"/>
          </p:cNvPicPr>
          <p:nvPr/>
        </p:nvPicPr>
        <p:blipFill>
          <a:blip r:embed="rId4"/>
          <a:stretch>
            <a:fillRect/>
          </a:stretch>
        </p:blipFill>
        <p:spPr>
          <a:xfrm>
            <a:off x="3212342" y="1560754"/>
            <a:ext cx="2883658" cy="1713124"/>
          </a:xfrm>
          <a:prstGeom prst="rect">
            <a:avLst/>
          </a:prstGeom>
        </p:spPr>
      </p:pic>
      <p:sp>
        <p:nvSpPr>
          <p:cNvPr id="2" name="Título 1">
            <a:extLst>
              <a:ext uri="{FF2B5EF4-FFF2-40B4-BE49-F238E27FC236}">
                <a16:creationId xmlns:a16="http://schemas.microsoft.com/office/drawing/2014/main" id="{33272CF3-BAEE-4C62-AC90-6BC7D943721C}"/>
              </a:ext>
            </a:extLst>
          </p:cNvPr>
          <p:cNvSpPr>
            <a:spLocks noGrp="1"/>
          </p:cNvSpPr>
          <p:nvPr>
            <p:ph type="title"/>
          </p:nvPr>
        </p:nvSpPr>
        <p:spPr>
          <a:xfrm>
            <a:off x="1868130" y="215792"/>
            <a:ext cx="5094514" cy="1090071"/>
          </a:xfrm>
        </p:spPr>
        <p:txBody>
          <a:bodyPr/>
          <a:lstStyle/>
          <a:p>
            <a:pPr algn="ctr"/>
            <a:r>
              <a:rPr lang="es-MX" b="1" dirty="0"/>
              <a:t>Reglas convivencia</a:t>
            </a:r>
            <a:endParaRPr lang="es-CL" b="1" dirty="0"/>
          </a:p>
        </p:txBody>
      </p:sp>
      <p:pic>
        <p:nvPicPr>
          <p:cNvPr id="8" name="Imagen 7">
            <a:extLst>
              <a:ext uri="{FF2B5EF4-FFF2-40B4-BE49-F238E27FC236}">
                <a16:creationId xmlns:a16="http://schemas.microsoft.com/office/drawing/2014/main" id="{60F036AE-F94F-4C35-B1D1-19F6067A4CA6}"/>
              </a:ext>
            </a:extLst>
          </p:cNvPr>
          <p:cNvPicPr>
            <a:picLocks noChangeAspect="1"/>
          </p:cNvPicPr>
          <p:nvPr/>
        </p:nvPicPr>
        <p:blipFill>
          <a:blip r:embed="rId5"/>
          <a:stretch>
            <a:fillRect/>
          </a:stretch>
        </p:blipFill>
        <p:spPr>
          <a:xfrm>
            <a:off x="168550" y="1533880"/>
            <a:ext cx="4671912" cy="1798476"/>
          </a:xfrm>
          <a:prstGeom prst="rect">
            <a:avLst/>
          </a:prstGeom>
        </p:spPr>
      </p:pic>
      <p:sp>
        <p:nvSpPr>
          <p:cNvPr id="12" name="Marcador de contenido 4">
            <a:extLst>
              <a:ext uri="{FF2B5EF4-FFF2-40B4-BE49-F238E27FC236}">
                <a16:creationId xmlns:a16="http://schemas.microsoft.com/office/drawing/2014/main" id="{0EBCC741-B399-443E-848A-5BC819769BB4}"/>
              </a:ext>
            </a:extLst>
          </p:cNvPr>
          <p:cNvSpPr txBox="1">
            <a:spLocks/>
          </p:cNvSpPr>
          <p:nvPr/>
        </p:nvSpPr>
        <p:spPr>
          <a:xfrm>
            <a:off x="401858" y="4131273"/>
            <a:ext cx="3326330" cy="682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sz="4400" dirty="0"/>
              <a:t>2. Imponer es Retroceder</a:t>
            </a:r>
          </a:p>
        </p:txBody>
      </p:sp>
      <p:sp>
        <p:nvSpPr>
          <p:cNvPr id="14" name="Marcador de contenido 4">
            <a:extLst>
              <a:ext uri="{FF2B5EF4-FFF2-40B4-BE49-F238E27FC236}">
                <a16:creationId xmlns:a16="http://schemas.microsoft.com/office/drawing/2014/main" id="{AB3830CC-A649-4519-A336-A5CD472AE7B9}"/>
              </a:ext>
            </a:extLst>
          </p:cNvPr>
          <p:cNvSpPr txBox="1">
            <a:spLocks/>
          </p:cNvSpPr>
          <p:nvPr/>
        </p:nvSpPr>
        <p:spPr>
          <a:xfrm>
            <a:off x="6391356" y="1734561"/>
            <a:ext cx="3820853" cy="682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sz="4000" dirty="0"/>
              <a:t>3. Comparte “TU” Experiencia</a:t>
            </a:r>
          </a:p>
        </p:txBody>
      </p:sp>
      <p:sp>
        <p:nvSpPr>
          <p:cNvPr id="16" name="Marcador de contenido 4">
            <a:extLst>
              <a:ext uri="{FF2B5EF4-FFF2-40B4-BE49-F238E27FC236}">
                <a16:creationId xmlns:a16="http://schemas.microsoft.com/office/drawing/2014/main" id="{A8E46B80-71D0-4852-A785-6F58DCEB48AD}"/>
              </a:ext>
            </a:extLst>
          </p:cNvPr>
          <p:cNvSpPr txBox="1">
            <a:spLocks/>
          </p:cNvSpPr>
          <p:nvPr/>
        </p:nvSpPr>
        <p:spPr>
          <a:xfrm>
            <a:off x="6596629" y="4273027"/>
            <a:ext cx="4054119" cy="6827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MX" sz="4400" dirty="0"/>
              <a:t>4. Obsérvate y Analízate</a:t>
            </a:r>
          </a:p>
        </p:txBody>
      </p:sp>
      <p:pic>
        <p:nvPicPr>
          <p:cNvPr id="18" name="Imagen 17">
            <a:extLst>
              <a:ext uri="{FF2B5EF4-FFF2-40B4-BE49-F238E27FC236}">
                <a16:creationId xmlns:a16="http://schemas.microsoft.com/office/drawing/2014/main" id="{2B251A94-76AB-4B02-B383-49A938838A0C}"/>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746077" y="4099788"/>
            <a:ext cx="1987747" cy="1713124"/>
          </a:xfrm>
          <a:prstGeom prst="rect">
            <a:avLst/>
          </a:prstGeom>
        </p:spPr>
      </p:pic>
      <p:pic>
        <p:nvPicPr>
          <p:cNvPr id="22" name="Imagen 21">
            <a:extLst>
              <a:ext uri="{FF2B5EF4-FFF2-40B4-BE49-F238E27FC236}">
                <a16:creationId xmlns:a16="http://schemas.microsoft.com/office/drawing/2014/main" id="{C3375715-B5FB-4E0E-A2C0-DDCC255C9699}"/>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0572" r="8849" b="18231"/>
          <a:stretch/>
        </p:blipFill>
        <p:spPr>
          <a:xfrm>
            <a:off x="10175945" y="4131273"/>
            <a:ext cx="1614197" cy="1740416"/>
          </a:xfrm>
          <a:prstGeom prst="rect">
            <a:avLst/>
          </a:prstGeom>
        </p:spPr>
      </p:pic>
    </p:spTree>
    <p:extLst>
      <p:ext uri="{BB962C8B-B14F-4D97-AF65-F5344CB8AC3E}">
        <p14:creationId xmlns:p14="http://schemas.microsoft.com/office/powerpoint/2010/main" val="302755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87E2DC7-E123-4BBD-9514-501707C3A8A0}"/>
              </a:ext>
            </a:extLst>
          </p:cNvPr>
          <p:cNvSpPr>
            <a:spLocks noGrp="1"/>
          </p:cNvSpPr>
          <p:nvPr>
            <p:ph type="title"/>
          </p:nvPr>
        </p:nvSpPr>
        <p:spPr>
          <a:xfrm>
            <a:off x="578496" y="1391493"/>
            <a:ext cx="3259493" cy="1325563"/>
          </a:xfrm>
        </p:spPr>
        <p:txBody>
          <a:bodyPr>
            <a:normAutofit fontScale="90000"/>
          </a:bodyPr>
          <a:lstStyle/>
          <a:p>
            <a:r>
              <a:rPr lang="es-CL" sz="5300" b="1" dirty="0">
                <a:solidFill>
                  <a:srgbClr val="374151"/>
                </a:solidFill>
                <a:latin typeface="+mn-lt"/>
                <a:ea typeface="+mn-ea"/>
                <a:cs typeface="+mn-cs"/>
              </a:rPr>
              <a:t>Reglas Sala </a:t>
            </a:r>
            <a:br>
              <a:rPr lang="es-CL" sz="6000" dirty="0"/>
            </a:br>
            <a:endParaRPr lang="es-CL" sz="6000" dirty="0"/>
          </a:p>
        </p:txBody>
      </p:sp>
      <p:pic>
        <p:nvPicPr>
          <p:cNvPr id="1026" name="Picture 2" descr="NORMAS DE CLASE – Imagenes Educativas">
            <a:extLst>
              <a:ext uri="{FF2B5EF4-FFF2-40B4-BE49-F238E27FC236}">
                <a16:creationId xmlns:a16="http://schemas.microsoft.com/office/drawing/2014/main" id="{492EE7AB-F7AE-965D-2B81-654A2735D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1794" y="2102707"/>
            <a:ext cx="7502012" cy="353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159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550607" y="943898"/>
            <a:ext cx="8833090" cy="987040"/>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53726589-D2E9-45E7-A692-E3F5B04FC9B5}"/>
              </a:ext>
            </a:extLst>
          </p:cNvPr>
          <p:cNvSpPr txBox="1"/>
          <p:nvPr/>
        </p:nvSpPr>
        <p:spPr>
          <a:xfrm>
            <a:off x="1150374" y="1101213"/>
            <a:ext cx="6971071" cy="707886"/>
          </a:xfrm>
          <a:prstGeom prst="rect">
            <a:avLst/>
          </a:prstGeom>
          <a:noFill/>
        </p:spPr>
        <p:txBody>
          <a:bodyPr wrap="square">
            <a:spAutoFit/>
          </a:bodyPr>
          <a:lstStyle/>
          <a:p>
            <a:pPr algn="just"/>
            <a:r>
              <a:rPr lang="es-ES" sz="4000" b="1" dirty="0">
                <a:solidFill>
                  <a:schemeClr val="bg1"/>
                </a:solidFill>
                <a:latin typeface="Söhne"/>
              </a:rPr>
              <a:t>¿Quiénes son ustedes?</a:t>
            </a:r>
          </a:p>
        </p:txBody>
      </p:sp>
      <p:sp>
        <p:nvSpPr>
          <p:cNvPr id="4" name="CuadroTexto 3">
            <a:extLst>
              <a:ext uri="{FF2B5EF4-FFF2-40B4-BE49-F238E27FC236}">
                <a16:creationId xmlns:a16="http://schemas.microsoft.com/office/drawing/2014/main" id="{FEC80B27-E2CF-31A2-2591-EF94F6B20327}"/>
              </a:ext>
            </a:extLst>
          </p:cNvPr>
          <p:cNvSpPr txBox="1"/>
          <p:nvPr/>
        </p:nvSpPr>
        <p:spPr>
          <a:xfrm>
            <a:off x="3329466" y="2152451"/>
            <a:ext cx="4944379" cy="523220"/>
          </a:xfrm>
          <a:prstGeom prst="rect">
            <a:avLst/>
          </a:prstGeom>
          <a:noFill/>
        </p:spPr>
        <p:txBody>
          <a:bodyPr wrap="square">
            <a:spAutoFit/>
          </a:bodyPr>
          <a:lstStyle/>
          <a:p>
            <a:pPr algn="just"/>
            <a:r>
              <a:rPr lang="es-ES" sz="2800" b="1" dirty="0">
                <a:solidFill>
                  <a:schemeClr val="bg1"/>
                </a:solidFill>
                <a:latin typeface="Söhne"/>
              </a:rPr>
              <a:t>Presentación de relator</a:t>
            </a:r>
          </a:p>
        </p:txBody>
      </p:sp>
      <p:sp>
        <p:nvSpPr>
          <p:cNvPr id="5" name="CuadroTexto 4">
            <a:extLst>
              <a:ext uri="{FF2B5EF4-FFF2-40B4-BE49-F238E27FC236}">
                <a16:creationId xmlns:a16="http://schemas.microsoft.com/office/drawing/2014/main" id="{AC178929-C7B7-429A-6C4B-BE1FC4C5A8E3}"/>
              </a:ext>
            </a:extLst>
          </p:cNvPr>
          <p:cNvSpPr txBox="1"/>
          <p:nvPr/>
        </p:nvSpPr>
        <p:spPr>
          <a:xfrm>
            <a:off x="3255725" y="2185460"/>
            <a:ext cx="4944379" cy="523220"/>
          </a:xfrm>
          <a:prstGeom prst="rect">
            <a:avLst/>
          </a:prstGeom>
          <a:noFill/>
        </p:spPr>
        <p:txBody>
          <a:bodyPr wrap="square">
            <a:spAutoFit/>
          </a:bodyPr>
          <a:lstStyle/>
          <a:p>
            <a:pPr algn="just"/>
            <a:r>
              <a:rPr lang="es-ES" sz="2800" b="1" dirty="0">
                <a:solidFill>
                  <a:schemeClr val="bg1"/>
                </a:solidFill>
                <a:latin typeface="Söhne"/>
              </a:rPr>
              <a:t>Presentación de relator</a:t>
            </a:r>
          </a:p>
        </p:txBody>
      </p:sp>
      <p:sp>
        <p:nvSpPr>
          <p:cNvPr id="8" name="CuadroTexto 7">
            <a:extLst>
              <a:ext uri="{FF2B5EF4-FFF2-40B4-BE49-F238E27FC236}">
                <a16:creationId xmlns:a16="http://schemas.microsoft.com/office/drawing/2014/main" id="{35989BE0-BA96-63ED-1D45-B5881C14B7E5}"/>
              </a:ext>
            </a:extLst>
          </p:cNvPr>
          <p:cNvSpPr txBox="1"/>
          <p:nvPr/>
        </p:nvSpPr>
        <p:spPr>
          <a:xfrm>
            <a:off x="2886334" y="2152451"/>
            <a:ext cx="6446854" cy="4524315"/>
          </a:xfrm>
          <a:prstGeom prst="rect">
            <a:avLst/>
          </a:prstGeom>
          <a:noFill/>
        </p:spPr>
        <p:txBody>
          <a:bodyPr wrap="square">
            <a:spAutoFit/>
          </a:bodyPr>
          <a:lstStyle/>
          <a:p>
            <a:pPr marL="514350" indent="-514350" algn="just">
              <a:buFont typeface="+mj-lt"/>
              <a:buAutoNum type="arabicPeriod"/>
            </a:pPr>
            <a:r>
              <a:rPr lang="es-ES" sz="3200" dirty="0">
                <a:solidFill>
                  <a:srgbClr val="374151"/>
                </a:solidFill>
              </a:rPr>
              <a:t>Nombre</a:t>
            </a:r>
          </a:p>
          <a:p>
            <a:pPr marL="514350" indent="-514350" algn="just">
              <a:buFont typeface="+mj-lt"/>
              <a:buAutoNum type="arabicPeriod"/>
            </a:pPr>
            <a:endParaRPr lang="es-ES" sz="3200" dirty="0">
              <a:solidFill>
                <a:srgbClr val="374151"/>
              </a:solidFill>
            </a:endParaRPr>
          </a:p>
          <a:p>
            <a:pPr marL="514350" indent="-514350" algn="just">
              <a:buFont typeface="+mj-lt"/>
              <a:buAutoNum type="arabicPeriod"/>
            </a:pPr>
            <a:r>
              <a:rPr lang="es-ES" sz="3200" dirty="0">
                <a:solidFill>
                  <a:srgbClr val="374151"/>
                </a:solidFill>
              </a:rPr>
              <a:t>Sector</a:t>
            </a:r>
          </a:p>
          <a:p>
            <a:pPr marL="514350" indent="-514350" algn="just">
              <a:buFont typeface="+mj-lt"/>
              <a:buAutoNum type="arabicPeriod"/>
            </a:pPr>
            <a:endParaRPr lang="es-ES" sz="3200" dirty="0">
              <a:solidFill>
                <a:srgbClr val="374151"/>
              </a:solidFill>
            </a:endParaRPr>
          </a:p>
          <a:p>
            <a:pPr marL="514350" indent="-514350" algn="just">
              <a:buFont typeface="+mj-lt"/>
              <a:buAutoNum type="arabicPeriod"/>
            </a:pPr>
            <a:r>
              <a:rPr lang="es-ES" sz="3200" dirty="0">
                <a:solidFill>
                  <a:srgbClr val="374151"/>
                </a:solidFill>
              </a:rPr>
              <a:t>Nombre de su negocio</a:t>
            </a:r>
          </a:p>
          <a:p>
            <a:pPr marL="514350" indent="-514350" algn="just">
              <a:buFont typeface="+mj-lt"/>
              <a:buAutoNum type="arabicPeriod"/>
            </a:pPr>
            <a:endParaRPr lang="es-ES" sz="3200" dirty="0">
              <a:solidFill>
                <a:srgbClr val="374151"/>
              </a:solidFill>
            </a:endParaRPr>
          </a:p>
          <a:p>
            <a:pPr marL="514350" indent="-514350" algn="just">
              <a:buFont typeface="+mj-lt"/>
              <a:buAutoNum type="arabicPeriod"/>
            </a:pPr>
            <a:r>
              <a:rPr lang="es-ES" sz="3200" dirty="0">
                <a:solidFill>
                  <a:srgbClr val="374151"/>
                </a:solidFill>
              </a:rPr>
              <a:t>¿Qué quería ser cuando niño/a?</a:t>
            </a:r>
          </a:p>
          <a:p>
            <a:pPr algn="just"/>
            <a:r>
              <a:rPr lang="es-ES" sz="3200" b="1" u="sng" dirty="0">
                <a:solidFill>
                  <a:srgbClr val="374151"/>
                </a:solidFill>
              </a:rPr>
              <a:t>https://www.mentimeter.com/es-ES</a:t>
            </a:r>
          </a:p>
          <a:p>
            <a:pPr algn="just"/>
            <a:r>
              <a:rPr lang="es-ES" sz="3200" b="1" u="sng" dirty="0">
                <a:solidFill>
                  <a:srgbClr val="374151"/>
                </a:solidFill>
              </a:rPr>
              <a:t> Código: </a:t>
            </a:r>
          </a:p>
        </p:txBody>
      </p:sp>
    </p:spTree>
    <p:extLst>
      <p:ext uri="{BB962C8B-B14F-4D97-AF65-F5344CB8AC3E}">
        <p14:creationId xmlns:p14="http://schemas.microsoft.com/office/powerpoint/2010/main" val="3836269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30424" y="237451"/>
            <a:ext cx="7045215" cy="1569660"/>
          </a:xfrm>
          <a:prstGeom prst="rect">
            <a:avLst/>
          </a:prstGeom>
          <a:noFill/>
        </p:spPr>
        <p:txBody>
          <a:bodyPr wrap="square" rtlCol="0">
            <a:spAutoFit/>
          </a:bodyPr>
          <a:lstStyle/>
          <a:p>
            <a:pPr algn="ctr"/>
            <a:r>
              <a:rPr lang="es-CL" sz="3200" dirty="0">
                <a:solidFill>
                  <a:srgbClr val="374151"/>
                </a:solidFill>
              </a:rPr>
              <a:t>Ejercicio 1: Trabajo Grupal </a:t>
            </a:r>
          </a:p>
          <a:p>
            <a:pPr algn="ctr"/>
            <a:r>
              <a:rPr lang="es-CL" sz="3200" dirty="0">
                <a:solidFill>
                  <a:srgbClr val="374151"/>
                </a:solidFill>
              </a:rPr>
              <a:t>¿QUÉ ESPERAN DE ESTE CURSO?</a:t>
            </a:r>
          </a:p>
          <a:p>
            <a:pPr algn="ctr"/>
            <a:r>
              <a:rPr lang="es-CL" sz="3200" dirty="0">
                <a:solidFill>
                  <a:srgbClr val="374151"/>
                </a:solidFill>
              </a:rPr>
              <a:t>(5 minutos)</a:t>
            </a:r>
          </a:p>
        </p:txBody>
      </p:sp>
      <p:sp>
        <p:nvSpPr>
          <p:cNvPr id="5" name="4 CuadroTexto"/>
          <p:cNvSpPr txBox="1"/>
          <p:nvPr/>
        </p:nvSpPr>
        <p:spPr>
          <a:xfrm>
            <a:off x="5731907" y="1493913"/>
            <a:ext cx="5795529" cy="5509200"/>
          </a:xfrm>
          <a:prstGeom prst="rect">
            <a:avLst/>
          </a:prstGeom>
          <a:noFill/>
        </p:spPr>
        <p:txBody>
          <a:bodyPr wrap="square" rtlCol="0">
            <a:spAutoFit/>
          </a:bodyPr>
          <a:lstStyle/>
          <a:p>
            <a:r>
              <a:rPr lang="es-CL" sz="3200" dirty="0">
                <a:solidFill>
                  <a:srgbClr val="374151"/>
                </a:solidFill>
              </a:rPr>
              <a:t>1.- ¿Qué esperan aprender?</a:t>
            </a:r>
          </a:p>
          <a:p>
            <a:endParaRPr lang="es-CL" sz="3200" dirty="0">
              <a:solidFill>
                <a:srgbClr val="374151"/>
              </a:solidFill>
            </a:endParaRPr>
          </a:p>
          <a:p>
            <a:r>
              <a:rPr lang="es-CL" sz="3200" dirty="0">
                <a:solidFill>
                  <a:srgbClr val="374151"/>
                </a:solidFill>
              </a:rPr>
              <a:t>2.- ¿Qué esperan de la relatora?</a:t>
            </a:r>
          </a:p>
          <a:p>
            <a:endParaRPr lang="es-CL" sz="3200" dirty="0">
              <a:solidFill>
                <a:srgbClr val="374151"/>
              </a:solidFill>
            </a:endParaRPr>
          </a:p>
          <a:p>
            <a:r>
              <a:rPr lang="es-CL" sz="3200" dirty="0">
                <a:solidFill>
                  <a:srgbClr val="374151"/>
                </a:solidFill>
              </a:rPr>
              <a:t>3.- ¿Qué esperan de sus compañeros(as)?</a:t>
            </a:r>
          </a:p>
          <a:p>
            <a:endParaRPr lang="es-CL" sz="3200" dirty="0">
              <a:solidFill>
                <a:srgbClr val="374151"/>
              </a:solidFill>
            </a:endParaRPr>
          </a:p>
          <a:p>
            <a:pPr algn="just"/>
            <a:r>
              <a:rPr lang="es-ES" sz="3200" b="1" u="sng" dirty="0">
                <a:solidFill>
                  <a:srgbClr val="374151"/>
                </a:solidFill>
              </a:rPr>
              <a:t>https://www.mentimeter.com/es-ES</a:t>
            </a:r>
          </a:p>
          <a:p>
            <a:pPr algn="just"/>
            <a:r>
              <a:rPr lang="es-ES" sz="3200" b="1" u="sng" dirty="0">
                <a:solidFill>
                  <a:srgbClr val="374151"/>
                </a:solidFill>
              </a:rPr>
              <a:t> Código: </a:t>
            </a:r>
          </a:p>
          <a:p>
            <a:endParaRPr lang="es-CL" sz="3200" dirty="0">
              <a:solidFill>
                <a:srgbClr val="374151"/>
              </a:solidFill>
            </a:endParaRPr>
          </a:p>
        </p:txBody>
      </p:sp>
      <p:pic>
        <p:nvPicPr>
          <p:cNvPr id="4" name="Imagen 3">
            <a:extLst>
              <a:ext uri="{FF2B5EF4-FFF2-40B4-BE49-F238E27FC236}">
                <a16:creationId xmlns:a16="http://schemas.microsoft.com/office/drawing/2014/main" id="{61077791-7136-4A7C-9F85-5664AC1074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91025" y="2506305"/>
            <a:ext cx="3823607" cy="3484416"/>
          </a:xfrm>
          <a:prstGeom prst="rect">
            <a:avLst/>
          </a:prstGeom>
        </p:spPr>
      </p:pic>
    </p:spTree>
    <p:custDataLst>
      <p:tags r:id="rId1"/>
    </p:custDataLst>
    <p:extLst>
      <p:ext uri="{BB962C8B-B14F-4D97-AF65-F5344CB8AC3E}">
        <p14:creationId xmlns:p14="http://schemas.microsoft.com/office/powerpoint/2010/main" val="2543972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6221D7EB-B71F-ED38-7A98-51A8C50F8AA6}"/>
              </a:ext>
            </a:extLst>
          </p:cNvPr>
          <p:cNvSpPr/>
          <p:nvPr/>
        </p:nvSpPr>
        <p:spPr>
          <a:xfrm>
            <a:off x="3371939" y="1999455"/>
            <a:ext cx="6206630" cy="408373"/>
          </a:xfrm>
          <a:prstGeom prst="roundRect">
            <a:avLst/>
          </a:prstGeom>
          <a:solidFill>
            <a:srgbClr val="009E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5">
            <a:extLst>
              <a:ext uri="{FF2B5EF4-FFF2-40B4-BE49-F238E27FC236}">
                <a16:creationId xmlns:a16="http://schemas.microsoft.com/office/drawing/2014/main" id="{53726589-D2E9-45E7-A692-E3F5B04FC9B5}"/>
              </a:ext>
            </a:extLst>
          </p:cNvPr>
          <p:cNvSpPr txBox="1"/>
          <p:nvPr/>
        </p:nvSpPr>
        <p:spPr>
          <a:xfrm>
            <a:off x="1663908" y="1999455"/>
            <a:ext cx="8559384" cy="2677656"/>
          </a:xfrm>
          <a:prstGeom prst="rect">
            <a:avLst/>
          </a:prstGeom>
          <a:noFill/>
        </p:spPr>
        <p:txBody>
          <a:bodyPr wrap="square">
            <a:spAutoFit/>
          </a:bodyPr>
          <a:lstStyle/>
          <a:p>
            <a:pPr algn="ctr"/>
            <a:r>
              <a:rPr lang="es-ES" sz="2800" b="1" dirty="0">
                <a:solidFill>
                  <a:schemeClr val="bg1"/>
                </a:solidFill>
                <a:latin typeface="Söhne"/>
              </a:rPr>
              <a:t>Clase N°1.</a:t>
            </a:r>
          </a:p>
          <a:p>
            <a:pPr algn="ctr"/>
            <a:r>
              <a:rPr lang="es-ES" sz="2800" b="1" dirty="0">
                <a:solidFill>
                  <a:schemeClr val="bg1"/>
                </a:solidFill>
                <a:latin typeface="Söhne"/>
              </a:rPr>
              <a:t> </a:t>
            </a:r>
          </a:p>
          <a:p>
            <a:pPr algn="ctr"/>
            <a:r>
              <a:rPr lang="es-MX" sz="2800" dirty="0">
                <a:solidFill>
                  <a:srgbClr val="374151"/>
                </a:solidFill>
              </a:rPr>
              <a:t>Mejorar el volumen de ventas de cualquier negocio optimizando el proceso de medio de pago.</a:t>
            </a:r>
          </a:p>
          <a:p>
            <a:pPr algn="ctr"/>
            <a:endParaRPr lang="es-MX" sz="2800" dirty="0">
              <a:solidFill>
                <a:srgbClr val="374151"/>
              </a:solidFill>
            </a:endParaRPr>
          </a:p>
          <a:p>
            <a:pPr algn="just"/>
            <a:endParaRPr lang="es-ES" sz="2800" b="1" dirty="0">
              <a:solidFill>
                <a:schemeClr val="bg1"/>
              </a:solidFill>
              <a:latin typeface="Söhne"/>
            </a:endParaRPr>
          </a:p>
        </p:txBody>
      </p:sp>
      <p:pic>
        <p:nvPicPr>
          <p:cNvPr id="3" name="Imagen 2">
            <a:extLst>
              <a:ext uri="{FF2B5EF4-FFF2-40B4-BE49-F238E27FC236}">
                <a16:creationId xmlns:a16="http://schemas.microsoft.com/office/drawing/2014/main" id="{328FAEA7-9D18-A8CC-3EC8-93CDC7CBBA78}"/>
              </a:ext>
            </a:extLst>
          </p:cNvPr>
          <p:cNvPicPr>
            <a:picLocks noChangeAspect="1"/>
          </p:cNvPicPr>
          <p:nvPr/>
        </p:nvPicPr>
        <p:blipFill>
          <a:blip r:embed="rId2"/>
          <a:stretch>
            <a:fillRect/>
          </a:stretch>
        </p:blipFill>
        <p:spPr>
          <a:xfrm>
            <a:off x="4361082" y="4300272"/>
            <a:ext cx="3446479" cy="1740764"/>
          </a:xfrm>
          <a:prstGeom prst="rect">
            <a:avLst/>
          </a:prstGeom>
        </p:spPr>
      </p:pic>
    </p:spTree>
    <p:extLst>
      <p:ext uri="{BB962C8B-B14F-4D97-AF65-F5344CB8AC3E}">
        <p14:creationId xmlns:p14="http://schemas.microsoft.com/office/powerpoint/2010/main" val="28272588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3759</TotalTime>
  <Words>1427</Words>
  <Application>Microsoft Office PowerPoint</Application>
  <PresentationFormat>Panorámica</PresentationFormat>
  <Paragraphs>146</Paragraphs>
  <Slides>27</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27</vt:i4>
      </vt:variant>
    </vt:vector>
  </HeadingPairs>
  <TitlesOfParts>
    <vt:vector size="34" baseType="lpstr">
      <vt:lpstr>Arial</vt:lpstr>
      <vt:lpstr>Calibri</vt:lpstr>
      <vt:lpstr>Calibri Light</vt:lpstr>
      <vt:lpstr>Söhne</vt:lpstr>
      <vt:lpstr>Ubuntu</vt:lpstr>
      <vt:lpstr>Tema de Office</vt:lpstr>
      <vt:lpstr>1_Tema de Office</vt:lpstr>
      <vt:lpstr>Presentación de PowerPoint</vt:lpstr>
      <vt:lpstr>Presentación de PowerPoint</vt:lpstr>
      <vt:lpstr>Presentación de PowerPoint</vt:lpstr>
      <vt:lpstr>Presentación de PowerPoint</vt:lpstr>
      <vt:lpstr>Reglas convivencia</vt:lpstr>
      <vt:lpstr>Reglas Sala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Bravo Lira</dc:creator>
  <cp:lastModifiedBy>Jua reyes</cp:lastModifiedBy>
  <cp:revision>68</cp:revision>
  <dcterms:created xsi:type="dcterms:W3CDTF">2022-09-01T16:31:15Z</dcterms:created>
  <dcterms:modified xsi:type="dcterms:W3CDTF">2023-10-17T20:13:24Z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f4e9a4a-eb20-4aad-9a64-8872817c1a6f_Enabled">
    <vt:lpwstr>true</vt:lpwstr>
  </property>
  <property fmtid="{D5CDD505-2E9C-101B-9397-08002B2CF9AE}" pid="3" name="MSIP_Label_9f4e9a4a-eb20-4aad-9a64-8872817c1a6f_SetDate">
    <vt:lpwstr>2023-06-01T20:59:02Z</vt:lpwstr>
  </property>
  <property fmtid="{D5CDD505-2E9C-101B-9397-08002B2CF9AE}" pid="4" name="MSIP_Label_9f4e9a4a-eb20-4aad-9a64-8872817c1a6f_Method">
    <vt:lpwstr>Standard</vt:lpwstr>
  </property>
  <property fmtid="{D5CDD505-2E9C-101B-9397-08002B2CF9AE}" pid="5" name="MSIP_Label_9f4e9a4a-eb20-4aad-9a64-8872817c1a6f_Name">
    <vt:lpwstr>defa4170-0d19-0005-0004-bc88714345d2</vt:lpwstr>
  </property>
  <property fmtid="{D5CDD505-2E9C-101B-9397-08002B2CF9AE}" pid="6" name="MSIP_Label_9f4e9a4a-eb20-4aad-9a64-8872817c1a6f_SiteId">
    <vt:lpwstr>7a599002-001c-432c-846e-1ddca9f6b299</vt:lpwstr>
  </property>
  <property fmtid="{D5CDD505-2E9C-101B-9397-08002B2CF9AE}" pid="7" name="MSIP_Label_9f4e9a4a-eb20-4aad-9a64-8872817c1a6f_ActionId">
    <vt:lpwstr>5d20c5c1-0c9f-4f9b-b6ba-da01d02ac76d</vt:lpwstr>
  </property>
  <property fmtid="{D5CDD505-2E9C-101B-9397-08002B2CF9AE}" pid="8" name="MSIP_Label_9f4e9a4a-eb20-4aad-9a64-8872817c1a6f_ContentBits">
    <vt:lpwstr>0</vt:lpwstr>
  </property>
</Properties>
</file>