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36"/>
  </p:notesMasterIdLst>
  <p:sldIdLst>
    <p:sldId id="316" r:id="rId3"/>
    <p:sldId id="261" r:id="rId4"/>
    <p:sldId id="346" r:id="rId5"/>
    <p:sldId id="367" r:id="rId6"/>
    <p:sldId id="1689" r:id="rId7"/>
    <p:sldId id="313" r:id="rId8"/>
    <p:sldId id="347" r:id="rId9"/>
    <p:sldId id="259" r:id="rId10"/>
    <p:sldId id="352" r:id="rId11"/>
    <p:sldId id="331" r:id="rId12"/>
    <p:sldId id="319" r:id="rId13"/>
    <p:sldId id="343" r:id="rId14"/>
    <p:sldId id="1701" r:id="rId15"/>
    <p:sldId id="1702" r:id="rId16"/>
    <p:sldId id="1703" r:id="rId17"/>
    <p:sldId id="1704" r:id="rId18"/>
    <p:sldId id="1705" r:id="rId19"/>
    <p:sldId id="1706" r:id="rId20"/>
    <p:sldId id="1709" r:id="rId21"/>
    <p:sldId id="1690" r:id="rId22"/>
    <p:sldId id="1691" r:id="rId23"/>
    <p:sldId id="1692" r:id="rId24"/>
    <p:sldId id="1693" r:id="rId25"/>
    <p:sldId id="1694" r:id="rId26"/>
    <p:sldId id="1695" r:id="rId27"/>
    <p:sldId id="1696" r:id="rId28"/>
    <p:sldId id="1697" r:id="rId29"/>
    <p:sldId id="1698" r:id="rId30"/>
    <p:sldId id="1699" r:id="rId31"/>
    <p:sldId id="1700" r:id="rId32"/>
    <p:sldId id="1707" r:id="rId33"/>
    <p:sldId id="336" r:id="rId34"/>
    <p:sldId id="329" r:id="rId35"/>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4151"/>
    <a:srgbClr val="009EA2"/>
    <a:srgbClr val="AF11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05" autoAdjust="0"/>
    <p:restoredTop sz="94714"/>
  </p:normalViewPr>
  <p:slideViewPr>
    <p:cSldViewPr snapToGrid="0" showGuides="1">
      <p:cViewPr varScale="1">
        <p:scale>
          <a:sx n="64" d="100"/>
          <a:sy n="64" d="100"/>
        </p:scale>
        <p:origin x="1062" y="78"/>
      </p:cViewPr>
      <p:guideLst>
        <p:guide orient="horz" pos="2160"/>
        <p:guide pos="3840"/>
      </p:guideLst>
    </p:cSldViewPr>
  </p:slideViewPr>
  <p:notesTextViewPr>
    <p:cViewPr>
      <p:scale>
        <a:sx n="1" d="1"/>
        <a:sy n="1" d="1"/>
      </p:scale>
      <p:origin x="0" y="0"/>
    </p:cViewPr>
  </p:notesTextViewPr>
  <p:sorterViewPr>
    <p:cViewPr>
      <p:scale>
        <a:sx n="100" d="100"/>
        <a:sy n="100" d="100"/>
      </p:scale>
      <p:origin x="0" y="-270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2FB549-16F7-4C88-A229-048A0E76503F}" type="datetimeFigureOut">
              <a:rPr lang="es-CL" smtClean="0"/>
              <a:t>17-10-2023</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2A9418-BE23-47D4-828E-8CEE373ECFA8}" type="slidenum">
              <a:rPr lang="es-CL" smtClean="0"/>
              <a:t>‹Nº›</a:t>
            </a:fld>
            <a:endParaRPr lang="es-CL"/>
          </a:p>
        </p:txBody>
      </p:sp>
    </p:spTree>
    <p:extLst>
      <p:ext uri="{BB962C8B-B14F-4D97-AF65-F5344CB8AC3E}">
        <p14:creationId xmlns:p14="http://schemas.microsoft.com/office/powerpoint/2010/main" val="4148961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417AE7-1C01-29D1-CBE0-6948AA68FA0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9A1C5A69-045D-8A64-53B0-B1EEAB1C17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20973AC0-B4E8-8BFC-0BE6-E18E1B30AB4F}"/>
              </a:ext>
            </a:extLst>
          </p:cNvPr>
          <p:cNvSpPr>
            <a:spLocks noGrp="1"/>
          </p:cNvSpPr>
          <p:nvPr>
            <p:ph type="dt" sz="half" idx="10"/>
          </p:nvPr>
        </p:nvSpPr>
        <p:spPr/>
        <p:txBody>
          <a:bodyPr/>
          <a:lstStyle/>
          <a:p>
            <a:fld id="{149FC852-BD28-D649-8535-15E2BCD0059B}" type="datetimeFigureOut">
              <a:rPr lang="es-CL" smtClean="0"/>
              <a:t>17-10-2023</a:t>
            </a:fld>
            <a:endParaRPr lang="es-CL"/>
          </a:p>
        </p:txBody>
      </p:sp>
      <p:sp>
        <p:nvSpPr>
          <p:cNvPr id="5" name="Marcador de pie de página 4">
            <a:extLst>
              <a:ext uri="{FF2B5EF4-FFF2-40B4-BE49-F238E27FC236}">
                <a16:creationId xmlns:a16="http://schemas.microsoft.com/office/drawing/2014/main" id="{0C4043C8-E868-DFBC-4E47-3A97F4C9404A}"/>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4973E86F-1D5B-7F19-9264-FF59A0FD4579}"/>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2890935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6DAAD2-2628-3F49-68D2-89268B319362}"/>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9DFF6B71-2277-80ED-C8B6-7768A9789B8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A005F3A6-B0A5-E60E-A3FF-04F25B5B49DA}"/>
              </a:ext>
            </a:extLst>
          </p:cNvPr>
          <p:cNvSpPr>
            <a:spLocks noGrp="1"/>
          </p:cNvSpPr>
          <p:nvPr>
            <p:ph type="dt" sz="half" idx="10"/>
          </p:nvPr>
        </p:nvSpPr>
        <p:spPr/>
        <p:txBody>
          <a:bodyPr/>
          <a:lstStyle/>
          <a:p>
            <a:fld id="{149FC852-BD28-D649-8535-15E2BCD0059B}" type="datetimeFigureOut">
              <a:rPr lang="es-CL" smtClean="0"/>
              <a:t>17-10-2023</a:t>
            </a:fld>
            <a:endParaRPr lang="es-CL"/>
          </a:p>
        </p:txBody>
      </p:sp>
      <p:sp>
        <p:nvSpPr>
          <p:cNvPr id="5" name="Marcador de pie de página 4">
            <a:extLst>
              <a:ext uri="{FF2B5EF4-FFF2-40B4-BE49-F238E27FC236}">
                <a16:creationId xmlns:a16="http://schemas.microsoft.com/office/drawing/2014/main" id="{C8F480FF-BB83-61FC-29A8-9C9D69E8826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004212DF-0583-7408-3FE5-4727999CB589}"/>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1484052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070EA91-B75F-DA84-11DB-B836107FDBC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63CD2D49-6B7E-8420-3CCF-9BD2BF49D5C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C91041AE-A87E-356A-045A-4699ED49F5C3}"/>
              </a:ext>
            </a:extLst>
          </p:cNvPr>
          <p:cNvSpPr>
            <a:spLocks noGrp="1"/>
          </p:cNvSpPr>
          <p:nvPr>
            <p:ph type="dt" sz="half" idx="10"/>
          </p:nvPr>
        </p:nvSpPr>
        <p:spPr/>
        <p:txBody>
          <a:bodyPr/>
          <a:lstStyle/>
          <a:p>
            <a:fld id="{149FC852-BD28-D649-8535-15E2BCD0059B}" type="datetimeFigureOut">
              <a:rPr lang="es-CL" smtClean="0"/>
              <a:t>17-10-2023</a:t>
            </a:fld>
            <a:endParaRPr lang="es-CL"/>
          </a:p>
        </p:txBody>
      </p:sp>
      <p:sp>
        <p:nvSpPr>
          <p:cNvPr id="5" name="Marcador de pie de página 4">
            <a:extLst>
              <a:ext uri="{FF2B5EF4-FFF2-40B4-BE49-F238E27FC236}">
                <a16:creationId xmlns:a16="http://schemas.microsoft.com/office/drawing/2014/main" id="{92FFEB36-FD8B-A0EF-8AE4-47A3BCC66DA2}"/>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600208EE-5755-DAA8-2E37-DED7A4A2945A}"/>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1002199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pPr/>
              <a:t>10/17/2023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‹Nº›</a:t>
            </a:fld>
            <a:endParaRPr/>
          </a:p>
        </p:txBody>
      </p:sp>
    </p:spTree>
    <p:extLst>
      <p:ext uri="{BB962C8B-B14F-4D97-AF65-F5344CB8AC3E}">
        <p14:creationId xmlns:p14="http://schemas.microsoft.com/office/powerpoint/2010/main" val="36753218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417AE7-1C01-29D1-CBE0-6948AA68FA0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9A1C5A69-045D-8A64-53B0-B1EEAB1C17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20973AC0-B4E8-8BFC-0BE6-E18E1B30AB4F}"/>
              </a:ext>
            </a:extLst>
          </p:cNvPr>
          <p:cNvSpPr>
            <a:spLocks noGrp="1"/>
          </p:cNvSpPr>
          <p:nvPr>
            <p:ph type="dt" sz="half" idx="10"/>
          </p:nvPr>
        </p:nvSpPr>
        <p:spPr/>
        <p:txBody>
          <a:bodyPr/>
          <a:lstStyle/>
          <a:p>
            <a:fld id="{149FC852-BD28-D649-8535-15E2BCD0059B}" type="datetimeFigureOut">
              <a:rPr lang="es-CL" smtClean="0"/>
              <a:t>17-10-2023</a:t>
            </a:fld>
            <a:endParaRPr lang="es-CL"/>
          </a:p>
        </p:txBody>
      </p:sp>
      <p:sp>
        <p:nvSpPr>
          <p:cNvPr id="5" name="Marcador de pie de página 4">
            <a:extLst>
              <a:ext uri="{FF2B5EF4-FFF2-40B4-BE49-F238E27FC236}">
                <a16:creationId xmlns:a16="http://schemas.microsoft.com/office/drawing/2014/main" id="{0C4043C8-E868-DFBC-4E47-3A97F4C9404A}"/>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4973E86F-1D5B-7F19-9264-FF59A0FD4579}"/>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1922121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229FA8-645B-C1FC-F7DE-39B32B789865}"/>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E1F2266D-507F-434B-85B3-6FF6E04399B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959B705F-329C-113F-EF9C-5E470CD0DECE}"/>
              </a:ext>
            </a:extLst>
          </p:cNvPr>
          <p:cNvSpPr>
            <a:spLocks noGrp="1"/>
          </p:cNvSpPr>
          <p:nvPr>
            <p:ph type="dt" sz="half" idx="10"/>
          </p:nvPr>
        </p:nvSpPr>
        <p:spPr/>
        <p:txBody>
          <a:bodyPr/>
          <a:lstStyle/>
          <a:p>
            <a:fld id="{149FC852-BD28-D649-8535-15E2BCD0059B}" type="datetimeFigureOut">
              <a:rPr lang="es-CL" smtClean="0"/>
              <a:t>17-10-2023</a:t>
            </a:fld>
            <a:endParaRPr lang="es-CL"/>
          </a:p>
        </p:txBody>
      </p:sp>
      <p:sp>
        <p:nvSpPr>
          <p:cNvPr id="5" name="Marcador de pie de página 4">
            <a:extLst>
              <a:ext uri="{FF2B5EF4-FFF2-40B4-BE49-F238E27FC236}">
                <a16:creationId xmlns:a16="http://schemas.microsoft.com/office/drawing/2014/main" id="{7862D655-4175-69C7-36D7-85AC39646E7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E4F2BAB6-9ABB-841D-85FD-710A336689B1}"/>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1622970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0E5FA9-F8F8-8DFE-C969-D1EEEE0FD29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28335ABD-2E86-C499-5A70-C979E57ADC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EDEE39A-17BE-9AEE-6F49-E2627E78FAA9}"/>
              </a:ext>
            </a:extLst>
          </p:cNvPr>
          <p:cNvSpPr>
            <a:spLocks noGrp="1"/>
          </p:cNvSpPr>
          <p:nvPr>
            <p:ph type="dt" sz="half" idx="10"/>
          </p:nvPr>
        </p:nvSpPr>
        <p:spPr/>
        <p:txBody>
          <a:bodyPr/>
          <a:lstStyle/>
          <a:p>
            <a:fld id="{149FC852-BD28-D649-8535-15E2BCD0059B}" type="datetimeFigureOut">
              <a:rPr lang="es-CL" smtClean="0"/>
              <a:t>17-10-2023</a:t>
            </a:fld>
            <a:endParaRPr lang="es-CL"/>
          </a:p>
        </p:txBody>
      </p:sp>
      <p:sp>
        <p:nvSpPr>
          <p:cNvPr id="5" name="Marcador de pie de página 4">
            <a:extLst>
              <a:ext uri="{FF2B5EF4-FFF2-40B4-BE49-F238E27FC236}">
                <a16:creationId xmlns:a16="http://schemas.microsoft.com/office/drawing/2014/main" id="{32CEADF9-3D82-74F5-7D34-C00AA08FB349}"/>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41FFAA51-2CE0-6685-99E0-6DB9D799CC54}"/>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17896352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58FE8E-DFB4-EC3A-2787-37267C568C25}"/>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E30CEDA6-74F5-E400-4CB8-2AC2A4B5718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C0380221-B01D-DF89-CD52-8FFE83B29E8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6C200525-21EC-5E67-3488-B1BCA6D45E72}"/>
              </a:ext>
            </a:extLst>
          </p:cNvPr>
          <p:cNvSpPr>
            <a:spLocks noGrp="1"/>
          </p:cNvSpPr>
          <p:nvPr>
            <p:ph type="dt" sz="half" idx="10"/>
          </p:nvPr>
        </p:nvSpPr>
        <p:spPr/>
        <p:txBody>
          <a:bodyPr/>
          <a:lstStyle/>
          <a:p>
            <a:fld id="{149FC852-BD28-D649-8535-15E2BCD0059B}" type="datetimeFigureOut">
              <a:rPr lang="es-CL" smtClean="0"/>
              <a:t>17-10-2023</a:t>
            </a:fld>
            <a:endParaRPr lang="es-CL"/>
          </a:p>
        </p:txBody>
      </p:sp>
      <p:sp>
        <p:nvSpPr>
          <p:cNvPr id="6" name="Marcador de pie de página 5">
            <a:extLst>
              <a:ext uri="{FF2B5EF4-FFF2-40B4-BE49-F238E27FC236}">
                <a16:creationId xmlns:a16="http://schemas.microsoft.com/office/drawing/2014/main" id="{9AF59ABC-661D-68A7-3F21-20F2D872CECF}"/>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92A7A15C-2E5D-4D01-D77C-7AF6DDCBAE1F}"/>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39658378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854D3C-56CD-F2EC-D624-B834FB4CB2FC}"/>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D3620192-6865-FFC9-A64A-8212631638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674BBAC-9B1C-7FF3-1164-D8E05FCF2F2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DF8ABF10-0B76-C7B6-F452-60497388FC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DDF206B-F948-AB8D-0188-096B2BA3B40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EA694C52-3001-D061-07E6-BEE60BD593D6}"/>
              </a:ext>
            </a:extLst>
          </p:cNvPr>
          <p:cNvSpPr>
            <a:spLocks noGrp="1"/>
          </p:cNvSpPr>
          <p:nvPr>
            <p:ph type="dt" sz="half" idx="10"/>
          </p:nvPr>
        </p:nvSpPr>
        <p:spPr/>
        <p:txBody>
          <a:bodyPr/>
          <a:lstStyle/>
          <a:p>
            <a:fld id="{149FC852-BD28-D649-8535-15E2BCD0059B}" type="datetimeFigureOut">
              <a:rPr lang="es-CL" smtClean="0"/>
              <a:t>17-10-2023</a:t>
            </a:fld>
            <a:endParaRPr lang="es-CL"/>
          </a:p>
        </p:txBody>
      </p:sp>
      <p:sp>
        <p:nvSpPr>
          <p:cNvPr id="8" name="Marcador de pie de página 7">
            <a:extLst>
              <a:ext uri="{FF2B5EF4-FFF2-40B4-BE49-F238E27FC236}">
                <a16:creationId xmlns:a16="http://schemas.microsoft.com/office/drawing/2014/main" id="{A1381180-FD2D-83F7-E295-2B99BC9D0DC9}"/>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B6194A88-ABF4-E58D-8A5A-31ED89F8658F}"/>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6143918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BFC35D-D334-A6DE-D967-064A223DB0FC}"/>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54DFFDE4-76C4-186B-87E7-B39DF0EBED71}"/>
              </a:ext>
            </a:extLst>
          </p:cNvPr>
          <p:cNvSpPr>
            <a:spLocks noGrp="1"/>
          </p:cNvSpPr>
          <p:nvPr>
            <p:ph type="dt" sz="half" idx="10"/>
          </p:nvPr>
        </p:nvSpPr>
        <p:spPr/>
        <p:txBody>
          <a:bodyPr/>
          <a:lstStyle/>
          <a:p>
            <a:fld id="{149FC852-BD28-D649-8535-15E2BCD0059B}" type="datetimeFigureOut">
              <a:rPr lang="es-CL" smtClean="0"/>
              <a:t>17-10-2023</a:t>
            </a:fld>
            <a:endParaRPr lang="es-CL"/>
          </a:p>
        </p:txBody>
      </p:sp>
      <p:sp>
        <p:nvSpPr>
          <p:cNvPr id="4" name="Marcador de pie de página 3">
            <a:extLst>
              <a:ext uri="{FF2B5EF4-FFF2-40B4-BE49-F238E27FC236}">
                <a16:creationId xmlns:a16="http://schemas.microsoft.com/office/drawing/2014/main" id="{56B8C959-E88A-7B4C-E48B-028E0CD2D663}"/>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8974ABD5-987F-C573-58D0-90667807C8B3}"/>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1915586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92B54F4-56FA-DC1F-2AED-0E0ACA55B488}"/>
              </a:ext>
            </a:extLst>
          </p:cNvPr>
          <p:cNvSpPr>
            <a:spLocks noGrp="1"/>
          </p:cNvSpPr>
          <p:nvPr>
            <p:ph type="dt" sz="half" idx="10"/>
          </p:nvPr>
        </p:nvSpPr>
        <p:spPr/>
        <p:txBody>
          <a:bodyPr/>
          <a:lstStyle/>
          <a:p>
            <a:fld id="{149FC852-BD28-D649-8535-15E2BCD0059B}" type="datetimeFigureOut">
              <a:rPr lang="es-CL" smtClean="0"/>
              <a:t>17-10-2023</a:t>
            </a:fld>
            <a:endParaRPr lang="es-CL"/>
          </a:p>
        </p:txBody>
      </p:sp>
      <p:sp>
        <p:nvSpPr>
          <p:cNvPr id="3" name="Marcador de pie de página 2">
            <a:extLst>
              <a:ext uri="{FF2B5EF4-FFF2-40B4-BE49-F238E27FC236}">
                <a16:creationId xmlns:a16="http://schemas.microsoft.com/office/drawing/2014/main" id="{71EFC61F-9D1B-86A3-2444-1B5B0BEB3379}"/>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2F930379-10F9-03CC-5549-978938287174}"/>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3528640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229FA8-645B-C1FC-F7DE-39B32B789865}"/>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E1F2266D-507F-434B-85B3-6FF6E04399B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959B705F-329C-113F-EF9C-5E470CD0DECE}"/>
              </a:ext>
            </a:extLst>
          </p:cNvPr>
          <p:cNvSpPr>
            <a:spLocks noGrp="1"/>
          </p:cNvSpPr>
          <p:nvPr>
            <p:ph type="dt" sz="half" idx="10"/>
          </p:nvPr>
        </p:nvSpPr>
        <p:spPr/>
        <p:txBody>
          <a:bodyPr/>
          <a:lstStyle/>
          <a:p>
            <a:fld id="{149FC852-BD28-D649-8535-15E2BCD0059B}" type="datetimeFigureOut">
              <a:rPr lang="es-CL" smtClean="0"/>
              <a:t>17-10-2023</a:t>
            </a:fld>
            <a:endParaRPr lang="es-CL"/>
          </a:p>
        </p:txBody>
      </p:sp>
      <p:sp>
        <p:nvSpPr>
          <p:cNvPr id="5" name="Marcador de pie de página 4">
            <a:extLst>
              <a:ext uri="{FF2B5EF4-FFF2-40B4-BE49-F238E27FC236}">
                <a16:creationId xmlns:a16="http://schemas.microsoft.com/office/drawing/2014/main" id="{7862D655-4175-69C7-36D7-85AC39646E7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E4F2BAB6-9ABB-841D-85FD-710A336689B1}"/>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24624618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A1F089-1EFE-3F3D-72FD-2AF9F1D2BA9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A786B97A-5222-2200-3782-EB1D45BE78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AD018C33-0563-6BBC-215B-988D06EDB2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6B6F822-9520-F1B8-1FA8-918690C1AFB6}"/>
              </a:ext>
            </a:extLst>
          </p:cNvPr>
          <p:cNvSpPr>
            <a:spLocks noGrp="1"/>
          </p:cNvSpPr>
          <p:nvPr>
            <p:ph type="dt" sz="half" idx="10"/>
          </p:nvPr>
        </p:nvSpPr>
        <p:spPr/>
        <p:txBody>
          <a:bodyPr/>
          <a:lstStyle/>
          <a:p>
            <a:fld id="{149FC852-BD28-D649-8535-15E2BCD0059B}" type="datetimeFigureOut">
              <a:rPr lang="es-CL" smtClean="0"/>
              <a:t>17-10-2023</a:t>
            </a:fld>
            <a:endParaRPr lang="es-CL"/>
          </a:p>
        </p:txBody>
      </p:sp>
      <p:sp>
        <p:nvSpPr>
          <p:cNvPr id="6" name="Marcador de pie de página 5">
            <a:extLst>
              <a:ext uri="{FF2B5EF4-FFF2-40B4-BE49-F238E27FC236}">
                <a16:creationId xmlns:a16="http://schemas.microsoft.com/office/drawing/2014/main" id="{DF0ADA80-91D3-A8A8-A849-D7B796CBA488}"/>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944C717F-BB5C-EFFE-AA5A-773086E668FF}"/>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29025745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F77CAE-4F7C-BFDE-1F65-D5109D7DC07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BF5AD70D-BBA8-F4E2-EC28-ED28C61C5B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4C7D8F6B-B43F-6789-D782-3CECCCCA5D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04FED25-AB30-880E-CAC3-1D75CF2C48F0}"/>
              </a:ext>
            </a:extLst>
          </p:cNvPr>
          <p:cNvSpPr>
            <a:spLocks noGrp="1"/>
          </p:cNvSpPr>
          <p:nvPr>
            <p:ph type="dt" sz="half" idx="10"/>
          </p:nvPr>
        </p:nvSpPr>
        <p:spPr/>
        <p:txBody>
          <a:bodyPr/>
          <a:lstStyle/>
          <a:p>
            <a:fld id="{149FC852-BD28-D649-8535-15E2BCD0059B}" type="datetimeFigureOut">
              <a:rPr lang="es-CL" smtClean="0"/>
              <a:t>17-10-2023</a:t>
            </a:fld>
            <a:endParaRPr lang="es-CL"/>
          </a:p>
        </p:txBody>
      </p:sp>
      <p:sp>
        <p:nvSpPr>
          <p:cNvPr id="6" name="Marcador de pie de página 5">
            <a:extLst>
              <a:ext uri="{FF2B5EF4-FFF2-40B4-BE49-F238E27FC236}">
                <a16:creationId xmlns:a16="http://schemas.microsoft.com/office/drawing/2014/main" id="{4D5B67E5-B14B-280C-553B-F584C43A7759}"/>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55BE6592-FE9F-F96C-5DB0-B52F575948AD}"/>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23430276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6DAAD2-2628-3F49-68D2-89268B319362}"/>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9DFF6B71-2277-80ED-C8B6-7768A9789B8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A005F3A6-B0A5-E60E-A3FF-04F25B5B49DA}"/>
              </a:ext>
            </a:extLst>
          </p:cNvPr>
          <p:cNvSpPr>
            <a:spLocks noGrp="1"/>
          </p:cNvSpPr>
          <p:nvPr>
            <p:ph type="dt" sz="half" idx="10"/>
          </p:nvPr>
        </p:nvSpPr>
        <p:spPr/>
        <p:txBody>
          <a:bodyPr/>
          <a:lstStyle/>
          <a:p>
            <a:fld id="{149FC852-BD28-D649-8535-15E2BCD0059B}" type="datetimeFigureOut">
              <a:rPr lang="es-CL" smtClean="0"/>
              <a:t>17-10-2023</a:t>
            </a:fld>
            <a:endParaRPr lang="es-CL"/>
          </a:p>
        </p:txBody>
      </p:sp>
      <p:sp>
        <p:nvSpPr>
          <p:cNvPr id="5" name="Marcador de pie de página 4">
            <a:extLst>
              <a:ext uri="{FF2B5EF4-FFF2-40B4-BE49-F238E27FC236}">
                <a16:creationId xmlns:a16="http://schemas.microsoft.com/office/drawing/2014/main" id="{C8F480FF-BB83-61FC-29A8-9C9D69E8826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004212DF-0583-7408-3FE5-4727999CB589}"/>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9354686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070EA91-B75F-DA84-11DB-B836107FDBC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63CD2D49-6B7E-8420-3CCF-9BD2BF49D5C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C91041AE-A87E-356A-045A-4699ED49F5C3}"/>
              </a:ext>
            </a:extLst>
          </p:cNvPr>
          <p:cNvSpPr>
            <a:spLocks noGrp="1"/>
          </p:cNvSpPr>
          <p:nvPr>
            <p:ph type="dt" sz="half" idx="10"/>
          </p:nvPr>
        </p:nvSpPr>
        <p:spPr/>
        <p:txBody>
          <a:bodyPr/>
          <a:lstStyle/>
          <a:p>
            <a:fld id="{149FC852-BD28-D649-8535-15E2BCD0059B}" type="datetimeFigureOut">
              <a:rPr lang="es-CL" smtClean="0"/>
              <a:t>17-10-2023</a:t>
            </a:fld>
            <a:endParaRPr lang="es-CL"/>
          </a:p>
        </p:txBody>
      </p:sp>
      <p:sp>
        <p:nvSpPr>
          <p:cNvPr id="5" name="Marcador de pie de página 4">
            <a:extLst>
              <a:ext uri="{FF2B5EF4-FFF2-40B4-BE49-F238E27FC236}">
                <a16:creationId xmlns:a16="http://schemas.microsoft.com/office/drawing/2014/main" id="{92FFEB36-FD8B-A0EF-8AE4-47A3BCC66DA2}"/>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600208EE-5755-DAA8-2E37-DED7A4A2945A}"/>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3981178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0E5FA9-F8F8-8DFE-C969-D1EEEE0FD29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28335ABD-2E86-C499-5A70-C979E57ADC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EDEE39A-17BE-9AEE-6F49-E2627E78FAA9}"/>
              </a:ext>
            </a:extLst>
          </p:cNvPr>
          <p:cNvSpPr>
            <a:spLocks noGrp="1"/>
          </p:cNvSpPr>
          <p:nvPr>
            <p:ph type="dt" sz="half" idx="10"/>
          </p:nvPr>
        </p:nvSpPr>
        <p:spPr/>
        <p:txBody>
          <a:bodyPr/>
          <a:lstStyle/>
          <a:p>
            <a:fld id="{149FC852-BD28-D649-8535-15E2BCD0059B}" type="datetimeFigureOut">
              <a:rPr lang="es-CL" smtClean="0"/>
              <a:t>17-10-2023</a:t>
            </a:fld>
            <a:endParaRPr lang="es-CL"/>
          </a:p>
        </p:txBody>
      </p:sp>
      <p:sp>
        <p:nvSpPr>
          <p:cNvPr id="5" name="Marcador de pie de página 4">
            <a:extLst>
              <a:ext uri="{FF2B5EF4-FFF2-40B4-BE49-F238E27FC236}">
                <a16:creationId xmlns:a16="http://schemas.microsoft.com/office/drawing/2014/main" id="{32CEADF9-3D82-74F5-7D34-C00AA08FB349}"/>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41FFAA51-2CE0-6685-99E0-6DB9D799CC54}"/>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3101569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58FE8E-DFB4-EC3A-2787-37267C568C25}"/>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E30CEDA6-74F5-E400-4CB8-2AC2A4B5718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C0380221-B01D-DF89-CD52-8FFE83B29E8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6C200525-21EC-5E67-3488-B1BCA6D45E72}"/>
              </a:ext>
            </a:extLst>
          </p:cNvPr>
          <p:cNvSpPr>
            <a:spLocks noGrp="1"/>
          </p:cNvSpPr>
          <p:nvPr>
            <p:ph type="dt" sz="half" idx="10"/>
          </p:nvPr>
        </p:nvSpPr>
        <p:spPr/>
        <p:txBody>
          <a:bodyPr/>
          <a:lstStyle/>
          <a:p>
            <a:fld id="{149FC852-BD28-D649-8535-15E2BCD0059B}" type="datetimeFigureOut">
              <a:rPr lang="es-CL" smtClean="0"/>
              <a:t>17-10-2023</a:t>
            </a:fld>
            <a:endParaRPr lang="es-CL"/>
          </a:p>
        </p:txBody>
      </p:sp>
      <p:sp>
        <p:nvSpPr>
          <p:cNvPr id="6" name="Marcador de pie de página 5">
            <a:extLst>
              <a:ext uri="{FF2B5EF4-FFF2-40B4-BE49-F238E27FC236}">
                <a16:creationId xmlns:a16="http://schemas.microsoft.com/office/drawing/2014/main" id="{9AF59ABC-661D-68A7-3F21-20F2D872CECF}"/>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92A7A15C-2E5D-4D01-D77C-7AF6DDCBAE1F}"/>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1248167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854D3C-56CD-F2EC-D624-B834FB4CB2FC}"/>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D3620192-6865-FFC9-A64A-8212631638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674BBAC-9B1C-7FF3-1164-D8E05FCF2F2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DF8ABF10-0B76-C7B6-F452-60497388FC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DDF206B-F948-AB8D-0188-096B2BA3B40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EA694C52-3001-D061-07E6-BEE60BD593D6}"/>
              </a:ext>
            </a:extLst>
          </p:cNvPr>
          <p:cNvSpPr>
            <a:spLocks noGrp="1"/>
          </p:cNvSpPr>
          <p:nvPr>
            <p:ph type="dt" sz="half" idx="10"/>
          </p:nvPr>
        </p:nvSpPr>
        <p:spPr/>
        <p:txBody>
          <a:bodyPr/>
          <a:lstStyle/>
          <a:p>
            <a:fld id="{149FC852-BD28-D649-8535-15E2BCD0059B}" type="datetimeFigureOut">
              <a:rPr lang="es-CL" smtClean="0"/>
              <a:t>17-10-2023</a:t>
            </a:fld>
            <a:endParaRPr lang="es-CL"/>
          </a:p>
        </p:txBody>
      </p:sp>
      <p:sp>
        <p:nvSpPr>
          <p:cNvPr id="8" name="Marcador de pie de página 7">
            <a:extLst>
              <a:ext uri="{FF2B5EF4-FFF2-40B4-BE49-F238E27FC236}">
                <a16:creationId xmlns:a16="http://schemas.microsoft.com/office/drawing/2014/main" id="{A1381180-FD2D-83F7-E295-2B99BC9D0DC9}"/>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B6194A88-ABF4-E58D-8A5A-31ED89F8658F}"/>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503548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BFC35D-D334-A6DE-D967-064A223DB0FC}"/>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54DFFDE4-76C4-186B-87E7-B39DF0EBED71}"/>
              </a:ext>
            </a:extLst>
          </p:cNvPr>
          <p:cNvSpPr>
            <a:spLocks noGrp="1"/>
          </p:cNvSpPr>
          <p:nvPr>
            <p:ph type="dt" sz="half" idx="10"/>
          </p:nvPr>
        </p:nvSpPr>
        <p:spPr/>
        <p:txBody>
          <a:bodyPr/>
          <a:lstStyle/>
          <a:p>
            <a:fld id="{149FC852-BD28-D649-8535-15E2BCD0059B}" type="datetimeFigureOut">
              <a:rPr lang="es-CL" smtClean="0"/>
              <a:t>17-10-2023</a:t>
            </a:fld>
            <a:endParaRPr lang="es-CL"/>
          </a:p>
        </p:txBody>
      </p:sp>
      <p:sp>
        <p:nvSpPr>
          <p:cNvPr id="4" name="Marcador de pie de página 3">
            <a:extLst>
              <a:ext uri="{FF2B5EF4-FFF2-40B4-BE49-F238E27FC236}">
                <a16:creationId xmlns:a16="http://schemas.microsoft.com/office/drawing/2014/main" id="{56B8C959-E88A-7B4C-E48B-028E0CD2D663}"/>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8974ABD5-987F-C573-58D0-90667807C8B3}"/>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3472465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92B54F4-56FA-DC1F-2AED-0E0ACA55B488}"/>
              </a:ext>
            </a:extLst>
          </p:cNvPr>
          <p:cNvSpPr>
            <a:spLocks noGrp="1"/>
          </p:cNvSpPr>
          <p:nvPr>
            <p:ph type="dt" sz="half" idx="10"/>
          </p:nvPr>
        </p:nvSpPr>
        <p:spPr/>
        <p:txBody>
          <a:bodyPr/>
          <a:lstStyle/>
          <a:p>
            <a:fld id="{149FC852-BD28-D649-8535-15E2BCD0059B}" type="datetimeFigureOut">
              <a:rPr lang="es-CL" smtClean="0"/>
              <a:t>17-10-2023</a:t>
            </a:fld>
            <a:endParaRPr lang="es-CL"/>
          </a:p>
        </p:txBody>
      </p:sp>
      <p:sp>
        <p:nvSpPr>
          <p:cNvPr id="3" name="Marcador de pie de página 2">
            <a:extLst>
              <a:ext uri="{FF2B5EF4-FFF2-40B4-BE49-F238E27FC236}">
                <a16:creationId xmlns:a16="http://schemas.microsoft.com/office/drawing/2014/main" id="{71EFC61F-9D1B-86A3-2444-1B5B0BEB3379}"/>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2F930379-10F9-03CC-5549-978938287174}"/>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2021461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A1F089-1EFE-3F3D-72FD-2AF9F1D2BA9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A786B97A-5222-2200-3782-EB1D45BE78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AD018C33-0563-6BBC-215B-988D06EDB2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6B6F822-9520-F1B8-1FA8-918690C1AFB6}"/>
              </a:ext>
            </a:extLst>
          </p:cNvPr>
          <p:cNvSpPr>
            <a:spLocks noGrp="1"/>
          </p:cNvSpPr>
          <p:nvPr>
            <p:ph type="dt" sz="half" idx="10"/>
          </p:nvPr>
        </p:nvSpPr>
        <p:spPr/>
        <p:txBody>
          <a:bodyPr/>
          <a:lstStyle/>
          <a:p>
            <a:fld id="{149FC852-BD28-D649-8535-15E2BCD0059B}" type="datetimeFigureOut">
              <a:rPr lang="es-CL" smtClean="0"/>
              <a:t>17-10-2023</a:t>
            </a:fld>
            <a:endParaRPr lang="es-CL"/>
          </a:p>
        </p:txBody>
      </p:sp>
      <p:sp>
        <p:nvSpPr>
          <p:cNvPr id="6" name="Marcador de pie de página 5">
            <a:extLst>
              <a:ext uri="{FF2B5EF4-FFF2-40B4-BE49-F238E27FC236}">
                <a16:creationId xmlns:a16="http://schemas.microsoft.com/office/drawing/2014/main" id="{DF0ADA80-91D3-A8A8-A849-D7B796CBA488}"/>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944C717F-BB5C-EFFE-AA5A-773086E668FF}"/>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3493309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F77CAE-4F7C-BFDE-1F65-D5109D7DC07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BF5AD70D-BBA8-F4E2-EC28-ED28C61C5B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4C7D8F6B-B43F-6789-D782-3CECCCCA5D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04FED25-AB30-880E-CAC3-1D75CF2C48F0}"/>
              </a:ext>
            </a:extLst>
          </p:cNvPr>
          <p:cNvSpPr>
            <a:spLocks noGrp="1"/>
          </p:cNvSpPr>
          <p:nvPr>
            <p:ph type="dt" sz="half" idx="10"/>
          </p:nvPr>
        </p:nvSpPr>
        <p:spPr/>
        <p:txBody>
          <a:bodyPr/>
          <a:lstStyle/>
          <a:p>
            <a:fld id="{149FC852-BD28-D649-8535-15E2BCD0059B}" type="datetimeFigureOut">
              <a:rPr lang="es-CL" smtClean="0"/>
              <a:t>17-10-2023</a:t>
            </a:fld>
            <a:endParaRPr lang="es-CL"/>
          </a:p>
        </p:txBody>
      </p:sp>
      <p:sp>
        <p:nvSpPr>
          <p:cNvPr id="6" name="Marcador de pie de página 5">
            <a:extLst>
              <a:ext uri="{FF2B5EF4-FFF2-40B4-BE49-F238E27FC236}">
                <a16:creationId xmlns:a16="http://schemas.microsoft.com/office/drawing/2014/main" id="{4D5B67E5-B14B-280C-553B-F584C43A7759}"/>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55BE6592-FE9F-F96C-5DB0-B52F575948AD}"/>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3061122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C985DE8-9CBB-417A-E847-F80316D4FA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6251322B-92BC-972C-6735-513C139983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DE984ED2-68D6-FB81-0376-6D38048201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9FC852-BD28-D649-8535-15E2BCD0059B}" type="datetimeFigureOut">
              <a:rPr lang="es-CL" smtClean="0"/>
              <a:t>17-10-2023</a:t>
            </a:fld>
            <a:endParaRPr lang="es-CL"/>
          </a:p>
        </p:txBody>
      </p:sp>
      <p:sp>
        <p:nvSpPr>
          <p:cNvPr id="5" name="Marcador de pie de página 4">
            <a:extLst>
              <a:ext uri="{FF2B5EF4-FFF2-40B4-BE49-F238E27FC236}">
                <a16:creationId xmlns:a16="http://schemas.microsoft.com/office/drawing/2014/main" id="{80766946-1E5A-DDA8-07F4-ED85B3D0FB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14CE3075-A221-D453-D097-4175F38C41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4CC5D7-34EB-5D4D-B74B-332F11597AC6}" type="slidenum">
              <a:rPr lang="es-CL" smtClean="0"/>
              <a:t>‹Nº›</a:t>
            </a:fld>
            <a:endParaRPr lang="es-CL"/>
          </a:p>
        </p:txBody>
      </p:sp>
    </p:spTree>
    <p:extLst>
      <p:ext uri="{BB962C8B-B14F-4D97-AF65-F5344CB8AC3E}">
        <p14:creationId xmlns:p14="http://schemas.microsoft.com/office/powerpoint/2010/main" val="3267686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C985DE8-9CBB-417A-E847-F80316D4FA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6251322B-92BC-972C-6735-513C139983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DE984ED2-68D6-FB81-0376-6D38048201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9FC852-BD28-D649-8535-15E2BCD0059B}" type="datetimeFigureOut">
              <a:rPr lang="es-CL" smtClean="0"/>
              <a:t>17-10-2023</a:t>
            </a:fld>
            <a:endParaRPr lang="es-CL"/>
          </a:p>
        </p:txBody>
      </p:sp>
      <p:sp>
        <p:nvSpPr>
          <p:cNvPr id="5" name="Marcador de pie de página 4">
            <a:extLst>
              <a:ext uri="{FF2B5EF4-FFF2-40B4-BE49-F238E27FC236}">
                <a16:creationId xmlns:a16="http://schemas.microsoft.com/office/drawing/2014/main" id="{80766946-1E5A-DDA8-07F4-ED85B3D0FB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14CE3075-A221-D453-D097-4175F38C41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4CC5D7-34EB-5D4D-B74B-332F11597AC6}" type="slidenum">
              <a:rPr lang="es-CL" smtClean="0"/>
              <a:t>‹Nº›</a:t>
            </a:fld>
            <a:endParaRPr lang="es-CL"/>
          </a:p>
        </p:txBody>
      </p:sp>
    </p:spTree>
    <p:extLst>
      <p:ext uri="{BB962C8B-B14F-4D97-AF65-F5344CB8AC3E}">
        <p14:creationId xmlns:p14="http://schemas.microsoft.com/office/powerpoint/2010/main" val="36898832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hyperlink" Target="https://ecomotive.ir/1398/03/23/change-the-look-of-government-into-the-startup-ecosystem/" TargetMode="External"/><Relationship Id="rId7" Type="http://schemas.openxmlformats.org/officeDocument/2006/relationships/hyperlink" Target="https://definicion.de/imposicion/" TargetMode="External"/><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hyperlink" Target="https://ko.depositphotos.com/198287932/stock-illustration-man-front-mirror-looking-himself.html"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2.xml"/><Relationship Id="rId1" Type="http://schemas.openxmlformats.org/officeDocument/2006/relationships/tags" Target="../tags/tag1.xml"/><Relationship Id="rId4" Type="http://schemas.openxmlformats.org/officeDocument/2006/relationships/hyperlink" Target="http://petambus.economiabasadaenrecursos.co/2017/05/el-trabajo-en-equipo-las-reglas-del-ego.ht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F7F79C6-77EE-6A28-5A0A-B910B42109DE}"/>
              </a:ext>
            </a:extLst>
          </p:cNvPr>
          <p:cNvSpPr txBox="1"/>
          <p:nvPr/>
        </p:nvSpPr>
        <p:spPr>
          <a:xfrm>
            <a:off x="2548616" y="2351782"/>
            <a:ext cx="7094768"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srgbClr val="374151"/>
                </a:solidFill>
                <a:effectLst>
                  <a:outerShdw blurRad="38100" dist="38100" dir="2700000" algn="tl">
                    <a:srgbClr val="000000">
                      <a:alpha val="43137"/>
                    </a:srgbClr>
                  </a:outerShdw>
                </a:effectLst>
                <a:uLnTx/>
                <a:uFillTx/>
                <a:latin typeface="Ubuntu" panose="020B0504030602030204" pitchFamily="34" charset="0"/>
                <a:ea typeface="+mn-ea"/>
                <a:cs typeface="+mn-cs"/>
              </a:rPr>
              <a:t>Digitalización de la Micro y Pequeña Empresa de Talcahuano</a:t>
            </a:r>
            <a:endParaRPr kumimoji="0" lang="es-CL" sz="3200" b="1" i="0" u="none" strike="noStrike" kern="1200" cap="none" spc="0" normalizeH="0" baseline="0" noProof="0" dirty="0">
              <a:ln>
                <a:noFill/>
              </a:ln>
              <a:solidFill>
                <a:srgbClr val="374151"/>
              </a:solidFill>
              <a:effectLst>
                <a:outerShdw blurRad="38100" dist="38100" dir="2700000" algn="tl">
                  <a:srgbClr val="000000">
                    <a:alpha val="43137"/>
                  </a:srgbClr>
                </a:outerShdw>
              </a:effectLst>
              <a:uLnTx/>
              <a:uFillTx/>
              <a:latin typeface="Ubuntu" panose="020B0504030602030204" pitchFamily="34" charset="0"/>
              <a:ea typeface="+mn-ea"/>
              <a:cs typeface="+mn-cs"/>
            </a:endParaRPr>
          </a:p>
        </p:txBody>
      </p:sp>
      <p:sp>
        <p:nvSpPr>
          <p:cNvPr id="4" name="CuadroTexto 3">
            <a:extLst>
              <a:ext uri="{FF2B5EF4-FFF2-40B4-BE49-F238E27FC236}">
                <a16:creationId xmlns:a16="http://schemas.microsoft.com/office/drawing/2014/main" id="{BC860ACD-68AE-DF0F-2451-BB820CD10F0E}"/>
              </a:ext>
            </a:extLst>
          </p:cNvPr>
          <p:cNvSpPr txBox="1"/>
          <p:nvPr/>
        </p:nvSpPr>
        <p:spPr>
          <a:xfrm>
            <a:off x="301159" y="4524471"/>
            <a:ext cx="872197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srgbClr val="374151"/>
                </a:solidFill>
                <a:effectLst/>
                <a:uLnTx/>
                <a:uFillTx/>
                <a:latin typeface="Söhne"/>
                <a:ea typeface="+mn-ea"/>
                <a:cs typeface="+mn-cs"/>
              </a:rPr>
              <a:t>Docente: Juan Reyes Candia. / Contador Auditor.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srgbClr val="374151"/>
                </a:solidFill>
                <a:effectLst/>
                <a:uLnTx/>
                <a:uFillTx/>
                <a:latin typeface="Söhne"/>
                <a:ea typeface="+mn-ea"/>
                <a:cs typeface="+mn-cs"/>
              </a:rPr>
              <a:t>Contacto: jua.reyes.candia@gmail.com</a:t>
            </a:r>
            <a:endParaRPr kumimoji="0" lang="es-CL" sz="1800" b="0" i="0" u="none" strike="noStrike" kern="1200" cap="none" spc="0" normalizeH="0" baseline="0" noProof="0" dirty="0">
              <a:ln>
                <a:noFill/>
              </a:ln>
              <a:solidFill>
                <a:srgbClr val="37415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4443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1254875" y="1587832"/>
            <a:ext cx="9353549" cy="707886"/>
          </a:xfrm>
          <a:prstGeom prst="rect">
            <a:avLst/>
          </a:prstGeom>
          <a:noFill/>
        </p:spPr>
        <p:txBody>
          <a:bodyPr wrap="square" rtlCol="0">
            <a:spAutoFit/>
          </a:bodyPr>
          <a:lstStyle/>
          <a:p>
            <a:r>
              <a:rPr lang="es-MX" sz="3600" b="1" dirty="0">
                <a:solidFill>
                  <a:srgbClr val="374151"/>
                </a:solidFill>
              </a:rPr>
              <a:t>Objetivos</a:t>
            </a:r>
            <a:r>
              <a:rPr lang="es-MX" sz="4000" b="1" dirty="0">
                <a:solidFill>
                  <a:srgbClr val="374151"/>
                </a:solidFill>
              </a:rPr>
              <a:t> de esta clase</a:t>
            </a:r>
            <a:endParaRPr lang="es-CL" sz="4000" b="1" dirty="0">
              <a:solidFill>
                <a:srgbClr val="374151"/>
              </a:solidFill>
            </a:endParaRPr>
          </a:p>
        </p:txBody>
      </p:sp>
      <p:sp>
        <p:nvSpPr>
          <p:cNvPr id="4" name="CuadroTexto 3">
            <a:extLst>
              <a:ext uri="{FF2B5EF4-FFF2-40B4-BE49-F238E27FC236}">
                <a16:creationId xmlns:a16="http://schemas.microsoft.com/office/drawing/2014/main" id="{3F682A22-AC13-D120-15ED-6888AAA04886}"/>
              </a:ext>
            </a:extLst>
          </p:cNvPr>
          <p:cNvSpPr txBox="1"/>
          <p:nvPr/>
        </p:nvSpPr>
        <p:spPr>
          <a:xfrm>
            <a:off x="1254875" y="2736502"/>
            <a:ext cx="9867826" cy="1200329"/>
          </a:xfrm>
          <a:prstGeom prst="rect">
            <a:avLst/>
          </a:prstGeom>
          <a:noFill/>
        </p:spPr>
        <p:txBody>
          <a:bodyPr wrap="square">
            <a:spAutoFit/>
          </a:bodyPr>
          <a:lstStyle/>
          <a:p>
            <a:pPr marL="285750" indent="-285750" algn="just">
              <a:buFont typeface="Arial" panose="020B0604020202020204" pitchFamily="34" charset="0"/>
              <a:buChar char="•"/>
            </a:pPr>
            <a:r>
              <a:rPr lang="es-MX" sz="2400" dirty="0">
                <a:solidFill>
                  <a:srgbClr val="374151"/>
                </a:solidFill>
              </a:rPr>
              <a:t>Comprender las variables mas recurrentes del porque los usuarios abandonen sus compras online, cómo calcular la tasa de abandono del carrito de compras y cómo reducirla para aumentar tus conversiones.</a:t>
            </a:r>
            <a:endParaRPr lang="es-ES" sz="2400" dirty="0">
              <a:solidFill>
                <a:srgbClr val="374151"/>
              </a:solidFill>
            </a:endParaRPr>
          </a:p>
        </p:txBody>
      </p:sp>
      <p:pic>
        <p:nvPicPr>
          <p:cNvPr id="5" name="Imagen 4">
            <a:extLst>
              <a:ext uri="{FF2B5EF4-FFF2-40B4-BE49-F238E27FC236}">
                <a16:creationId xmlns:a16="http://schemas.microsoft.com/office/drawing/2014/main" id="{A23BBDAF-00E4-6DFD-6E66-3A5F2F915CBF}"/>
              </a:ext>
            </a:extLst>
          </p:cNvPr>
          <p:cNvPicPr>
            <a:picLocks noChangeAspect="1"/>
          </p:cNvPicPr>
          <p:nvPr/>
        </p:nvPicPr>
        <p:blipFill>
          <a:blip r:embed="rId2"/>
          <a:stretch>
            <a:fillRect/>
          </a:stretch>
        </p:blipFill>
        <p:spPr>
          <a:xfrm>
            <a:off x="7959139" y="4213988"/>
            <a:ext cx="3004150" cy="1632175"/>
          </a:xfrm>
          <a:prstGeom prst="rect">
            <a:avLst/>
          </a:prstGeom>
        </p:spPr>
      </p:pic>
    </p:spTree>
    <p:extLst>
      <p:ext uri="{BB962C8B-B14F-4D97-AF65-F5344CB8AC3E}">
        <p14:creationId xmlns:p14="http://schemas.microsoft.com/office/powerpoint/2010/main" val="773746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1368983" y="1351508"/>
            <a:ext cx="8344762" cy="3908762"/>
          </a:xfrm>
          <a:prstGeom prst="rect">
            <a:avLst/>
          </a:prstGeom>
          <a:noFill/>
        </p:spPr>
        <p:txBody>
          <a:bodyPr wrap="square" rtlCol="0">
            <a:spAutoFit/>
          </a:bodyPr>
          <a:lstStyle/>
          <a:p>
            <a:r>
              <a:rPr lang="es-MX" sz="2800" b="1" dirty="0">
                <a:solidFill>
                  <a:srgbClr val="374151"/>
                </a:solidFill>
              </a:rPr>
              <a:t>Introducción:</a:t>
            </a:r>
          </a:p>
          <a:p>
            <a:endParaRPr lang="es-MX" sz="2800" b="1" dirty="0">
              <a:solidFill>
                <a:srgbClr val="374151"/>
              </a:solidFill>
            </a:endParaRPr>
          </a:p>
          <a:p>
            <a:r>
              <a:rPr lang="es-MX" sz="2400" dirty="0">
                <a:solidFill>
                  <a:srgbClr val="374151"/>
                </a:solidFill>
              </a:rPr>
              <a:t>Las razones de abandono del carrito no podrían ser más variadas. Según el Instituto </a:t>
            </a:r>
            <a:r>
              <a:rPr lang="es-MX" sz="2400" dirty="0" err="1">
                <a:solidFill>
                  <a:srgbClr val="374151"/>
                </a:solidFill>
              </a:rPr>
              <a:t>Baymard</a:t>
            </a:r>
            <a:r>
              <a:rPr lang="es-MX" sz="2400" dirty="0">
                <a:solidFill>
                  <a:srgbClr val="374151"/>
                </a:solidFill>
              </a:rPr>
              <a:t>, el cuál</a:t>
            </a:r>
            <a:r>
              <a:rPr lang="es-MX" sz="2400" b="0" i="0" dirty="0">
                <a:solidFill>
                  <a:srgbClr val="303030"/>
                </a:solidFill>
                <a:effectLst/>
                <a:latin typeface="minion-pro"/>
              </a:rPr>
              <a:t> lleva a cabo estudios de investigación originales a gran escala sobre todos los aspectos de la experiencia del usuario en línea.</a:t>
            </a:r>
            <a:r>
              <a:rPr lang="es-MX" sz="2400" b="0" i="0" dirty="0">
                <a:solidFill>
                  <a:srgbClr val="374151"/>
                </a:solidFill>
                <a:effectLst/>
                <a:latin typeface="minion-pro"/>
              </a:rPr>
              <a:t> U</a:t>
            </a:r>
            <a:r>
              <a:rPr lang="es-MX" sz="2400" dirty="0">
                <a:solidFill>
                  <a:srgbClr val="374151"/>
                </a:solidFill>
              </a:rPr>
              <a:t>na mala experiencia de compra es una de las principales causas del abandono del carrito de compras, junto con los complicados procesos de pago, la creación forzosa de cuentas, </a:t>
            </a:r>
            <a:r>
              <a:rPr lang="es-MX" sz="2400" b="1" u="sng" dirty="0">
                <a:solidFill>
                  <a:srgbClr val="374151"/>
                </a:solidFill>
              </a:rPr>
              <a:t>entre otras</a:t>
            </a:r>
            <a:r>
              <a:rPr lang="es-MX" sz="2400" dirty="0">
                <a:solidFill>
                  <a:srgbClr val="374151"/>
                </a:solidFill>
              </a:rPr>
              <a:t>.</a:t>
            </a:r>
          </a:p>
          <a:p>
            <a:endParaRPr lang="es-MX" sz="2400" dirty="0">
              <a:solidFill>
                <a:srgbClr val="374151"/>
              </a:solidFill>
            </a:endParaRPr>
          </a:p>
        </p:txBody>
      </p:sp>
      <p:pic>
        <p:nvPicPr>
          <p:cNvPr id="2050" name="Picture 2" descr="Introducción - Iconos gratis de personas">
            <a:extLst>
              <a:ext uri="{FF2B5EF4-FFF2-40B4-BE49-F238E27FC236}">
                <a16:creationId xmlns:a16="http://schemas.microsoft.com/office/drawing/2014/main" id="{CFD4F7AC-205A-A7CD-0978-57529E922D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81448" y="3363367"/>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039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624560" y="549145"/>
            <a:ext cx="9353549" cy="1815882"/>
          </a:xfrm>
          <a:prstGeom prst="rect">
            <a:avLst/>
          </a:prstGeom>
          <a:noFill/>
        </p:spPr>
        <p:txBody>
          <a:bodyPr wrap="square" rtlCol="0">
            <a:spAutoFit/>
          </a:bodyPr>
          <a:lstStyle/>
          <a:p>
            <a:r>
              <a:rPr lang="es-ES" sz="2800" b="1" i="0" dirty="0">
                <a:solidFill>
                  <a:srgbClr val="374151"/>
                </a:solidFill>
                <a:effectLst/>
              </a:rPr>
              <a:t>Entonces,</a:t>
            </a:r>
          </a:p>
          <a:p>
            <a:endParaRPr lang="es-ES" sz="2800" b="1" i="0" dirty="0">
              <a:solidFill>
                <a:srgbClr val="374151"/>
              </a:solidFill>
              <a:effectLst/>
            </a:endParaRPr>
          </a:p>
          <a:p>
            <a:r>
              <a:rPr lang="es-MX" sz="2800" b="1" dirty="0">
                <a:solidFill>
                  <a:srgbClr val="374151"/>
                </a:solidFill>
              </a:rPr>
              <a:t>¿Qué es un carrito de compras?</a:t>
            </a:r>
          </a:p>
          <a:p>
            <a:endParaRPr lang="es-ES" sz="2800" b="1" i="0" dirty="0">
              <a:solidFill>
                <a:srgbClr val="374151"/>
              </a:solidFill>
              <a:effectLst/>
            </a:endParaRPr>
          </a:p>
        </p:txBody>
      </p:sp>
      <p:sp>
        <p:nvSpPr>
          <p:cNvPr id="6" name="CuadroTexto 5">
            <a:extLst>
              <a:ext uri="{FF2B5EF4-FFF2-40B4-BE49-F238E27FC236}">
                <a16:creationId xmlns:a16="http://schemas.microsoft.com/office/drawing/2014/main" id="{EA305ACA-7756-5698-E568-460EAAC59B9E}"/>
              </a:ext>
            </a:extLst>
          </p:cNvPr>
          <p:cNvSpPr txBox="1"/>
          <p:nvPr/>
        </p:nvSpPr>
        <p:spPr>
          <a:xfrm>
            <a:off x="624560" y="2230816"/>
            <a:ext cx="10153338" cy="1200329"/>
          </a:xfrm>
          <a:prstGeom prst="rect">
            <a:avLst/>
          </a:prstGeom>
          <a:noFill/>
        </p:spPr>
        <p:txBody>
          <a:bodyPr wrap="square" rtlCol="0">
            <a:spAutoFit/>
          </a:bodyPr>
          <a:lstStyle/>
          <a:p>
            <a:pPr algn="l"/>
            <a:r>
              <a:rPr lang="es-MX" sz="2400" dirty="0">
                <a:solidFill>
                  <a:srgbClr val="374151"/>
                </a:solidFill>
              </a:rPr>
              <a:t>El Carrito de compras es la denominación que recibe la sección dónde los clientes de una tienda online incluyen y agrupan todos los productos que pretenden comprar en un mismo pedido.</a:t>
            </a:r>
            <a:endParaRPr lang="es-CL" dirty="0"/>
          </a:p>
        </p:txBody>
      </p:sp>
      <p:pic>
        <p:nvPicPr>
          <p:cNvPr id="3074" name="Picture 2" descr="El aumento del volumen de ventas hace que el negocio crezca concepto la  mano del hombre de negocios construye una pirámide de cubos de madera |  Foto Premium">
            <a:extLst>
              <a:ext uri="{FF2B5EF4-FFF2-40B4-BE49-F238E27FC236}">
                <a16:creationId xmlns:a16="http://schemas.microsoft.com/office/drawing/2014/main" id="{8E290937-68AF-473E-1FB1-E76C367B8F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1865" y="4492974"/>
            <a:ext cx="2695575" cy="1695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2113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624560" y="549145"/>
            <a:ext cx="9353549" cy="1815882"/>
          </a:xfrm>
          <a:prstGeom prst="rect">
            <a:avLst/>
          </a:prstGeom>
          <a:noFill/>
        </p:spPr>
        <p:txBody>
          <a:bodyPr wrap="square" rtlCol="0">
            <a:spAutoFit/>
          </a:bodyPr>
          <a:lstStyle/>
          <a:p>
            <a:r>
              <a:rPr lang="es-ES" sz="2800" b="1" i="0" dirty="0">
                <a:solidFill>
                  <a:srgbClr val="374151"/>
                </a:solidFill>
                <a:effectLst/>
              </a:rPr>
              <a:t>Entonces,</a:t>
            </a:r>
          </a:p>
          <a:p>
            <a:endParaRPr lang="es-ES" sz="2800" b="1" i="0" dirty="0">
              <a:solidFill>
                <a:srgbClr val="374151"/>
              </a:solidFill>
              <a:effectLst/>
            </a:endParaRPr>
          </a:p>
          <a:p>
            <a:r>
              <a:rPr lang="es-MX" sz="2800" b="1" dirty="0">
                <a:solidFill>
                  <a:srgbClr val="374151"/>
                </a:solidFill>
              </a:rPr>
              <a:t>¿Qué es la tasa de abandono del carrito de compras?</a:t>
            </a:r>
          </a:p>
          <a:p>
            <a:endParaRPr lang="es-ES" sz="2800" b="1" i="0" dirty="0">
              <a:solidFill>
                <a:srgbClr val="374151"/>
              </a:solidFill>
              <a:effectLst/>
            </a:endParaRPr>
          </a:p>
        </p:txBody>
      </p:sp>
      <p:sp>
        <p:nvSpPr>
          <p:cNvPr id="6" name="CuadroTexto 5">
            <a:extLst>
              <a:ext uri="{FF2B5EF4-FFF2-40B4-BE49-F238E27FC236}">
                <a16:creationId xmlns:a16="http://schemas.microsoft.com/office/drawing/2014/main" id="{EA305ACA-7756-5698-E568-460EAAC59B9E}"/>
              </a:ext>
            </a:extLst>
          </p:cNvPr>
          <p:cNvSpPr txBox="1"/>
          <p:nvPr/>
        </p:nvSpPr>
        <p:spPr>
          <a:xfrm>
            <a:off x="624560" y="2230816"/>
            <a:ext cx="10153338" cy="1569660"/>
          </a:xfrm>
          <a:prstGeom prst="rect">
            <a:avLst/>
          </a:prstGeom>
          <a:noFill/>
        </p:spPr>
        <p:txBody>
          <a:bodyPr wrap="square" rtlCol="0">
            <a:spAutoFit/>
          </a:bodyPr>
          <a:lstStyle/>
          <a:p>
            <a:pPr algn="l"/>
            <a:r>
              <a:rPr lang="es-MX" sz="2400" dirty="0">
                <a:solidFill>
                  <a:srgbClr val="374151"/>
                </a:solidFill>
              </a:rPr>
              <a:t>La tasa de abandono del carrito de Compras, es una métrica que nos indica qué porcentaje de los visitantes de una tienda online que añade productos al carrito, termina abandonado la página web sin finalizar la compra.</a:t>
            </a:r>
          </a:p>
          <a:p>
            <a:pPr algn="l"/>
            <a:endParaRPr lang="es-MX" sz="2400" dirty="0">
              <a:solidFill>
                <a:srgbClr val="374151"/>
              </a:solidFill>
            </a:endParaRPr>
          </a:p>
        </p:txBody>
      </p:sp>
      <p:pic>
        <p:nvPicPr>
          <p:cNvPr id="3074" name="Picture 2" descr="El aumento del volumen de ventas hace que el negocio crezca concepto la  mano del hombre de negocios construye una pirámide de cubos de madera |  Foto Premium">
            <a:extLst>
              <a:ext uri="{FF2B5EF4-FFF2-40B4-BE49-F238E27FC236}">
                <a16:creationId xmlns:a16="http://schemas.microsoft.com/office/drawing/2014/main" id="{8E290937-68AF-473E-1FB1-E76C367B8F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1865" y="4492974"/>
            <a:ext cx="2695575" cy="1695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3633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624560" y="549145"/>
            <a:ext cx="9898535" cy="1815882"/>
          </a:xfrm>
          <a:prstGeom prst="rect">
            <a:avLst/>
          </a:prstGeom>
          <a:noFill/>
        </p:spPr>
        <p:txBody>
          <a:bodyPr wrap="square" rtlCol="0">
            <a:spAutoFit/>
          </a:bodyPr>
          <a:lstStyle/>
          <a:p>
            <a:r>
              <a:rPr lang="es-ES" sz="2800" b="1" i="0" dirty="0">
                <a:solidFill>
                  <a:srgbClr val="374151"/>
                </a:solidFill>
                <a:effectLst/>
              </a:rPr>
              <a:t>Entonces,</a:t>
            </a:r>
          </a:p>
          <a:p>
            <a:endParaRPr lang="es-ES" sz="2800" b="1" i="0" dirty="0">
              <a:solidFill>
                <a:srgbClr val="374151"/>
              </a:solidFill>
              <a:effectLst/>
            </a:endParaRPr>
          </a:p>
          <a:p>
            <a:r>
              <a:rPr lang="es-MX" sz="2800" b="1" dirty="0">
                <a:solidFill>
                  <a:srgbClr val="374151"/>
                </a:solidFill>
              </a:rPr>
              <a:t>¿Cómo calcular la tasa de abandono de su carrito?</a:t>
            </a:r>
          </a:p>
          <a:p>
            <a:endParaRPr lang="es-ES" sz="2800" b="1" i="0" dirty="0">
              <a:solidFill>
                <a:srgbClr val="374151"/>
              </a:solidFill>
              <a:effectLst/>
            </a:endParaRPr>
          </a:p>
        </p:txBody>
      </p:sp>
      <p:sp>
        <p:nvSpPr>
          <p:cNvPr id="6" name="CuadroTexto 5">
            <a:extLst>
              <a:ext uri="{FF2B5EF4-FFF2-40B4-BE49-F238E27FC236}">
                <a16:creationId xmlns:a16="http://schemas.microsoft.com/office/drawing/2014/main" id="{EA305ACA-7756-5698-E568-460EAAC59B9E}"/>
              </a:ext>
            </a:extLst>
          </p:cNvPr>
          <p:cNvSpPr txBox="1"/>
          <p:nvPr/>
        </p:nvSpPr>
        <p:spPr>
          <a:xfrm>
            <a:off x="624560" y="2230816"/>
            <a:ext cx="10153338" cy="2308324"/>
          </a:xfrm>
          <a:prstGeom prst="rect">
            <a:avLst/>
          </a:prstGeom>
          <a:noFill/>
        </p:spPr>
        <p:txBody>
          <a:bodyPr wrap="square" rtlCol="0">
            <a:spAutoFit/>
          </a:bodyPr>
          <a:lstStyle/>
          <a:p>
            <a:pPr algn="l"/>
            <a:r>
              <a:rPr lang="es-MX" sz="2400" dirty="0">
                <a:solidFill>
                  <a:srgbClr val="374151"/>
                </a:solidFill>
              </a:rPr>
              <a:t>Una de las métricas más importantes que las tiendas de comercio electrónico deben medir, pero que a menudo no lo hacen, es la tasa de abandono del carrito. Este número ayuda a determinar cuántos consumidores potenciales se van sin comprar nada. ¿Por qué es importante medir esta métrica? Las altas tasas de abandono del carrito indican un problema más profundo que debe abordarse, incluida la mala experiencia del usuario.</a:t>
            </a:r>
            <a:endParaRPr lang="es-CL" dirty="0"/>
          </a:p>
        </p:txBody>
      </p:sp>
      <p:pic>
        <p:nvPicPr>
          <p:cNvPr id="1026" name="Picture 2" descr="Cómo calcular la tasa de abandono del carrito? - Shopihunter">
            <a:extLst>
              <a:ext uri="{FF2B5EF4-FFF2-40B4-BE49-F238E27FC236}">
                <a16:creationId xmlns:a16="http://schemas.microsoft.com/office/drawing/2014/main" id="{9DCF6C32-E312-EC4E-F380-B0B1ADF2FF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4878" y="4328083"/>
            <a:ext cx="4027766" cy="2013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2452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624560" y="549145"/>
            <a:ext cx="9898535" cy="1815882"/>
          </a:xfrm>
          <a:prstGeom prst="rect">
            <a:avLst/>
          </a:prstGeom>
          <a:noFill/>
        </p:spPr>
        <p:txBody>
          <a:bodyPr wrap="square" rtlCol="0">
            <a:spAutoFit/>
          </a:bodyPr>
          <a:lstStyle/>
          <a:p>
            <a:r>
              <a:rPr lang="es-ES" sz="2800" b="1" i="0" dirty="0">
                <a:solidFill>
                  <a:srgbClr val="374151"/>
                </a:solidFill>
                <a:effectLst/>
              </a:rPr>
              <a:t>Entonces,</a:t>
            </a:r>
          </a:p>
          <a:p>
            <a:endParaRPr lang="es-ES" sz="2800" b="1" i="0" dirty="0">
              <a:solidFill>
                <a:srgbClr val="374151"/>
              </a:solidFill>
              <a:effectLst/>
            </a:endParaRPr>
          </a:p>
          <a:p>
            <a:r>
              <a:rPr lang="es-MX" sz="2800" b="1" dirty="0">
                <a:solidFill>
                  <a:srgbClr val="374151"/>
                </a:solidFill>
              </a:rPr>
              <a:t>¿Cómo calcular la tasa de abandono de su carrito?</a:t>
            </a:r>
          </a:p>
          <a:p>
            <a:endParaRPr lang="es-ES" sz="2800" b="1" i="0" dirty="0">
              <a:solidFill>
                <a:srgbClr val="374151"/>
              </a:solidFill>
              <a:effectLst/>
            </a:endParaRPr>
          </a:p>
        </p:txBody>
      </p:sp>
      <p:sp>
        <p:nvSpPr>
          <p:cNvPr id="6" name="CuadroTexto 5">
            <a:extLst>
              <a:ext uri="{FF2B5EF4-FFF2-40B4-BE49-F238E27FC236}">
                <a16:creationId xmlns:a16="http://schemas.microsoft.com/office/drawing/2014/main" id="{EA305ACA-7756-5698-E568-460EAAC59B9E}"/>
              </a:ext>
            </a:extLst>
          </p:cNvPr>
          <p:cNvSpPr txBox="1"/>
          <p:nvPr/>
        </p:nvSpPr>
        <p:spPr>
          <a:xfrm>
            <a:off x="624560" y="2230816"/>
            <a:ext cx="10153338" cy="3046988"/>
          </a:xfrm>
          <a:prstGeom prst="rect">
            <a:avLst/>
          </a:prstGeom>
          <a:noFill/>
        </p:spPr>
        <p:txBody>
          <a:bodyPr wrap="square" rtlCol="0">
            <a:spAutoFit/>
          </a:bodyPr>
          <a:lstStyle/>
          <a:p>
            <a:pPr algn="l"/>
            <a:r>
              <a:rPr lang="es-MX" sz="2400" dirty="0">
                <a:solidFill>
                  <a:srgbClr val="374151"/>
                </a:solidFill>
              </a:rPr>
              <a:t>Si bien es posible que la causa exacta no sea evidente de inmediato, la supervisión de la métrica permite a las marcas saber cuándo es esencial realizar una evaluación más profunda. Al darse cuenta de que algo anda mal, las empresas pueden profundizar en la experiencia del comercio electrónico, observar posibles obstáculos, realizar encuestas y explorar medidas para mejorar el proceso de compra. Abordar los problemas del sitio a tiempo puede evitar que el abandono del carrito ocurra continuamente, mejorar las ventas y permitir que las marcas se recuperen de las pérdidas más rápidamente. </a:t>
            </a:r>
            <a:endParaRPr lang="es-CL" dirty="0"/>
          </a:p>
        </p:txBody>
      </p:sp>
      <p:pic>
        <p:nvPicPr>
          <p:cNvPr id="2050" name="Picture 2" descr="Cómo calcular y reducir las tasas de abandono del carrito de compra">
            <a:extLst>
              <a:ext uri="{FF2B5EF4-FFF2-40B4-BE49-F238E27FC236}">
                <a16:creationId xmlns:a16="http://schemas.microsoft.com/office/drawing/2014/main" id="{0CE8A314-AE7F-FFED-6A50-8E1859185B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9673" y="5277804"/>
            <a:ext cx="2506844" cy="1253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301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624560" y="549145"/>
            <a:ext cx="9898535" cy="1815882"/>
          </a:xfrm>
          <a:prstGeom prst="rect">
            <a:avLst/>
          </a:prstGeom>
          <a:noFill/>
        </p:spPr>
        <p:txBody>
          <a:bodyPr wrap="square" rtlCol="0">
            <a:spAutoFit/>
          </a:bodyPr>
          <a:lstStyle/>
          <a:p>
            <a:r>
              <a:rPr lang="es-ES" sz="2800" b="1" i="0" dirty="0">
                <a:solidFill>
                  <a:srgbClr val="374151"/>
                </a:solidFill>
                <a:effectLst/>
              </a:rPr>
              <a:t>Entonces,</a:t>
            </a:r>
          </a:p>
          <a:p>
            <a:endParaRPr lang="es-ES" sz="2800" b="1" i="0" dirty="0">
              <a:solidFill>
                <a:srgbClr val="374151"/>
              </a:solidFill>
              <a:effectLst/>
            </a:endParaRPr>
          </a:p>
          <a:p>
            <a:r>
              <a:rPr lang="es-MX" sz="2800" b="1" dirty="0">
                <a:solidFill>
                  <a:srgbClr val="374151"/>
                </a:solidFill>
              </a:rPr>
              <a:t>¿Cómo calcular la tasa de abandono de su carrito?</a:t>
            </a:r>
          </a:p>
          <a:p>
            <a:endParaRPr lang="es-ES" sz="2800" b="1" i="0" dirty="0">
              <a:solidFill>
                <a:srgbClr val="374151"/>
              </a:solidFill>
              <a:effectLst/>
            </a:endParaRPr>
          </a:p>
        </p:txBody>
      </p:sp>
      <p:sp>
        <p:nvSpPr>
          <p:cNvPr id="6" name="CuadroTexto 5">
            <a:extLst>
              <a:ext uri="{FF2B5EF4-FFF2-40B4-BE49-F238E27FC236}">
                <a16:creationId xmlns:a16="http://schemas.microsoft.com/office/drawing/2014/main" id="{EA305ACA-7756-5698-E568-460EAAC59B9E}"/>
              </a:ext>
            </a:extLst>
          </p:cNvPr>
          <p:cNvSpPr txBox="1"/>
          <p:nvPr/>
        </p:nvSpPr>
        <p:spPr>
          <a:xfrm>
            <a:off x="624560" y="2230816"/>
            <a:ext cx="10153338" cy="2308324"/>
          </a:xfrm>
          <a:prstGeom prst="rect">
            <a:avLst/>
          </a:prstGeom>
          <a:noFill/>
        </p:spPr>
        <p:txBody>
          <a:bodyPr wrap="square" rtlCol="0">
            <a:spAutoFit/>
          </a:bodyPr>
          <a:lstStyle/>
          <a:p>
            <a:pPr algn="l"/>
            <a:r>
              <a:rPr lang="es-MX" sz="2400" dirty="0">
                <a:solidFill>
                  <a:srgbClr val="374151"/>
                </a:solidFill>
              </a:rPr>
              <a:t>No es necesario realizar ecuaciones matemáticas complejas para calcular esta métrica. La tasa de abandono de carritos es simplemente el porcentaje de carritos de compra que no realizaron conversiones. La forma más fácil de determinar la tasa de abandono de su carrito es primero calcular la tasa de conversión de su carrito, que es solo el número de compras completadas dividido por el número de carritos de compras abiertos.</a:t>
            </a:r>
            <a:endParaRPr lang="es-CL" dirty="0"/>
          </a:p>
        </p:txBody>
      </p:sp>
      <p:pic>
        <p:nvPicPr>
          <p:cNvPr id="3" name="Imagen 2">
            <a:extLst>
              <a:ext uri="{FF2B5EF4-FFF2-40B4-BE49-F238E27FC236}">
                <a16:creationId xmlns:a16="http://schemas.microsoft.com/office/drawing/2014/main" id="{2B052A33-F62E-21C1-AC9E-3A60CE92CA60}"/>
              </a:ext>
            </a:extLst>
          </p:cNvPr>
          <p:cNvPicPr>
            <a:picLocks noChangeAspect="1"/>
          </p:cNvPicPr>
          <p:nvPr/>
        </p:nvPicPr>
        <p:blipFill>
          <a:blip r:embed="rId2"/>
          <a:stretch>
            <a:fillRect/>
          </a:stretch>
        </p:blipFill>
        <p:spPr>
          <a:xfrm>
            <a:off x="7903720" y="4539140"/>
            <a:ext cx="2619375" cy="1743075"/>
          </a:xfrm>
          <a:prstGeom prst="rect">
            <a:avLst/>
          </a:prstGeom>
        </p:spPr>
      </p:pic>
    </p:spTree>
    <p:extLst>
      <p:ext uri="{BB962C8B-B14F-4D97-AF65-F5344CB8AC3E}">
        <p14:creationId xmlns:p14="http://schemas.microsoft.com/office/powerpoint/2010/main" val="1228145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624560" y="549145"/>
            <a:ext cx="9898535" cy="1815882"/>
          </a:xfrm>
          <a:prstGeom prst="rect">
            <a:avLst/>
          </a:prstGeom>
          <a:noFill/>
        </p:spPr>
        <p:txBody>
          <a:bodyPr wrap="square" rtlCol="0">
            <a:spAutoFit/>
          </a:bodyPr>
          <a:lstStyle/>
          <a:p>
            <a:r>
              <a:rPr lang="es-ES" sz="2800" b="1" i="0" dirty="0">
                <a:solidFill>
                  <a:srgbClr val="374151"/>
                </a:solidFill>
                <a:effectLst/>
              </a:rPr>
              <a:t>Entonces,</a:t>
            </a:r>
          </a:p>
          <a:p>
            <a:endParaRPr lang="es-ES" sz="2800" b="1" i="0" dirty="0">
              <a:solidFill>
                <a:srgbClr val="374151"/>
              </a:solidFill>
              <a:effectLst/>
            </a:endParaRPr>
          </a:p>
          <a:p>
            <a:r>
              <a:rPr lang="es-MX" sz="2800" b="1" dirty="0">
                <a:solidFill>
                  <a:srgbClr val="374151"/>
                </a:solidFill>
              </a:rPr>
              <a:t>¿Cómo calcular la tasa de abandono de su carrito?</a:t>
            </a:r>
          </a:p>
          <a:p>
            <a:endParaRPr lang="es-ES" sz="2800" b="1" i="0" dirty="0">
              <a:solidFill>
                <a:srgbClr val="374151"/>
              </a:solidFill>
              <a:effectLst/>
            </a:endParaRPr>
          </a:p>
        </p:txBody>
      </p:sp>
      <p:pic>
        <p:nvPicPr>
          <p:cNvPr id="4" name="Imagen 3">
            <a:extLst>
              <a:ext uri="{FF2B5EF4-FFF2-40B4-BE49-F238E27FC236}">
                <a16:creationId xmlns:a16="http://schemas.microsoft.com/office/drawing/2014/main" id="{D27F60CF-BFA1-C538-293D-01E55C2710A6}"/>
              </a:ext>
            </a:extLst>
          </p:cNvPr>
          <p:cNvPicPr>
            <a:picLocks noChangeAspect="1"/>
          </p:cNvPicPr>
          <p:nvPr/>
        </p:nvPicPr>
        <p:blipFill>
          <a:blip r:embed="rId2"/>
          <a:stretch>
            <a:fillRect/>
          </a:stretch>
        </p:blipFill>
        <p:spPr>
          <a:xfrm>
            <a:off x="1968596" y="2230816"/>
            <a:ext cx="7210461" cy="1319609"/>
          </a:xfrm>
          <a:prstGeom prst="rect">
            <a:avLst/>
          </a:prstGeom>
        </p:spPr>
      </p:pic>
      <p:sp>
        <p:nvSpPr>
          <p:cNvPr id="5" name="CuadroTexto 4">
            <a:extLst>
              <a:ext uri="{FF2B5EF4-FFF2-40B4-BE49-F238E27FC236}">
                <a16:creationId xmlns:a16="http://schemas.microsoft.com/office/drawing/2014/main" id="{B0BDAB73-916B-5D78-E204-13E2C438E9C5}"/>
              </a:ext>
            </a:extLst>
          </p:cNvPr>
          <p:cNvSpPr txBox="1"/>
          <p:nvPr/>
        </p:nvSpPr>
        <p:spPr>
          <a:xfrm>
            <a:off x="1124263" y="3892809"/>
            <a:ext cx="8604354" cy="1200329"/>
          </a:xfrm>
          <a:prstGeom prst="rect">
            <a:avLst/>
          </a:prstGeom>
          <a:noFill/>
        </p:spPr>
        <p:txBody>
          <a:bodyPr wrap="square" rtlCol="0">
            <a:spAutoFit/>
          </a:bodyPr>
          <a:lstStyle/>
          <a:p>
            <a:r>
              <a:rPr lang="es-MX" sz="2400" dirty="0">
                <a:solidFill>
                  <a:srgbClr val="374151"/>
                </a:solidFill>
              </a:rPr>
              <a:t>Supongamos que su empresa registró 100 compras completadas durante el mes y 800 carritos de compras abiertos, lo que equivale a un 12.5% de transacciones completadas.</a:t>
            </a:r>
            <a:endParaRPr lang="es-CL" sz="2400" dirty="0">
              <a:solidFill>
                <a:srgbClr val="374151"/>
              </a:solidFill>
            </a:endParaRPr>
          </a:p>
        </p:txBody>
      </p:sp>
      <p:pic>
        <p:nvPicPr>
          <p:cNvPr id="3074" name="Picture 2" descr="Cómo sacar el porcentaje de un número - LA NACION">
            <a:extLst>
              <a:ext uri="{FF2B5EF4-FFF2-40B4-BE49-F238E27FC236}">
                <a16:creationId xmlns:a16="http://schemas.microsoft.com/office/drawing/2014/main" id="{BBBBE074-EEF3-17F6-D5AA-B25809ED39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9058" y="2019082"/>
            <a:ext cx="2813074" cy="2043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538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624560" y="549145"/>
            <a:ext cx="9898535" cy="1815882"/>
          </a:xfrm>
          <a:prstGeom prst="rect">
            <a:avLst/>
          </a:prstGeom>
          <a:noFill/>
        </p:spPr>
        <p:txBody>
          <a:bodyPr wrap="square" rtlCol="0">
            <a:spAutoFit/>
          </a:bodyPr>
          <a:lstStyle/>
          <a:p>
            <a:r>
              <a:rPr lang="es-ES" sz="2800" b="1" i="0" dirty="0">
                <a:solidFill>
                  <a:srgbClr val="374151"/>
                </a:solidFill>
                <a:effectLst/>
              </a:rPr>
              <a:t>Entonces,</a:t>
            </a:r>
          </a:p>
          <a:p>
            <a:endParaRPr lang="es-ES" sz="2800" b="1" i="0" dirty="0">
              <a:solidFill>
                <a:srgbClr val="374151"/>
              </a:solidFill>
              <a:effectLst/>
            </a:endParaRPr>
          </a:p>
          <a:p>
            <a:r>
              <a:rPr lang="es-MX" sz="2800" b="1" dirty="0">
                <a:solidFill>
                  <a:srgbClr val="374151"/>
                </a:solidFill>
              </a:rPr>
              <a:t>¿Cómo calcular la tasa de abandono de su carrito?</a:t>
            </a:r>
          </a:p>
          <a:p>
            <a:endParaRPr lang="es-ES" sz="2800" b="1" i="0" dirty="0">
              <a:solidFill>
                <a:srgbClr val="374151"/>
              </a:solidFill>
              <a:effectLst/>
            </a:endParaRPr>
          </a:p>
        </p:txBody>
      </p:sp>
      <p:sp>
        <p:nvSpPr>
          <p:cNvPr id="5" name="CuadroTexto 4">
            <a:extLst>
              <a:ext uri="{FF2B5EF4-FFF2-40B4-BE49-F238E27FC236}">
                <a16:creationId xmlns:a16="http://schemas.microsoft.com/office/drawing/2014/main" id="{B0BDAB73-916B-5D78-E204-13E2C438E9C5}"/>
              </a:ext>
            </a:extLst>
          </p:cNvPr>
          <p:cNvSpPr txBox="1"/>
          <p:nvPr/>
        </p:nvSpPr>
        <p:spPr>
          <a:xfrm>
            <a:off x="1124263" y="3892809"/>
            <a:ext cx="8604354" cy="830997"/>
          </a:xfrm>
          <a:prstGeom prst="rect">
            <a:avLst/>
          </a:prstGeom>
          <a:noFill/>
        </p:spPr>
        <p:txBody>
          <a:bodyPr wrap="square" rtlCol="0">
            <a:spAutoFit/>
          </a:bodyPr>
          <a:lstStyle/>
          <a:p>
            <a:r>
              <a:rPr lang="es-MX" sz="2400" dirty="0">
                <a:solidFill>
                  <a:srgbClr val="374151"/>
                </a:solidFill>
              </a:rPr>
              <a:t>Entonces, la tasa de abandono del carrito es simplemente 1 – la tasa de conversión del carrito: 1 – 12.5% = 87.5%.</a:t>
            </a:r>
            <a:endParaRPr lang="es-CL" sz="2400" dirty="0">
              <a:solidFill>
                <a:srgbClr val="374151"/>
              </a:solidFill>
            </a:endParaRPr>
          </a:p>
        </p:txBody>
      </p:sp>
      <p:pic>
        <p:nvPicPr>
          <p:cNvPr id="6" name="Imagen 5">
            <a:extLst>
              <a:ext uri="{FF2B5EF4-FFF2-40B4-BE49-F238E27FC236}">
                <a16:creationId xmlns:a16="http://schemas.microsoft.com/office/drawing/2014/main" id="{548BF29A-0F6F-996F-8543-BF7F490D256F}"/>
              </a:ext>
            </a:extLst>
          </p:cNvPr>
          <p:cNvPicPr>
            <a:picLocks noChangeAspect="1"/>
          </p:cNvPicPr>
          <p:nvPr/>
        </p:nvPicPr>
        <p:blipFill>
          <a:blip r:embed="rId2"/>
          <a:stretch>
            <a:fillRect/>
          </a:stretch>
        </p:blipFill>
        <p:spPr>
          <a:xfrm>
            <a:off x="1304353" y="2437116"/>
            <a:ext cx="8424264" cy="726694"/>
          </a:xfrm>
          <a:prstGeom prst="rect">
            <a:avLst/>
          </a:prstGeom>
        </p:spPr>
      </p:pic>
      <p:pic>
        <p:nvPicPr>
          <p:cNvPr id="4098" name="Picture 2" descr="Cómo calcular la potencia de la calefacción con radiadores en metros  cuadrados y cúbicos? - caloryfrio.com">
            <a:extLst>
              <a:ext uri="{FF2B5EF4-FFF2-40B4-BE49-F238E27FC236}">
                <a16:creationId xmlns:a16="http://schemas.microsoft.com/office/drawing/2014/main" id="{A00D87C4-89C7-735D-0516-D4D0707146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6042" y="4871765"/>
            <a:ext cx="3105150" cy="1476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5381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1485773-1D15-985D-DE55-2FEE2CCE1A7D}"/>
              </a:ext>
            </a:extLst>
          </p:cNvPr>
          <p:cNvSpPr txBox="1"/>
          <p:nvPr/>
        </p:nvSpPr>
        <p:spPr>
          <a:xfrm>
            <a:off x="283563" y="1034731"/>
            <a:ext cx="11624874" cy="5447645"/>
          </a:xfrm>
          <a:prstGeom prst="rect">
            <a:avLst/>
          </a:prstGeom>
          <a:noFill/>
        </p:spPr>
        <p:txBody>
          <a:bodyPr wrap="square">
            <a:spAutoFit/>
          </a:bodyPr>
          <a:lstStyle/>
          <a:p>
            <a:pPr algn="ctr"/>
            <a:r>
              <a:rPr lang="es-MX" sz="3600" b="1" u="sng" dirty="0">
                <a:solidFill>
                  <a:srgbClr val="374151"/>
                </a:solidFill>
                <a:effectLst>
                  <a:outerShdw blurRad="38100" dist="38100" dir="2700000" algn="tl">
                    <a:srgbClr val="000000">
                      <a:alpha val="43137"/>
                    </a:srgbClr>
                  </a:outerShdw>
                </a:effectLst>
              </a:rPr>
              <a:t>Actividad N°1.</a:t>
            </a:r>
          </a:p>
          <a:p>
            <a:endParaRPr lang="es-MX" sz="2400" dirty="0">
              <a:solidFill>
                <a:srgbClr val="374151"/>
              </a:solidFill>
            </a:endParaRPr>
          </a:p>
          <a:p>
            <a:r>
              <a:rPr lang="es-MX" sz="2400" dirty="0">
                <a:solidFill>
                  <a:srgbClr val="374151"/>
                </a:solidFill>
              </a:rPr>
              <a:t>Supongamos que su negocio registró 325 compras completadas durante el mes y 1.486 carritos de compras abiertos.</a:t>
            </a:r>
          </a:p>
          <a:p>
            <a:endParaRPr lang="es-MX" sz="2400" dirty="0">
              <a:solidFill>
                <a:srgbClr val="374151"/>
              </a:solidFill>
            </a:endParaRPr>
          </a:p>
          <a:p>
            <a:r>
              <a:rPr lang="es-MX" sz="2400" b="1" u="sng" dirty="0">
                <a:solidFill>
                  <a:srgbClr val="374151"/>
                </a:solidFill>
                <a:effectLst>
                  <a:outerShdw blurRad="38100" dist="38100" dir="2700000" algn="tl">
                    <a:srgbClr val="000000">
                      <a:alpha val="43137"/>
                    </a:srgbClr>
                  </a:outerShdw>
                </a:effectLst>
              </a:rPr>
              <a:t>Responda las siguientes preguntas:</a:t>
            </a:r>
          </a:p>
          <a:p>
            <a:endParaRPr lang="es-MX" sz="2400" dirty="0">
              <a:solidFill>
                <a:srgbClr val="374151"/>
              </a:solidFill>
            </a:endParaRPr>
          </a:p>
          <a:p>
            <a:r>
              <a:rPr lang="es-MX" sz="2400" dirty="0">
                <a:solidFill>
                  <a:srgbClr val="374151"/>
                </a:solidFill>
              </a:rPr>
              <a:t>¿ Cual seria la tasa de Conversión del mes?</a:t>
            </a:r>
          </a:p>
          <a:p>
            <a:endParaRPr lang="es-MX" sz="2400" dirty="0">
              <a:solidFill>
                <a:srgbClr val="374151"/>
              </a:solidFill>
            </a:endParaRPr>
          </a:p>
          <a:p>
            <a:r>
              <a:rPr lang="es-MX" sz="2400" dirty="0">
                <a:solidFill>
                  <a:srgbClr val="374151"/>
                </a:solidFill>
              </a:rPr>
              <a:t>¿ Cual seria la tasa de abandono?</a:t>
            </a:r>
          </a:p>
          <a:p>
            <a:endParaRPr lang="es-MX" sz="2400" dirty="0">
              <a:solidFill>
                <a:srgbClr val="374151"/>
              </a:solidFill>
            </a:endParaRPr>
          </a:p>
          <a:p>
            <a:r>
              <a:rPr lang="es-MX" sz="2400" dirty="0">
                <a:solidFill>
                  <a:srgbClr val="374151"/>
                </a:solidFill>
              </a:rPr>
              <a:t>Los alumnos que están conectados en línea deben mandar la actividad al correo.</a:t>
            </a:r>
          </a:p>
          <a:p>
            <a:r>
              <a:rPr lang="es-MX" sz="2400" dirty="0">
                <a:solidFill>
                  <a:srgbClr val="374151"/>
                </a:solidFill>
              </a:rPr>
              <a:t> </a:t>
            </a:r>
            <a:r>
              <a:rPr lang="es-MX" sz="2400" b="1" u="sng" dirty="0">
                <a:solidFill>
                  <a:srgbClr val="374151"/>
                </a:solidFill>
              </a:rPr>
              <a:t>jua.reyes.candia@gmail.com</a:t>
            </a:r>
          </a:p>
          <a:p>
            <a:r>
              <a:rPr lang="es-MX" sz="2400" dirty="0">
                <a:solidFill>
                  <a:srgbClr val="374151"/>
                </a:solidFill>
              </a:rPr>
              <a:t>  </a:t>
            </a:r>
          </a:p>
        </p:txBody>
      </p:sp>
      <p:pic>
        <p:nvPicPr>
          <p:cNvPr id="5122" name="Picture 2" descr="Tareas Cálculo Integral::">
            <a:extLst>
              <a:ext uri="{FF2B5EF4-FFF2-40B4-BE49-F238E27FC236}">
                <a16:creationId xmlns:a16="http://schemas.microsoft.com/office/drawing/2014/main" id="{F0BDA3C0-F61C-4023-6D04-5E07612483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6099" y="2648966"/>
            <a:ext cx="2551770" cy="2252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620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A775F1D-4596-F07C-9ACD-3BCB453130A3}"/>
              </a:ext>
            </a:extLst>
          </p:cNvPr>
          <p:cNvSpPr txBox="1"/>
          <p:nvPr/>
        </p:nvSpPr>
        <p:spPr>
          <a:xfrm>
            <a:off x="1735015" y="2276193"/>
            <a:ext cx="8721970" cy="1938992"/>
          </a:xfrm>
          <a:prstGeom prst="rect">
            <a:avLst/>
          </a:prstGeom>
          <a:noFill/>
        </p:spPr>
        <p:txBody>
          <a:bodyPr wrap="square">
            <a:spAutoFit/>
          </a:bodyPr>
          <a:lstStyle/>
          <a:p>
            <a:pPr algn="ctr"/>
            <a:r>
              <a:rPr lang="es-ES" sz="4000" b="1" dirty="0">
                <a:solidFill>
                  <a:srgbClr val="374151"/>
                </a:solidFill>
                <a:latin typeface="Söhne"/>
              </a:rPr>
              <a:t>Módulo: “</a:t>
            </a:r>
            <a:r>
              <a:rPr lang="es-MX" sz="4000" b="1" dirty="0">
                <a:solidFill>
                  <a:srgbClr val="374151"/>
                </a:solidFill>
                <a:latin typeface="Söhne"/>
              </a:rPr>
              <a:t>USO DE TECNOLOGÍA DE PAGO EN NEGOCIOS VIRTUALES Y PRESENCIALES.</a:t>
            </a:r>
            <a:r>
              <a:rPr lang="es-ES" sz="4000" b="1" dirty="0">
                <a:solidFill>
                  <a:srgbClr val="374151"/>
                </a:solidFill>
                <a:latin typeface="Söhne"/>
              </a:rPr>
              <a:t>” </a:t>
            </a:r>
          </a:p>
        </p:txBody>
      </p:sp>
    </p:spTree>
    <p:extLst>
      <p:ext uri="{BB962C8B-B14F-4D97-AF65-F5344CB8AC3E}">
        <p14:creationId xmlns:p14="http://schemas.microsoft.com/office/powerpoint/2010/main" val="3002583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A606E0B-E598-B40F-6C18-9EC2E9023F73}"/>
              </a:ext>
            </a:extLst>
          </p:cNvPr>
          <p:cNvSpPr txBox="1"/>
          <p:nvPr/>
        </p:nvSpPr>
        <p:spPr>
          <a:xfrm>
            <a:off x="1419225" y="624096"/>
            <a:ext cx="9433654" cy="1384995"/>
          </a:xfrm>
          <a:prstGeom prst="rect">
            <a:avLst/>
          </a:prstGeom>
          <a:noFill/>
        </p:spPr>
        <p:txBody>
          <a:bodyPr wrap="square" rtlCol="0">
            <a:spAutoFit/>
          </a:bodyPr>
          <a:lstStyle/>
          <a:p>
            <a:r>
              <a:rPr lang="es-ES" sz="2800" b="1" dirty="0">
                <a:solidFill>
                  <a:srgbClr val="374151"/>
                </a:solidFill>
              </a:rPr>
              <a:t>Entonces,</a:t>
            </a:r>
          </a:p>
          <a:p>
            <a:endParaRPr lang="es-ES" sz="2800" b="1" dirty="0">
              <a:solidFill>
                <a:srgbClr val="374151"/>
              </a:solidFill>
            </a:endParaRPr>
          </a:p>
          <a:p>
            <a:r>
              <a:rPr lang="es-MX" sz="2800" b="1" dirty="0">
                <a:solidFill>
                  <a:srgbClr val="374151"/>
                </a:solidFill>
              </a:rPr>
              <a:t>¿Cuáles son las razones de abandono del carrito de la compra?</a:t>
            </a:r>
            <a:endParaRPr lang="es-ES" sz="2800" b="1" dirty="0">
              <a:solidFill>
                <a:srgbClr val="374151"/>
              </a:solidFill>
            </a:endParaRPr>
          </a:p>
        </p:txBody>
      </p:sp>
      <p:sp>
        <p:nvSpPr>
          <p:cNvPr id="4" name="CuadroTexto 3">
            <a:extLst>
              <a:ext uri="{FF2B5EF4-FFF2-40B4-BE49-F238E27FC236}">
                <a16:creationId xmlns:a16="http://schemas.microsoft.com/office/drawing/2014/main" id="{71485773-1D15-985D-DE55-2FEE2CCE1A7D}"/>
              </a:ext>
            </a:extLst>
          </p:cNvPr>
          <p:cNvSpPr txBox="1"/>
          <p:nvPr/>
        </p:nvSpPr>
        <p:spPr>
          <a:xfrm>
            <a:off x="1509009" y="2263923"/>
            <a:ext cx="9173980" cy="1569660"/>
          </a:xfrm>
          <a:prstGeom prst="rect">
            <a:avLst/>
          </a:prstGeom>
          <a:noFill/>
        </p:spPr>
        <p:txBody>
          <a:bodyPr wrap="square">
            <a:spAutoFit/>
          </a:bodyPr>
          <a:lstStyle/>
          <a:p>
            <a:r>
              <a:rPr lang="es-MX" sz="2400" dirty="0">
                <a:solidFill>
                  <a:srgbClr val="374151"/>
                </a:solidFill>
              </a:rPr>
              <a:t>Las razones del abandono del carrito de compras son un enigma que debes resolver para sacar adelante tu negocio online. </a:t>
            </a:r>
          </a:p>
          <a:p>
            <a:endParaRPr lang="es-MX" sz="2400" dirty="0">
              <a:solidFill>
                <a:srgbClr val="374151"/>
              </a:solidFill>
            </a:endParaRPr>
          </a:p>
          <a:p>
            <a:r>
              <a:rPr lang="es-MX" sz="2400" dirty="0">
                <a:solidFill>
                  <a:srgbClr val="374151"/>
                </a:solidFill>
              </a:rPr>
              <a:t>Las causas más comunes del abandono del carrito son las siguientes:</a:t>
            </a:r>
            <a:endParaRPr lang="es-CL" sz="2400" dirty="0">
              <a:solidFill>
                <a:srgbClr val="374151"/>
              </a:solidFill>
            </a:endParaRPr>
          </a:p>
        </p:txBody>
      </p:sp>
      <p:pic>
        <p:nvPicPr>
          <p:cNvPr id="3" name="Imagen 2">
            <a:extLst>
              <a:ext uri="{FF2B5EF4-FFF2-40B4-BE49-F238E27FC236}">
                <a16:creationId xmlns:a16="http://schemas.microsoft.com/office/drawing/2014/main" id="{AF5E49D4-9472-9AA4-7474-2320E4807442}"/>
              </a:ext>
            </a:extLst>
          </p:cNvPr>
          <p:cNvPicPr>
            <a:picLocks noChangeAspect="1"/>
          </p:cNvPicPr>
          <p:nvPr/>
        </p:nvPicPr>
        <p:blipFill>
          <a:blip r:embed="rId2"/>
          <a:stretch>
            <a:fillRect/>
          </a:stretch>
        </p:blipFill>
        <p:spPr>
          <a:xfrm>
            <a:off x="4441538" y="4088415"/>
            <a:ext cx="2619375" cy="1743075"/>
          </a:xfrm>
          <a:prstGeom prst="rect">
            <a:avLst/>
          </a:prstGeom>
        </p:spPr>
      </p:pic>
    </p:spTree>
    <p:extLst>
      <p:ext uri="{BB962C8B-B14F-4D97-AF65-F5344CB8AC3E}">
        <p14:creationId xmlns:p14="http://schemas.microsoft.com/office/powerpoint/2010/main" val="3774265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A606E0B-E598-B40F-6C18-9EC2E9023F73}"/>
              </a:ext>
            </a:extLst>
          </p:cNvPr>
          <p:cNvSpPr txBox="1"/>
          <p:nvPr/>
        </p:nvSpPr>
        <p:spPr>
          <a:xfrm>
            <a:off x="824458" y="624096"/>
            <a:ext cx="10882859" cy="1384995"/>
          </a:xfrm>
          <a:prstGeom prst="rect">
            <a:avLst/>
          </a:prstGeom>
          <a:noFill/>
        </p:spPr>
        <p:txBody>
          <a:bodyPr wrap="square" rtlCol="0">
            <a:spAutoFit/>
          </a:bodyPr>
          <a:lstStyle/>
          <a:p>
            <a:r>
              <a:rPr lang="es-ES" sz="2800" b="1" dirty="0">
                <a:solidFill>
                  <a:srgbClr val="374151"/>
                </a:solidFill>
              </a:rPr>
              <a:t>Entonces,</a:t>
            </a:r>
          </a:p>
          <a:p>
            <a:endParaRPr lang="es-ES" sz="2800" b="1" dirty="0">
              <a:solidFill>
                <a:srgbClr val="374151"/>
              </a:solidFill>
            </a:endParaRPr>
          </a:p>
          <a:p>
            <a:r>
              <a:rPr lang="es-MX" sz="2800" b="1" dirty="0">
                <a:solidFill>
                  <a:srgbClr val="374151"/>
                </a:solidFill>
              </a:rPr>
              <a:t>¿Cuáles serían algunas razones, para abandono del carrito de la compra?</a:t>
            </a:r>
            <a:endParaRPr lang="es-ES" sz="2800" b="1" dirty="0">
              <a:solidFill>
                <a:srgbClr val="374151"/>
              </a:solidFill>
            </a:endParaRPr>
          </a:p>
        </p:txBody>
      </p:sp>
      <p:sp>
        <p:nvSpPr>
          <p:cNvPr id="4" name="CuadroTexto 3">
            <a:extLst>
              <a:ext uri="{FF2B5EF4-FFF2-40B4-BE49-F238E27FC236}">
                <a16:creationId xmlns:a16="http://schemas.microsoft.com/office/drawing/2014/main" id="{71485773-1D15-985D-DE55-2FEE2CCE1A7D}"/>
              </a:ext>
            </a:extLst>
          </p:cNvPr>
          <p:cNvSpPr txBox="1"/>
          <p:nvPr/>
        </p:nvSpPr>
        <p:spPr>
          <a:xfrm>
            <a:off x="824458" y="2056221"/>
            <a:ext cx="9491194" cy="3539430"/>
          </a:xfrm>
          <a:prstGeom prst="rect">
            <a:avLst/>
          </a:prstGeom>
          <a:noFill/>
        </p:spPr>
        <p:txBody>
          <a:bodyPr wrap="square">
            <a:spAutoFit/>
          </a:bodyPr>
          <a:lstStyle/>
          <a:p>
            <a:r>
              <a:rPr lang="es-MX" sz="2400" b="1" u="sng" dirty="0">
                <a:solidFill>
                  <a:srgbClr val="374151"/>
                </a:solidFill>
                <a:effectLst>
                  <a:outerShdw blurRad="38100" dist="38100" dir="2700000" algn="tl">
                    <a:srgbClr val="000000">
                      <a:alpha val="43137"/>
                    </a:srgbClr>
                  </a:outerShdw>
                </a:effectLst>
              </a:rPr>
              <a:t>No confían en tu sitio web.</a:t>
            </a:r>
          </a:p>
          <a:p>
            <a:endParaRPr lang="es-MX" sz="1600" dirty="0">
              <a:solidFill>
                <a:srgbClr val="374151"/>
              </a:solidFill>
            </a:endParaRPr>
          </a:p>
          <a:p>
            <a:r>
              <a:rPr lang="es-MX" sz="2400" dirty="0">
                <a:solidFill>
                  <a:srgbClr val="374151"/>
                </a:solidFill>
              </a:rPr>
              <a:t>Esta confianza se refería al uso de la data personal (dirección, correo electrónico y datos de la tarjeta de crédito) que, según los usuarios, era incierto. </a:t>
            </a:r>
          </a:p>
          <a:p>
            <a:r>
              <a:rPr lang="es-MX" sz="2400" dirty="0">
                <a:solidFill>
                  <a:srgbClr val="374151"/>
                </a:solidFill>
              </a:rPr>
              <a:t>Cuando un usuario renuncia a la compra por no confiar en tu sitio, es porque teme un mal uso de sus datos. Esto podría derivar en la recepción de spam hasta el robo de identidad y el uso indebido de su tarjeta de crédito. </a:t>
            </a:r>
          </a:p>
          <a:p>
            <a:endParaRPr lang="es-MX" sz="1600" dirty="0">
              <a:solidFill>
                <a:srgbClr val="374151"/>
              </a:solidFill>
            </a:endParaRPr>
          </a:p>
        </p:txBody>
      </p:sp>
      <p:pic>
        <p:nvPicPr>
          <p:cNvPr id="6146" name="Picture 2" descr="Cómo eliminar de forma segura el phishing de tu sitio web de WordPress? - El  blog de Neothek">
            <a:extLst>
              <a:ext uri="{FF2B5EF4-FFF2-40B4-BE49-F238E27FC236}">
                <a16:creationId xmlns:a16="http://schemas.microsoft.com/office/drawing/2014/main" id="{18DF94B6-461C-3EA2-DA54-5564A90DA8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6102"/>
          <a:stretch/>
        </p:blipFill>
        <p:spPr bwMode="auto">
          <a:xfrm>
            <a:off x="7816414" y="5005924"/>
            <a:ext cx="4221433" cy="155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79303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A606E0B-E598-B40F-6C18-9EC2E9023F73}"/>
              </a:ext>
            </a:extLst>
          </p:cNvPr>
          <p:cNvSpPr txBox="1"/>
          <p:nvPr/>
        </p:nvSpPr>
        <p:spPr>
          <a:xfrm>
            <a:off x="824458" y="624096"/>
            <a:ext cx="10882859" cy="1384995"/>
          </a:xfrm>
          <a:prstGeom prst="rect">
            <a:avLst/>
          </a:prstGeom>
          <a:noFill/>
        </p:spPr>
        <p:txBody>
          <a:bodyPr wrap="square" rtlCol="0">
            <a:spAutoFit/>
          </a:bodyPr>
          <a:lstStyle/>
          <a:p>
            <a:r>
              <a:rPr lang="es-ES" sz="2800" b="1" dirty="0">
                <a:solidFill>
                  <a:srgbClr val="374151"/>
                </a:solidFill>
              </a:rPr>
              <a:t>Entonces,</a:t>
            </a:r>
          </a:p>
          <a:p>
            <a:endParaRPr lang="es-ES" sz="2800" b="1" dirty="0">
              <a:solidFill>
                <a:srgbClr val="374151"/>
              </a:solidFill>
            </a:endParaRPr>
          </a:p>
          <a:p>
            <a:r>
              <a:rPr lang="es-MX" sz="2800" b="1" dirty="0">
                <a:solidFill>
                  <a:srgbClr val="374151"/>
                </a:solidFill>
              </a:rPr>
              <a:t>¿Cuáles serían algunas razones, para abandono del carrito de la compra?</a:t>
            </a:r>
            <a:endParaRPr lang="es-ES" sz="2800" b="1" dirty="0">
              <a:solidFill>
                <a:srgbClr val="374151"/>
              </a:solidFill>
            </a:endParaRPr>
          </a:p>
        </p:txBody>
      </p:sp>
      <p:sp>
        <p:nvSpPr>
          <p:cNvPr id="4" name="CuadroTexto 3">
            <a:extLst>
              <a:ext uri="{FF2B5EF4-FFF2-40B4-BE49-F238E27FC236}">
                <a16:creationId xmlns:a16="http://schemas.microsoft.com/office/drawing/2014/main" id="{71485773-1D15-985D-DE55-2FEE2CCE1A7D}"/>
              </a:ext>
            </a:extLst>
          </p:cNvPr>
          <p:cNvSpPr txBox="1"/>
          <p:nvPr/>
        </p:nvSpPr>
        <p:spPr>
          <a:xfrm>
            <a:off x="187376" y="2009091"/>
            <a:ext cx="11624874" cy="4278094"/>
          </a:xfrm>
          <a:prstGeom prst="rect">
            <a:avLst/>
          </a:prstGeom>
          <a:noFill/>
        </p:spPr>
        <p:txBody>
          <a:bodyPr wrap="square">
            <a:spAutoFit/>
          </a:bodyPr>
          <a:lstStyle/>
          <a:p>
            <a:endParaRPr lang="es-MX" sz="1600" dirty="0">
              <a:solidFill>
                <a:srgbClr val="374151"/>
              </a:solidFill>
            </a:endParaRPr>
          </a:p>
          <a:p>
            <a:r>
              <a:rPr lang="es-MX" sz="2400" b="1" u="sng" dirty="0">
                <a:solidFill>
                  <a:srgbClr val="374151"/>
                </a:solidFill>
                <a:effectLst>
                  <a:outerShdw blurRad="38100" dist="38100" dir="2700000" algn="tl">
                    <a:srgbClr val="000000">
                      <a:alpha val="43137"/>
                    </a:srgbClr>
                  </a:outerShdw>
                </a:effectLst>
              </a:rPr>
              <a:t>Posible solución:</a:t>
            </a:r>
          </a:p>
          <a:p>
            <a:endParaRPr lang="es-MX" sz="1600" b="1" u="sng" dirty="0">
              <a:solidFill>
                <a:srgbClr val="374151"/>
              </a:solidFill>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s-MX" sz="1600" b="1" u="sng" dirty="0">
                <a:solidFill>
                  <a:srgbClr val="374151"/>
                </a:solidFill>
                <a:effectLst>
                  <a:outerShdw blurRad="38100" dist="38100" dir="2700000" algn="tl">
                    <a:srgbClr val="000000">
                      <a:alpha val="43137"/>
                    </a:srgbClr>
                  </a:outerShdw>
                </a:effectLst>
              </a:rPr>
              <a:t> </a:t>
            </a:r>
            <a:r>
              <a:rPr lang="es-MX" sz="2400" dirty="0">
                <a:solidFill>
                  <a:srgbClr val="374151"/>
                </a:solidFill>
              </a:rPr>
              <a:t>Realiza una optimización de tu sitio web y asegúrate de ofrecer diferentes elementos de seguridad a tus usuarios.</a:t>
            </a:r>
          </a:p>
          <a:p>
            <a:pPr marL="342900" indent="-342900">
              <a:buFont typeface="Arial" panose="020B0604020202020204" pitchFamily="34" charset="0"/>
              <a:buChar char="•"/>
            </a:pPr>
            <a:r>
              <a:rPr lang="es-MX" sz="2400" dirty="0">
                <a:solidFill>
                  <a:srgbClr val="374151"/>
                </a:solidFill>
              </a:rPr>
              <a:t>Mantener al día tus certificados de seguridad. También debes hacer evidentes las medidas de seguridad que tu tienda online para evitar la fuga de datos y el acceso de la data persona a defraudadores. </a:t>
            </a:r>
          </a:p>
          <a:p>
            <a:pPr marL="342900" indent="-342900">
              <a:buFont typeface="Arial" panose="020B0604020202020204" pitchFamily="34" charset="0"/>
              <a:buChar char="•"/>
            </a:pPr>
            <a:r>
              <a:rPr lang="es-MX" sz="2400" dirty="0">
                <a:solidFill>
                  <a:srgbClr val="374151"/>
                </a:solidFill>
              </a:rPr>
              <a:t>Los certificados de seguridad también te ayudarán a tener el visto bueno de Google. El buscador más grande del mundo prefiere los sitios seguros por aquellos que no tienen certificados SSL. Si tu sitio e-</a:t>
            </a:r>
            <a:r>
              <a:rPr lang="es-MX" sz="2400" dirty="0" err="1">
                <a:solidFill>
                  <a:srgbClr val="374151"/>
                </a:solidFill>
              </a:rPr>
              <a:t>commerce</a:t>
            </a:r>
            <a:r>
              <a:rPr lang="es-MX" sz="2400" dirty="0">
                <a:solidFill>
                  <a:srgbClr val="374151"/>
                </a:solidFill>
              </a:rPr>
              <a:t> se encuentra en esa posición, puedes perder rankings y tráfico orgánico. </a:t>
            </a:r>
            <a:endParaRPr lang="es-CL" sz="2400" dirty="0">
              <a:solidFill>
                <a:srgbClr val="374151"/>
              </a:solidFill>
            </a:endParaRPr>
          </a:p>
        </p:txBody>
      </p:sp>
      <p:pic>
        <p:nvPicPr>
          <p:cNvPr id="7170" name="Picture 2" descr="Qué es SiteLock? Descubre cómo proteger tu sitio web">
            <a:extLst>
              <a:ext uri="{FF2B5EF4-FFF2-40B4-BE49-F238E27FC236}">
                <a16:creationId xmlns:a16="http://schemas.microsoft.com/office/drawing/2014/main" id="{3B9CF5B2-2DBB-7B1C-3ACE-FA40B72C16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35839" y="5847662"/>
            <a:ext cx="2136567" cy="879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285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A606E0B-E598-B40F-6C18-9EC2E9023F73}"/>
              </a:ext>
            </a:extLst>
          </p:cNvPr>
          <p:cNvSpPr txBox="1"/>
          <p:nvPr/>
        </p:nvSpPr>
        <p:spPr>
          <a:xfrm>
            <a:off x="824458" y="624096"/>
            <a:ext cx="10882859" cy="1384995"/>
          </a:xfrm>
          <a:prstGeom prst="rect">
            <a:avLst/>
          </a:prstGeom>
          <a:noFill/>
        </p:spPr>
        <p:txBody>
          <a:bodyPr wrap="square" rtlCol="0">
            <a:spAutoFit/>
          </a:bodyPr>
          <a:lstStyle/>
          <a:p>
            <a:r>
              <a:rPr lang="es-ES" sz="2800" b="1" dirty="0">
                <a:solidFill>
                  <a:srgbClr val="374151"/>
                </a:solidFill>
              </a:rPr>
              <a:t>Entonces,</a:t>
            </a:r>
          </a:p>
          <a:p>
            <a:endParaRPr lang="es-ES" sz="2800" b="1" dirty="0">
              <a:solidFill>
                <a:srgbClr val="374151"/>
              </a:solidFill>
            </a:endParaRPr>
          </a:p>
          <a:p>
            <a:r>
              <a:rPr lang="es-MX" sz="2800" b="1" dirty="0">
                <a:solidFill>
                  <a:srgbClr val="374151"/>
                </a:solidFill>
              </a:rPr>
              <a:t>¿Cuáles serían algunas razones, para abandono del carrito de la compra?</a:t>
            </a:r>
            <a:endParaRPr lang="es-ES" sz="2800" b="1" dirty="0">
              <a:solidFill>
                <a:srgbClr val="374151"/>
              </a:solidFill>
            </a:endParaRPr>
          </a:p>
        </p:txBody>
      </p:sp>
      <p:sp>
        <p:nvSpPr>
          <p:cNvPr id="4" name="CuadroTexto 3">
            <a:extLst>
              <a:ext uri="{FF2B5EF4-FFF2-40B4-BE49-F238E27FC236}">
                <a16:creationId xmlns:a16="http://schemas.microsoft.com/office/drawing/2014/main" id="{71485773-1D15-985D-DE55-2FEE2CCE1A7D}"/>
              </a:ext>
            </a:extLst>
          </p:cNvPr>
          <p:cNvSpPr txBox="1"/>
          <p:nvPr/>
        </p:nvSpPr>
        <p:spPr>
          <a:xfrm>
            <a:off x="187376" y="2009091"/>
            <a:ext cx="11624874" cy="2554545"/>
          </a:xfrm>
          <a:prstGeom prst="rect">
            <a:avLst/>
          </a:prstGeom>
          <a:noFill/>
        </p:spPr>
        <p:txBody>
          <a:bodyPr wrap="square">
            <a:spAutoFit/>
          </a:bodyPr>
          <a:lstStyle/>
          <a:p>
            <a:endParaRPr lang="es-MX" sz="1600" dirty="0">
              <a:solidFill>
                <a:srgbClr val="374151"/>
              </a:solidFill>
            </a:endParaRPr>
          </a:p>
          <a:p>
            <a:r>
              <a:rPr lang="es-MX" sz="2400" b="1" u="sng" dirty="0">
                <a:solidFill>
                  <a:srgbClr val="374151"/>
                </a:solidFill>
                <a:effectLst>
                  <a:outerShdw blurRad="38100" dist="38100" dir="2700000" algn="tl">
                    <a:srgbClr val="000000">
                      <a:alpha val="43137"/>
                    </a:srgbClr>
                  </a:outerShdw>
                </a:effectLst>
              </a:rPr>
              <a:t>El sitio web cayó o dejó de funcionar.</a:t>
            </a:r>
          </a:p>
          <a:p>
            <a:endParaRPr lang="es-MX" sz="2400" dirty="0">
              <a:solidFill>
                <a:srgbClr val="374151"/>
              </a:solidFill>
            </a:endParaRPr>
          </a:p>
          <a:p>
            <a:r>
              <a:rPr lang="es-MX" sz="2400" dirty="0">
                <a:solidFill>
                  <a:srgbClr val="374151"/>
                </a:solidFill>
              </a:rPr>
              <a:t>Este es un punto en el que se hacen evidentes las injusticias de la Red, pues el mal funcionamiento del sitio puede deberse a una falla en la computadora del cliente y su que la tienda se encuentra offline, para el usuario puede obedecer a una falla del proveedor del Internet del posible cliente.</a:t>
            </a:r>
            <a:endParaRPr lang="es-CL" sz="2400" dirty="0">
              <a:solidFill>
                <a:srgbClr val="374151"/>
              </a:solidFill>
            </a:endParaRPr>
          </a:p>
        </p:txBody>
      </p:sp>
      <p:pic>
        <p:nvPicPr>
          <p:cNvPr id="8194" name="Picture 2" descr="Cómo Saber si un Website está Caído 【¡Descúbrelo Ahora!】">
            <a:extLst>
              <a:ext uri="{FF2B5EF4-FFF2-40B4-BE49-F238E27FC236}">
                <a16:creationId xmlns:a16="http://schemas.microsoft.com/office/drawing/2014/main" id="{2234B713-752B-3C92-8BE9-23C2817618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0485" y="4291816"/>
            <a:ext cx="3537678" cy="2274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2440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A606E0B-E598-B40F-6C18-9EC2E9023F73}"/>
              </a:ext>
            </a:extLst>
          </p:cNvPr>
          <p:cNvSpPr txBox="1"/>
          <p:nvPr/>
        </p:nvSpPr>
        <p:spPr>
          <a:xfrm>
            <a:off x="824458" y="624096"/>
            <a:ext cx="10882859" cy="1384995"/>
          </a:xfrm>
          <a:prstGeom prst="rect">
            <a:avLst/>
          </a:prstGeom>
          <a:noFill/>
        </p:spPr>
        <p:txBody>
          <a:bodyPr wrap="square" rtlCol="0">
            <a:spAutoFit/>
          </a:bodyPr>
          <a:lstStyle/>
          <a:p>
            <a:r>
              <a:rPr lang="es-ES" sz="2800" b="1" dirty="0">
                <a:solidFill>
                  <a:srgbClr val="374151"/>
                </a:solidFill>
              </a:rPr>
              <a:t>Entonces,</a:t>
            </a:r>
          </a:p>
          <a:p>
            <a:endParaRPr lang="es-ES" sz="2800" b="1" dirty="0">
              <a:solidFill>
                <a:srgbClr val="374151"/>
              </a:solidFill>
            </a:endParaRPr>
          </a:p>
          <a:p>
            <a:r>
              <a:rPr lang="es-MX" sz="2800" b="1" dirty="0">
                <a:solidFill>
                  <a:srgbClr val="374151"/>
                </a:solidFill>
              </a:rPr>
              <a:t>¿Cuáles serían algunas razones, para abandono del carrito de la compra?</a:t>
            </a:r>
            <a:endParaRPr lang="es-ES" sz="2800" b="1" dirty="0">
              <a:solidFill>
                <a:srgbClr val="374151"/>
              </a:solidFill>
            </a:endParaRPr>
          </a:p>
        </p:txBody>
      </p:sp>
      <p:sp>
        <p:nvSpPr>
          <p:cNvPr id="4" name="CuadroTexto 3">
            <a:extLst>
              <a:ext uri="{FF2B5EF4-FFF2-40B4-BE49-F238E27FC236}">
                <a16:creationId xmlns:a16="http://schemas.microsoft.com/office/drawing/2014/main" id="{71485773-1D15-985D-DE55-2FEE2CCE1A7D}"/>
              </a:ext>
            </a:extLst>
          </p:cNvPr>
          <p:cNvSpPr txBox="1"/>
          <p:nvPr/>
        </p:nvSpPr>
        <p:spPr>
          <a:xfrm>
            <a:off x="187376" y="2009091"/>
            <a:ext cx="11624874" cy="4031873"/>
          </a:xfrm>
          <a:prstGeom prst="rect">
            <a:avLst/>
          </a:prstGeom>
          <a:noFill/>
        </p:spPr>
        <p:txBody>
          <a:bodyPr wrap="square">
            <a:spAutoFit/>
          </a:bodyPr>
          <a:lstStyle/>
          <a:p>
            <a:endParaRPr lang="es-MX" sz="1600" dirty="0">
              <a:solidFill>
                <a:srgbClr val="374151"/>
              </a:solidFill>
            </a:endParaRPr>
          </a:p>
          <a:p>
            <a:r>
              <a:rPr lang="es-MX" sz="2400" b="1" u="sng" dirty="0">
                <a:solidFill>
                  <a:srgbClr val="374151"/>
                </a:solidFill>
                <a:effectLst>
                  <a:outerShdw blurRad="38100" dist="38100" dir="2700000" algn="tl">
                    <a:srgbClr val="000000">
                      <a:alpha val="43137"/>
                    </a:srgbClr>
                  </a:outerShdw>
                </a:effectLst>
              </a:rPr>
              <a:t>Posible solución: </a:t>
            </a:r>
          </a:p>
          <a:p>
            <a:endParaRPr lang="es-MX" sz="2400" dirty="0">
              <a:solidFill>
                <a:srgbClr val="374151"/>
              </a:solidFill>
            </a:endParaRPr>
          </a:p>
          <a:p>
            <a:r>
              <a:rPr lang="es-MX" sz="2400" dirty="0">
                <a:solidFill>
                  <a:srgbClr val="374151"/>
                </a:solidFill>
              </a:rPr>
              <a:t>Considerados todos los factores que pueden hacer fallar o caer a un sitio, es vital el pago de un servidor dedicado exclusivo para la tienda, con un rico ancho de banda. También es imprescindible establecer protocolos para invitar al finalizado de la compra.</a:t>
            </a:r>
          </a:p>
          <a:p>
            <a:endParaRPr lang="es-MX" sz="2400" dirty="0">
              <a:solidFill>
                <a:srgbClr val="374151"/>
              </a:solidFill>
            </a:endParaRPr>
          </a:p>
          <a:p>
            <a:r>
              <a:rPr lang="es-MX" sz="2400" dirty="0">
                <a:solidFill>
                  <a:srgbClr val="374151"/>
                </a:solidFill>
              </a:rPr>
              <a:t>Si un cliente abandona su carrito de compras, es imprescindible usar “emails de repesca”: correos electrónicos que se envían al cliente para sondear las causas de su abandono. Si se debió a fallas técnicas, se le pueden ofrecer vías alternas de compra. Por ejemplo: a través de una llamada.</a:t>
            </a:r>
            <a:endParaRPr lang="es-CL" sz="2400" dirty="0">
              <a:solidFill>
                <a:srgbClr val="374151"/>
              </a:solidFill>
            </a:endParaRPr>
          </a:p>
        </p:txBody>
      </p:sp>
      <p:pic>
        <p:nvPicPr>
          <p:cNvPr id="9218" name="Picture 2" descr="Servicios de seguridad web: todo lo que necesitas saber - Comunicare">
            <a:extLst>
              <a:ext uri="{FF2B5EF4-FFF2-40B4-BE49-F238E27FC236}">
                <a16:creationId xmlns:a16="http://schemas.microsoft.com/office/drawing/2014/main" id="{F51C8A8E-E01D-9BC9-DF3A-D86F87614A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7939" y="5726646"/>
            <a:ext cx="1524546" cy="1014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29052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A606E0B-E598-B40F-6C18-9EC2E9023F73}"/>
              </a:ext>
            </a:extLst>
          </p:cNvPr>
          <p:cNvSpPr txBox="1"/>
          <p:nvPr/>
        </p:nvSpPr>
        <p:spPr>
          <a:xfrm>
            <a:off x="824458" y="624096"/>
            <a:ext cx="10882859" cy="1384995"/>
          </a:xfrm>
          <a:prstGeom prst="rect">
            <a:avLst/>
          </a:prstGeom>
          <a:noFill/>
        </p:spPr>
        <p:txBody>
          <a:bodyPr wrap="square" rtlCol="0">
            <a:spAutoFit/>
          </a:bodyPr>
          <a:lstStyle/>
          <a:p>
            <a:r>
              <a:rPr lang="es-ES" sz="2800" b="1" dirty="0">
                <a:solidFill>
                  <a:srgbClr val="374151"/>
                </a:solidFill>
              </a:rPr>
              <a:t>Entonces,</a:t>
            </a:r>
          </a:p>
          <a:p>
            <a:endParaRPr lang="es-ES" sz="2800" b="1" dirty="0">
              <a:solidFill>
                <a:srgbClr val="374151"/>
              </a:solidFill>
            </a:endParaRPr>
          </a:p>
          <a:p>
            <a:r>
              <a:rPr lang="es-MX" sz="2800" b="1" dirty="0">
                <a:solidFill>
                  <a:srgbClr val="374151"/>
                </a:solidFill>
              </a:rPr>
              <a:t>¿Cuáles serían algunas razones, para abandono del carrito de la compra?</a:t>
            </a:r>
            <a:endParaRPr lang="es-ES" sz="2800" b="1" dirty="0">
              <a:solidFill>
                <a:srgbClr val="374151"/>
              </a:solidFill>
            </a:endParaRPr>
          </a:p>
        </p:txBody>
      </p:sp>
      <p:sp>
        <p:nvSpPr>
          <p:cNvPr id="4" name="CuadroTexto 3">
            <a:extLst>
              <a:ext uri="{FF2B5EF4-FFF2-40B4-BE49-F238E27FC236}">
                <a16:creationId xmlns:a16="http://schemas.microsoft.com/office/drawing/2014/main" id="{71485773-1D15-985D-DE55-2FEE2CCE1A7D}"/>
              </a:ext>
            </a:extLst>
          </p:cNvPr>
          <p:cNvSpPr txBox="1"/>
          <p:nvPr/>
        </p:nvSpPr>
        <p:spPr>
          <a:xfrm>
            <a:off x="187376" y="2009091"/>
            <a:ext cx="11624874" cy="2554545"/>
          </a:xfrm>
          <a:prstGeom prst="rect">
            <a:avLst/>
          </a:prstGeom>
          <a:noFill/>
        </p:spPr>
        <p:txBody>
          <a:bodyPr wrap="square">
            <a:spAutoFit/>
          </a:bodyPr>
          <a:lstStyle/>
          <a:p>
            <a:endParaRPr lang="es-MX" sz="1600" dirty="0">
              <a:solidFill>
                <a:srgbClr val="374151"/>
              </a:solidFill>
            </a:endParaRPr>
          </a:p>
          <a:p>
            <a:r>
              <a:rPr lang="es-MX" sz="2400" b="1" u="sng" dirty="0">
                <a:solidFill>
                  <a:srgbClr val="374151"/>
                </a:solidFill>
                <a:effectLst>
                  <a:outerShdw blurRad="38100" dist="38100" dir="2700000" algn="tl">
                    <a:srgbClr val="000000">
                      <a:alpha val="43137"/>
                    </a:srgbClr>
                  </a:outerShdw>
                </a:effectLst>
              </a:rPr>
              <a:t>Costos de envío: </a:t>
            </a:r>
          </a:p>
          <a:p>
            <a:endParaRPr lang="es-MX" sz="2400" dirty="0">
              <a:solidFill>
                <a:srgbClr val="374151"/>
              </a:solidFill>
            </a:endParaRPr>
          </a:p>
          <a:p>
            <a:r>
              <a:rPr lang="es-MX" sz="2400" dirty="0">
                <a:solidFill>
                  <a:srgbClr val="374151"/>
                </a:solidFill>
              </a:rPr>
              <a:t>Los servicios de entrega son uno de los grandes problemas de las tiendas online. Podemos decir que la mayoría de las compras se deciden con base en este factor y que siempre va a jugar en contra de las ventas que la entrega implique un costo extra y que se delegue a empresas externas sobre las que no se tiene control. </a:t>
            </a:r>
            <a:endParaRPr lang="es-CL" sz="2400" dirty="0">
              <a:solidFill>
                <a:srgbClr val="374151"/>
              </a:solidFill>
            </a:endParaRPr>
          </a:p>
        </p:txBody>
      </p:sp>
      <p:pic>
        <p:nvPicPr>
          <p:cNvPr id="10242" name="Picture 2" descr="7 Consejos para ahorrar en los gastos de envío - Capacitación Creativa">
            <a:extLst>
              <a:ext uri="{FF2B5EF4-FFF2-40B4-BE49-F238E27FC236}">
                <a16:creationId xmlns:a16="http://schemas.microsoft.com/office/drawing/2014/main" id="{D1FAD6BB-063B-ABEC-D179-A34F26C56D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2294" y="438111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60770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A606E0B-E598-B40F-6C18-9EC2E9023F73}"/>
              </a:ext>
            </a:extLst>
          </p:cNvPr>
          <p:cNvSpPr txBox="1"/>
          <p:nvPr/>
        </p:nvSpPr>
        <p:spPr>
          <a:xfrm>
            <a:off x="824458" y="624096"/>
            <a:ext cx="10882859" cy="1384995"/>
          </a:xfrm>
          <a:prstGeom prst="rect">
            <a:avLst/>
          </a:prstGeom>
          <a:noFill/>
        </p:spPr>
        <p:txBody>
          <a:bodyPr wrap="square" rtlCol="0">
            <a:spAutoFit/>
          </a:bodyPr>
          <a:lstStyle/>
          <a:p>
            <a:r>
              <a:rPr lang="es-ES" sz="2800" b="1" dirty="0">
                <a:solidFill>
                  <a:srgbClr val="374151"/>
                </a:solidFill>
              </a:rPr>
              <a:t>Entonces,</a:t>
            </a:r>
          </a:p>
          <a:p>
            <a:endParaRPr lang="es-ES" sz="2800" b="1" dirty="0">
              <a:solidFill>
                <a:srgbClr val="374151"/>
              </a:solidFill>
            </a:endParaRPr>
          </a:p>
          <a:p>
            <a:r>
              <a:rPr lang="es-MX" sz="2800" b="1" dirty="0">
                <a:solidFill>
                  <a:srgbClr val="374151"/>
                </a:solidFill>
              </a:rPr>
              <a:t>¿Cuáles serían algunas razones, para abandono del carrito de la compra?</a:t>
            </a:r>
            <a:endParaRPr lang="es-ES" sz="2800" b="1" dirty="0">
              <a:solidFill>
                <a:srgbClr val="374151"/>
              </a:solidFill>
            </a:endParaRPr>
          </a:p>
        </p:txBody>
      </p:sp>
      <p:sp>
        <p:nvSpPr>
          <p:cNvPr id="4" name="CuadroTexto 3">
            <a:extLst>
              <a:ext uri="{FF2B5EF4-FFF2-40B4-BE49-F238E27FC236}">
                <a16:creationId xmlns:a16="http://schemas.microsoft.com/office/drawing/2014/main" id="{71485773-1D15-985D-DE55-2FEE2CCE1A7D}"/>
              </a:ext>
            </a:extLst>
          </p:cNvPr>
          <p:cNvSpPr txBox="1"/>
          <p:nvPr/>
        </p:nvSpPr>
        <p:spPr>
          <a:xfrm>
            <a:off x="187376" y="2009091"/>
            <a:ext cx="11624874" cy="2554545"/>
          </a:xfrm>
          <a:prstGeom prst="rect">
            <a:avLst/>
          </a:prstGeom>
          <a:noFill/>
        </p:spPr>
        <p:txBody>
          <a:bodyPr wrap="square">
            <a:spAutoFit/>
          </a:bodyPr>
          <a:lstStyle/>
          <a:p>
            <a:endParaRPr lang="es-MX" sz="1600" dirty="0">
              <a:solidFill>
                <a:srgbClr val="374151"/>
              </a:solidFill>
            </a:endParaRPr>
          </a:p>
          <a:p>
            <a:r>
              <a:rPr lang="es-MX" sz="2400" b="1" u="sng" dirty="0">
                <a:solidFill>
                  <a:srgbClr val="374151"/>
                </a:solidFill>
                <a:effectLst>
                  <a:outerShdw blurRad="38100" dist="38100" dir="2700000" algn="tl">
                    <a:srgbClr val="000000">
                      <a:alpha val="43137"/>
                    </a:srgbClr>
                  </a:outerShdw>
                </a:effectLst>
              </a:rPr>
              <a:t>Posible solución: </a:t>
            </a:r>
          </a:p>
          <a:p>
            <a:endParaRPr lang="es-MX" sz="2400" dirty="0">
              <a:solidFill>
                <a:srgbClr val="374151"/>
              </a:solidFill>
            </a:endParaRPr>
          </a:p>
          <a:p>
            <a:r>
              <a:rPr lang="es-MX" sz="2400" dirty="0">
                <a:solidFill>
                  <a:srgbClr val="374151"/>
                </a:solidFill>
              </a:rPr>
              <a:t>Aunque es costoso e inoperante contar con un servicio de entrega propio, es posible abatir este costo para los clientes. La clave está en establecer un mínimo de compra para ofrecer el envío gratuito, algo que además de abatir el abandono del carrito de compras, puede elevar las ventas.</a:t>
            </a:r>
            <a:endParaRPr lang="es-CL" sz="2400" dirty="0">
              <a:solidFill>
                <a:srgbClr val="374151"/>
              </a:solidFill>
            </a:endParaRPr>
          </a:p>
        </p:txBody>
      </p:sp>
      <p:pic>
        <p:nvPicPr>
          <p:cNvPr id="3" name="Imagen 2">
            <a:extLst>
              <a:ext uri="{FF2B5EF4-FFF2-40B4-BE49-F238E27FC236}">
                <a16:creationId xmlns:a16="http://schemas.microsoft.com/office/drawing/2014/main" id="{843B51ED-74CD-ECF6-24A4-800DCDEB71CD}"/>
              </a:ext>
            </a:extLst>
          </p:cNvPr>
          <p:cNvPicPr>
            <a:picLocks noChangeAspect="1"/>
          </p:cNvPicPr>
          <p:nvPr/>
        </p:nvPicPr>
        <p:blipFill>
          <a:blip r:embed="rId2"/>
          <a:stretch>
            <a:fillRect/>
          </a:stretch>
        </p:blipFill>
        <p:spPr>
          <a:xfrm>
            <a:off x="6301645" y="4563636"/>
            <a:ext cx="4469683" cy="1673078"/>
          </a:xfrm>
          <a:prstGeom prst="rect">
            <a:avLst/>
          </a:prstGeom>
        </p:spPr>
      </p:pic>
    </p:spTree>
    <p:extLst>
      <p:ext uri="{BB962C8B-B14F-4D97-AF65-F5344CB8AC3E}">
        <p14:creationId xmlns:p14="http://schemas.microsoft.com/office/powerpoint/2010/main" val="17702886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A606E0B-E598-B40F-6C18-9EC2E9023F73}"/>
              </a:ext>
            </a:extLst>
          </p:cNvPr>
          <p:cNvSpPr txBox="1"/>
          <p:nvPr/>
        </p:nvSpPr>
        <p:spPr>
          <a:xfrm>
            <a:off x="824458" y="624096"/>
            <a:ext cx="10882859" cy="1384995"/>
          </a:xfrm>
          <a:prstGeom prst="rect">
            <a:avLst/>
          </a:prstGeom>
          <a:noFill/>
        </p:spPr>
        <p:txBody>
          <a:bodyPr wrap="square" rtlCol="0">
            <a:spAutoFit/>
          </a:bodyPr>
          <a:lstStyle/>
          <a:p>
            <a:r>
              <a:rPr lang="es-ES" sz="2800" b="1" dirty="0">
                <a:solidFill>
                  <a:srgbClr val="374151"/>
                </a:solidFill>
              </a:rPr>
              <a:t>Entonces,</a:t>
            </a:r>
          </a:p>
          <a:p>
            <a:endParaRPr lang="es-ES" sz="2800" b="1" dirty="0">
              <a:solidFill>
                <a:srgbClr val="374151"/>
              </a:solidFill>
            </a:endParaRPr>
          </a:p>
          <a:p>
            <a:r>
              <a:rPr lang="es-MX" sz="2800" b="1" dirty="0">
                <a:solidFill>
                  <a:srgbClr val="374151"/>
                </a:solidFill>
              </a:rPr>
              <a:t>¿Cuáles serían algunas razones, para abandono del carrito de la compra?</a:t>
            </a:r>
            <a:endParaRPr lang="es-ES" sz="2800" b="1" dirty="0">
              <a:solidFill>
                <a:srgbClr val="374151"/>
              </a:solidFill>
            </a:endParaRPr>
          </a:p>
        </p:txBody>
      </p:sp>
      <p:sp>
        <p:nvSpPr>
          <p:cNvPr id="4" name="CuadroTexto 3">
            <a:extLst>
              <a:ext uri="{FF2B5EF4-FFF2-40B4-BE49-F238E27FC236}">
                <a16:creationId xmlns:a16="http://schemas.microsoft.com/office/drawing/2014/main" id="{71485773-1D15-985D-DE55-2FEE2CCE1A7D}"/>
              </a:ext>
            </a:extLst>
          </p:cNvPr>
          <p:cNvSpPr txBox="1"/>
          <p:nvPr/>
        </p:nvSpPr>
        <p:spPr>
          <a:xfrm>
            <a:off x="187376" y="2009091"/>
            <a:ext cx="11624874" cy="2185214"/>
          </a:xfrm>
          <a:prstGeom prst="rect">
            <a:avLst/>
          </a:prstGeom>
          <a:noFill/>
        </p:spPr>
        <p:txBody>
          <a:bodyPr wrap="square">
            <a:spAutoFit/>
          </a:bodyPr>
          <a:lstStyle/>
          <a:p>
            <a:endParaRPr lang="es-MX" sz="1600" dirty="0">
              <a:solidFill>
                <a:srgbClr val="374151"/>
              </a:solidFill>
            </a:endParaRPr>
          </a:p>
          <a:p>
            <a:r>
              <a:rPr lang="es-MX" sz="2400" b="1" u="sng" dirty="0">
                <a:solidFill>
                  <a:srgbClr val="374151"/>
                </a:solidFill>
                <a:effectLst>
                  <a:outerShdw blurRad="38100" dist="38100" dir="2700000" algn="tl">
                    <a:srgbClr val="000000">
                      <a:alpha val="43137"/>
                    </a:srgbClr>
                  </a:outerShdw>
                </a:effectLst>
              </a:rPr>
              <a:t>Proceso muy complicado: </a:t>
            </a:r>
          </a:p>
          <a:p>
            <a:endParaRPr lang="es-MX" sz="2400" dirty="0">
              <a:solidFill>
                <a:srgbClr val="374151"/>
              </a:solidFill>
            </a:endParaRPr>
          </a:p>
          <a:p>
            <a:r>
              <a:rPr lang="es-MX" sz="2400" dirty="0">
                <a:solidFill>
                  <a:srgbClr val="374151"/>
                </a:solidFill>
              </a:rPr>
              <a:t>Todo trámite que se deba realizar para comprar online es, en los hechos, un factor que disuade a la compra. Debe bastar una breve identificación y una serie de clics para consolidarla. Lo que el cliente online desea es rapidez, seguridad, sobre todo sencillez.</a:t>
            </a:r>
            <a:endParaRPr lang="es-CL" sz="2400" dirty="0">
              <a:solidFill>
                <a:srgbClr val="374151"/>
              </a:solidFill>
            </a:endParaRPr>
          </a:p>
        </p:txBody>
      </p:sp>
      <p:pic>
        <p:nvPicPr>
          <p:cNvPr id="11266" name="Picture 2" descr="Muy Duro Haber Hecho Dise?o De Concepto De Proceso Complicado De La Manera  Del Ejemplo De Principio a Fin L?nea Sucia Enredada De Stock de ilustración  - Ilustración de vector, final: 145925612">
            <a:extLst>
              <a:ext uri="{FF2B5EF4-FFF2-40B4-BE49-F238E27FC236}">
                <a16:creationId xmlns:a16="http://schemas.microsoft.com/office/drawing/2014/main" id="{CE5D2B36-D9CB-D026-C50C-865D0DE06A5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234" t="18227" r="9215" b="24511"/>
          <a:stretch/>
        </p:blipFill>
        <p:spPr bwMode="auto">
          <a:xfrm>
            <a:off x="5921114" y="4652629"/>
            <a:ext cx="4766873" cy="1853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89431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A606E0B-E598-B40F-6C18-9EC2E9023F73}"/>
              </a:ext>
            </a:extLst>
          </p:cNvPr>
          <p:cNvSpPr txBox="1"/>
          <p:nvPr/>
        </p:nvSpPr>
        <p:spPr>
          <a:xfrm>
            <a:off x="824458" y="624096"/>
            <a:ext cx="10882859" cy="1384995"/>
          </a:xfrm>
          <a:prstGeom prst="rect">
            <a:avLst/>
          </a:prstGeom>
          <a:noFill/>
        </p:spPr>
        <p:txBody>
          <a:bodyPr wrap="square" rtlCol="0">
            <a:spAutoFit/>
          </a:bodyPr>
          <a:lstStyle/>
          <a:p>
            <a:r>
              <a:rPr lang="es-ES" sz="2800" b="1" dirty="0">
                <a:solidFill>
                  <a:srgbClr val="374151"/>
                </a:solidFill>
              </a:rPr>
              <a:t>Entonces,</a:t>
            </a:r>
          </a:p>
          <a:p>
            <a:endParaRPr lang="es-ES" sz="2800" b="1" dirty="0">
              <a:solidFill>
                <a:srgbClr val="374151"/>
              </a:solidFill>
            </a:endParaRPr>
          </a:p>
          <a:p>
            <a:r>
              <a:rPr lang="es-MX" sz="2800" b="1" dirty="0">
                <a:solidFill>
                  <a:srgbClr val="374151"/>
                </a:solidFill>
              </a:rPr>
              <a:t>¿Cuáles serían algunas razones, para abandono del carrito de la compra?</a:t>
            </a:r>
            <a:endParaRPr lang="es-ES" sz="2800" b="1" dirty="0">
              <a:solidFill>
                <a:srgbClr val="374151"/>
              </a:solidFill>
            </a:endParaRPr>
          </a:p>
        </p:txBody>
      </p:sp>
      <p:sp>
        <p:nvSpPr>
          <p:cNvPr id="4" name="CuadroTexto 3">
            <a:extLst>
              <a:ext uri="{FF2B5EF4-FFF2-40B4-BE49-F238E27FC236}">
                <a16:creationId xmlns:a16="http://schemas.microsoft.com/office/drawing/2014/main" id="{71485773-1D15-985D-DE55-2FEE2CCE1A7D}"/>
              </a:ext>
            </a:extLst>
          </p:cNvPr>
          <p:cNvSpPr txBox="1"/>
          <p:nvPr/>
        </p:nvSpPr>
        <p:spPr>
          <a:xfrm>
            <a:off x="187376" y="2009091"/>
            <a:ext cx="11624874" cy="2185214"/>
          </a:xfrm>
          <a:prstGeom prst="rect">
            <a:avLst/>
          </a:prstGeom>
          <a:noFill/>
        </p:spPr>
        <p:txBody>
          <a:bodyPr wrap="square">
            <a:spAutoFit/>
          </a:bodyPr>
          <a:lstStyle/>
          <a:p>
            <a:endParaRPr lang="es-MX" sz="1600" dirty="0">
              <a:solidFill>
                <a:srgbClr val="374151"/>
              </a:solidFill>
            </a:endParaRPr>
          </a:p>
          <a:p>
            <a:r>
              <a:rPr lang="es-MX" sz="2400" b="1" u="sng" dirty="0">
                <a:solidFill>
                  <a:srgbClr val="374151"/>
                </a:solidFill>
                <a:effectLst>
                  <a:outerShdw blurRad="38100" dist="38100" dir="2700000" algn="tl">
                    <a:srgbClr val="000000">
                      <a:alpha val="43137"/>
                    </a:srgbClr>
                  </a:outerShdw>
                </a:effectLst>
              </a:rPr>
              <a:t>Posible solución: </a:t>
            </a:r>
          </a:p>
          <a:p>
            <a:endParaRPr lang="es-MX" sz="2400" dirty="0">
              <a:solidFill>
                <a:srgbClr val="374151"/>
              </a:solidFill>
            </a:endParaRPr>
          </a:p>
          <a:p>
            <a:r>
              <a:rPr lang="es-MX" sz="2400" dirty="0">
                <a:solidFill>
                  <a:srgbClr val="374151"/>
                </a:solidFill>
              </a:rPr>
              <a:t>Enlaza el </a:t>
            </a:r>
            <a:r>
              <a:rPr lang="es-MX" sz="2400" dirty="0" err="1">
                <a:solidFill>
                  <a:srgbClr val="374151"/>
                </a:solidFill>
              </a:rPr>
              <a:t>check</a:t>
            </a:r>
            <a:r>
              <a:rPr lang="es-MX" sz="2400" dirty="0">
                <a:solidFill>
                  <a:srgbClr val="374151"/>
                </a:solidFill>
              </a:rPr>
              <a:t>-in de tu tienda online a redes sociales o cuentas de correo, para abreviar la identificación, y elimina comprobaciones innecesarias. También utiliza el diseño más intuitivo posible en tu sitio. </a:t>
            </a:r>
            <a:endParaRPr lang="es-CL" sz="2400" dirty="0">
              <a:solidFill>
                <a:srgbClr val="374151"/>
              </a:solidFill>
            </a:endParaRPr>
          </a:p>
        </p:txBody>
      </p:sp>
      <p:pic>
        <p:nvPicPr>
          <p:cNvPr id="3" name="Imagen 2">
            <a:extLst>
              <a:ext uri="{FF2B5EF4-FFF2-40B4-BE49-F238E27FC236}">
                <a16:creationId xmlns:a16="http://schemas.microsoft.com/office/drawing/2014/main" id="{14D8D4ED-AA10-5875-7C19-E120510A756B}"/>
              </a:ext>
            </a:extLst>
          </p:cNvPr>
          <p:cNvPicPr>
            <a:picLocks noChangeAspect="1"/>
          </p:cNvPicPr>
          <p:nvPr/>
        </p:nvPicPr>
        <p:blipFill>
          <a:blip r:embed="rId2"/>
          <a:stretch>
            <a:fillRect/>
          </a:stretch>
        </p:blipFill>
        <p:spPr>
          <a:xfrm>
            <a:off x="6854955" y="4190557"/>
            <a:ext cx="2619375" cy="1743075"/>
          </a:xfrm>
          <a:prstGeom prst="rect">
            <a:avLst/>
          </a:prstGeom>
        </p:spPr>
      </p:pic>
    </p:spTree>
    <p:extLst>
      <p:ext uri="{BB962C8B-B14F-4D97-AF65-F5344CB8AC3E}">
        <p14:creationId xmlns:p14="http://schemas.microsoft.com/office/powerpoint/2010/main" val="5763581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A606E0B-E598-B40F-6C18-9EC2E9023F73}"/>
              </a:ext>
            </a:extLst>
          </p:cNvPr>
          <p:cNvSpPr txBox="1"/>
          <p:nvPr/>
        </p:nvSpPr>
        <p:spPr>
          <a:xfrm>
            <a:off x="824458" y="624096"/>
            <a:ext cx="10882859" cy="1384995"/>
          </a:xfrm>
          <a:prstGeom prst="rect">
            <a:avLst/>
          </a:prstGeom>
          <a:noFill/>
        </p:spPr>
        <p:txBody>
          <a:bodyPr wrap="square" rtlCol="0">
            <a:spAutoFit/>
          </a:bodyPr>
          <a:lstStyle/>
          <a:p>
            <a:r>
              <a:rPr lang="es-ES" sz="2800" b="1" dirty="0">
                <a:solidFill>
                  <a:srgbClr val="374151"/>
                </a:solidFill>
              </a:rPr>
              <a:t>Entonces,</a:t>
            </a:r>
          </a:p>
          <a:p>
            <a:endParaRPr lang="es-ES" sz="2800" b="1" dirty="0">
              <a:solidFill>
                <a:srgbClr val="374151"/>
              </a:solidFill>
            </a:endParaRPr>
          </a:p>
          <a:p>
            <a:r>
              <a:rPr lang="es-MX" sz="2800" b="1" dirty="0">
                <a:solidFill>
                  <a:srgbClr val="374151"/>
                </a:solidFill>
              </a:rPr>
              <a:t>¿Cuáles serían algunas razones, para abandono del carrito de la compra?</a:t>
            </a:r>
            <a:endParaRPr lang="es-ES" sz="2800" b="1" dirty="0">
              <a:solidFill>
                <a:srgbClr val="374151"/>
              </a:solidFill>
            </a:endParaRPr>
          </a:p>
        </p:txBody>
      </p:sp>
      <p:sp>
        <p:nvSpPr>
          <p:cNvPr id="4" name="CuadroTexto 3">
            <a:extLst>
              <a:ext uri="{FF2B5EF4-FFF2-40B4-BE49-F238E27FC236}">
                <a16:creationId xmlns:a16="http://schemas.microsoft.com/office/drawing/2014/main" id="{71485773-1D15-985D-DE55-2FEE2CCE1A7D}"/>
              </a:ext>
            </a:extLst>
          </p:cNvPr>
          <p:cNvSpPr txBox="1"/>
          <p:nvPr/>
        </p:nvSpPr>
        <p:spPr>
          <a:xfrm>
            <a:off x="187376" y="2009091"/>
            <a:ext cx="11624874" cy="2923877"/>
          </a:xfrm>
          <a:prstGeom prst="rect">
            <a:avLst/>
          </a:prstGeom>
          <a:noFill/>
        </p:spPr>
        <p:txBody>
          <a:bodyPr wrap="square">
            <a:spAutoFit/>
          </a:bodyPr>
          <a:lstStyle/>
          <a:p>
            <a:endParaRPr lang="es-MX" sz="1600" dirty="0">
              <a:solidFill>
                <a:srgbClr val="374151"/>
              </a:solidFill>
            </a:endParaRPr>
          </a:p>
          <a:p>
            <a:r>
              <a:rPr lang="es-MX" sz="2400" b="1" u="sng" dirty="0">
                <a:solidFill>
                  <a:srgbClr val="374151"/>
                </a:solidFill>
                <a:effectLst>
                  <a:outerShdw blurRad="38100" dist="38100" dir="2700000" algn="tl">
                    <a:srgbClr val="000000">
                      <a:alpha val="43137"/>
                    </a:srgbClr>
                  </a:outerShdw>
                </a:effectLst>
              </a:rPr>
              <a:t>Página de carrito de compras no se entendía: </a:t>
            </a:r>
          </a:p>
          <a:p>
            <a:endParaRPr lang="es-MX" sz="2400" dirty="0">
              <a:solidFill>
                <a:srgbClr val="374151"/>
              </a:solidFill>
            </a:endParaRPr>
          </a:p>
          <a:p>
            <a:r>
              <a:rPr lang="es-MX" sz="2400" dirty="0">
                <a:solidFill>
                  <a:srgbClr val="374151"/>
                </a:solidFill>
              </a:rPr>
              <a:t>También el mal diseño del carrito de compras puede ser problemático para consolidar una venta en una tienda online: un 20% de los clientes potenciales desisten debido a complicaciones con el carrito de ventas (que no calcule adecuadamente el precio total, que oculte cargos, que no refleje el precio original o no asume descuentos o cupones, entre otras posibilidades).</a:t>
            </a:r>
            <a:endParaRPr lang="es-CL" sz="2400" dirty="0">
              <a:solidFill>
                <a:srgbClr val="374151"/>
              </a:solidFill>
            </a:endParaRPr>
          </a:p>
        </p:txBody>
      </p:sp>
      <p:pic>
        <p:nvPicPr>
          <p:cNvPr id="3" name="Imagen 2">
            <a:extLst>
              <a:ext uri="{FF2B5EF4-FFF2-40B4-BE49-F238E27FC236}">
                <a16:creationId xmlns:a16="http://schemas.microsoft.com/office/drawing/2014/main" id="{B7CD0962-71B2-1198-C1D9-E71291338281}"/>
              </a:ext>
            </a:extLst>
          </p:cNvPr>
          <p:cNvPicPr>
            <a:picLocks noChangeAspect="1"/>
          </p:cNvPicPr>
          <p:nvPr/>
        </p:nvPicPr>
        <p:blipFill>
          <a:blip r:embed="rId2"/>
          <a:stretch>
            <a:fillRect/>
          </a:stretch>
        </p:blipFill>
        <p:spPr>
          <a:xfrm>
            <a:off x="7664423" y="4686066"/>
            <a:ext cx="2619375" cy="1743075"/>
          </a:xfrm>
          <a:prstGeom prst="rect">
            <a:avLst/>
          </a:prstGeom>
        </p:spPr>
      </p:pic>
    </p:spTree>
    <p:extLst>
      <p:ext uri="{BB962C8B-B14F-4D97-AF65-F5344CB8AC3E}">
        <p14:creationId xmlns:p14="http://schemas.microsoft.com/office/powerpoint/2010/main" val="4253010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esquinas redondeadas 6">
            <a:extLst>
              <a:ext uri="{FF2B5EF4-FFF2-40B4-BE49-F238E27FC236}">
                <a16:creationId xmlns:a16="http://schemas.microsoft.com/office/drawing/2014/main" id="{6221D7EB-B71F-ED38-7A98-51A8C50F8AA6}"/>
              </a:ext>
            </a:extLst>
          </p:cNvPr>
          <p:cNvSpPr/>
          <p:nvPr/>
        </p:nvSpPr>
        <p:spPr>
          <a:xfrm>
            <a:off x="2142891" y="912703"/>
            <a:ext cx="6206630" cy="408373"/>
          </a:xfrm>
          <a:prstGeom prst="roundRect">
            <a:avLst/>
          </a:prstGeom>
          <a:solidFill>
            <a:srgbClr val="009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CuadroTexto 5">
            <a:extLst>
              <a:ext uri="{FF2B5EF4-FFF2-40B4-BE49-F238E27FC236}">
                <a16:creationId xmlns:a16="http://schemas.microsoft.com/office/drawing/2014/main" id="{53726589-D2E9-45E7-A692-E3F5B04FC9B5}"/>
              </a:ext>
            </a:extLst>
          </p:cNvPr>
          <p:cNvSpPr txBox="1"/>
          <p:nvPr/>
        </p:nvSpPr>
        <p:spPr>
          <a:xfrm>
            <a:off x="1146397" y="816079"/>
            <a:ext cx="8559384" cy="1384995"/>
          </a:xfrm>
          <a:prstGeom prst="rect">
            <a:avLst/>
          </a:prstGeom>
          <a:noFill/>
        </p:spPr>
        <p:txBody>
          <a:bodyPr wrap="square">
            <a:spAutoFit/>
          </a:bodyPr>
          <a:lstStyle/>
          <a:p>
            <a:pPr algn="ctr"/>
            <a:r>
              <a:rPr lang="es-ES" sz="2800" b="1" dirty="0">
                <a:solidFill>
                  <a:schemeClr val="bg1"/>
                </a:solidFill>
                <a:latin typeface="Söhne"/>
              </a:rPr>
              <a:t>Antes de empezar.</a:t>
            </a:r>
          </a:p>
          <a:p>
            <a:pPr algn="ctr"/>
            <a:r>
              <a:rPr lang="es-ES" sz="2800" b="1" dirty="0">
                <a:solidFill>
                  <a:schemeClr val="bg1"/>
                </a:solidFill>
                <a:latin typeface="Söhne"/>
              </a:rPr>
              <a:t> </a:t>
            </a:r>
            <a:endParaRPr lang="es-MX" sz="3200" dirty="0">
              <a:solidFill>
                <a:srgbClr val="374151"/>
              </a:solidFill>
            </a:endParaRPr>
          </a:p>
          <a:p>
            <a:pPr algn="just"/>
            <a:endParaRPr lang="es-ES" sz="2800" b="1" dirty="0">
              <a:solidFill>
                <a:schemeClr val="bg1"/>
              </a:solidFill>
              <a:latin typeface="Söhne"/>
            </a:endParaRPr>
          </a:p>
        </p:txBody>
      </p:sp>
      <p:pic>
        <p:nvPicPr>
          <p:cNvPr id="3" name="Imagen 2">
            <a:extLst>
              <a:ext uri="{FF2B5EF4-FFF2-40B4-BE49-F238E27FC236}">
                <a16:creationId xmlns:a16="http://schemas.microsoft.com/office/drawing/2014/main" id="{215109C6-DC7F-8245-886F-55B3F6D58703}"/>
              </a:ext>
            </a:extLst>
          </p:cNvPr>
          <p:cNvPicPr>
            <a:picLocks noChangeAspect="1"/>
          </p:cNvPicPr>
          <p:nvPr/>
        </p:nvPicPr>
        <p:blipFill>
          <a:blip r:embed="rId2"/>
          <a:stretch>
            <a:fillRect/>
          </a:stretch>
        </p:blipFill>
        <p:spPr>
          <a:xfrm>
            <a:off x="3163837" y="1508576"/>
            <a:ext cx="4870891" cy="4694917"/>
          </a:xfrm>
          <a:prstGeom prst="rect">
            <a:avLst/>
          </a:prstGeom>
        </p:spPr>
      </p:pic>
    </p:spTree>
    <p:extLst>
      <p:ext uri="{BB962C8B-B14F-4D97-AF65-F5344CB8AC3E}">
        <p14:creationId xmlns:p14="http://schemas.microsoft.com/office/powerpoint/2010/main" val="37830313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A606E0B-E598-B40F-6C18-9EC2E9023F73}"/>
              </a:ext>
            </a:extLst>
          </p:cNvPr>
          <p:cNvSpPr txBox="1"/>
          <p:nvPr/>
        </p:nvSpPr>
        <p:spPr>
          <a:xfrm>
            <a:off x="824458" y="624096"/>
            <a:ext cx="10882859" cy="1384995"/>
          </a:xfrm>
          <a:prstGeom prst="rect">
            <a:avLst/>
          </a:prstGeom>
          <a:noFill/>
        </p:spPr>
        <p:txBody>
          <a:bodyPr wrap="square" rtlCol="0">
            <a:spAutoFit/>
          </a:bodyPr>
          <a:lstStyle/>
          <a:p>
            <a:r>
              <a:rPr lang="es-ES" sz="2800" b="1" dirty="0">
                <a:solidFill>
                  <a:srgbClr val="374151"/>
                </a:solidFill>
              </a:rPr>
              <a:t>Entonces,</a:t>
            </a:r>
          </a:p>
          <a:p>
            <a:endParaRPr lang="es-ES" sz="2800" b="1" dirty="0">
              <a:solidFill>
                <a:srgbClr val="374151"/>
              </a:solidFill>
            </a:endParaRPr>
          </a:p>
          <a:p>
            <a:r>
              <a:rPr lang="es-MX" sz="2800" b="1" dirty="0">
                <a:solidFill>
                  <a:srgbClr val="374151"/>
                </a:solidFill>
              </a:rPr>
              <a:t>¿Cuáles serían algunas razones, para abandono del carrito de la compra?</a:t>
            </a:r>
            <a:endParaRPr lang="es-ES" sz="2800" b="1" dirty="0">
              <a:solidFill>
                <a:srgbClr val="374151"/>
              </a:solidFill>
            </a:endParaRPr>
          </a:p>
        </p:txBody>
      </p:sp>
      <p:sp>
        <p:nvSpPr>
          <p:cNvPr id="4" name="CuadroTexto 3">
            <a:extLst>
              <a:ext uri="{FF2B5EF4-FFF2-40B4-BE49-F238E27FC236}">
                <a16:creationId xmlns:a16="http://schemas.microsoft.com/office/drawing/2014/main" id="{71485773-1D15-985D-DE55-2FEE2CCE1A7D}"/>
              </a:ext>
            </a:extLst>
          </p:cNvPr>
          <p:cNvSpPr txBox="1"/>
          <p:nvPr/>
        </p:nvSpPr>
        <p:spPr>
          <a:xfrm>
            <a:off x="187376" y="2009091"/>
            <a:ext cx="11624874" cy="2185214"/>
          </a:xfrm>
          <a:prstGeom prst="rect">
            <a:avLst/>
          </a:prstGeom>
          <a:noFill/>
        </p:spPr>
        <p:txBody>
          <a:bodyPr wrap="square">
            <a:spAutoFit/>
          </a:bodyPr>
          <a:lstStyle/>
          <a:p>
            <a:endParaRPr lang="es-MX" sz="1600" dirty="0">
              <a:solidFill>
                <a:srgbClr val="374151"/>
              </a:solidFill>
            </a:endParaRPr>
          </a:p>
          <a:p>
            <a:r>
              <a:rPr lang="es-MX" sz="2400" b="1" u="sng" dirty="0">
                <a:solidFill>
                  <a:srgbClr val="374151"/>
                </a:solidFill>
                <a:effectLst>
                  <a:outerShdw blurRad="38100" dist="38100" dir="2700000" algn="tl">
                    <a:srgbClr val="000000">
                      <a:alpha val="43137"/>
                    </a:srgbClr>
                  </a:outerShdw>
                </a:effectLst>
              </a:rPr>
              <a:t>Posible solución: </a:t>
            </a:r>
          </a:p>
          <a:p>
            <a:endParaRPr lang="es-MX" sz="2400" dirty="0">
              <a:solidFill>
                <a:srgbClr val="374151"/>
              </a:solidFill>
            </a:endParaRPr>
          </a:p>
          <a:p>
            <a:r>
              <a:rPr lang="es-MX" sz="2400" dirty="0">
                <a:solidFill>
                  <a:srgbClr val="374151"/>
                </a:solidFill>
              </a:rPr>
              <a:t>Mejora el software de tu carrito de servicio. Cambia de proveedor o diseña un carrito de compras propio y más eficaz. Conserva de manera automática, una copia de cada carrito para estudiar y aprender de cada caso. </a:t>
            </a:r>
            <a:endParaRPr lang="es-CL" sz="2400" dirty="0">
              <a:solidFill>
                <a:srgbClr val="374151"/>
              </a:solidFill>
            </a:endParaRPr>
          </a:p>
        </p:txBody>
      </p:sp>
      <p:pic>
        <p:nvPicPr>
          <p:cNvPr id="6" name="Imagen 5">
            <a:extLst>
              <a:ext uri="{FF2B5EF4-FFF2-40B4-BE49-F238E27FC236}">
                <a16:creationId xmlns:a16="http://schemas.microsoft.com/office/drawing/2014/main" id="{170E1888-081A-AEE1-9B0B-705E450D7EF7}"/>
              </a:ext>
            </a:extLst>
          </p:cNvPr>
          <p:cNvPicPr>
            <a:picLocks noChangeAspect="1"/>
          </p:cNvPicPr>
          <p:nvPr/>
        </p:nvPicPr>
        <p:blipFill>
          <a:blip r:embed="rId2"/>
          <a:stretch>
            <a:fillRect/>
          </a:stretch>
        </p:blipFill>
        <p:spPr>
          <a:xfrm>
            <a:off x="6835514" y="4163751"/>
            <a:ext cx="3237877" cy="2154660"/>
          </a:xfrm>
          <a:prstGeom prst="rect">
            <a:avLst/>
          </a:prstGeom>
        </p:spPr>
      </p:pic>
    </p:spTree>
    <p:extLst>
      <p:ext uri="{BB962C8B-B14F-4D97-AF65-F5344CB8AC3E}">
        <p14:creationId xmlns:p14="http://schemas.microsoft.com/office/powerpoint/2010/main" val="3480438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1485773-1D15-985D-DE55-2FEE2CCE1A7D}"/>
              </a:ext>
            </a:extLst>
          </p:cNvPr>
          <p:cNvSpPr txBox="1"/>
          <p:nvPr/>
        </p:nvSpPr>
        <p:spPr>
          <a:xfrm>
            <a:off x="283563" y="1469446"/>
            <a:ext cx="11624874" cy="4339650"/>
          </a:xfrm>
          <a:prstGeom prst="rect">
            <a:avLst/>
          </a:prstGeom>
          <a:noFill/>
        </p:spPr>
        <p:txBody>
          <a:bodyPr wrap="square">
            <a:spAutoFit/>
          </a:bodyPr>
          <a:lstStyle/>
          <a:p>
            <a:pPr algn="ctr"/>
            <a:r>
              <a:rPr lang="es-MX" sz="3600" b="1" u="sng" dirty="0">
                <a:solidFill>
                  <a:srgbClr val="374151"/>
                </a:solidFill>
                <a:effectLst>
                  <a:outerShdw blurRad="38100" dist="38100" dir="2700000" algn="tl">
                    <a:srgbClr val="000000">
                      <a:alpha val="43137"/>
                    </a:srgbClr>
                  </a:outerShdw>
                </a:effectLst>
              </a:rPr>
              <a:t>Actividad N°2.</a:t>
            </a:r>
          </a:p>
          <a:p>
            <a:endParaRPr lang="es-MX" sz="2400" b="1" u="sng" dirty="0">
              <a:solidFill>
                <a:srgbClr val="374151"/>
              </a:solidFill>
              <a:effectLst>
                <a:outerShdw blurRad="38100" dist="38100" dir="2700000" algn="tl">
                  <a:srgbClr val="000000">
                    <a:alpha val="43137"/>
                  </a:srgbClr>
                </a:outerShdw>
              </a:effectLst>
            </a:endParaRPr>
          </a:p>
          <a:p>
            <a:pPr marL="342900" indent="-342900">
              <a:buFont typeface="Arial" panose="020B0604020202020204" pitchFamily="34" charset="0"/>
              <a:buChar char="•"/>
            </a:pPr>
            <a:r>
              <a:rPr lang="es-MX" sz="2400" dirty="0">
                <a:solidFill>
                  <a:srgbClr val="374151"/>
                </a:solidFill>
              </a:rPr>
              <a:t>Reconocer desde vuestra experiencia a lo menos una razón de abandono del carrito de compra.</a:t>
            </a:r>
          </a:p>
          <a:p>
            <a:endParaRPr lang="es-MX" sz="2400" dirty="0">
              <a:solidFill>
                <a:srgbClr val="374151"/>
              </a:solidFill>
            </a:endParaRPr>
          </a:p>
          <a:p>
            <a:endParaRPr lang="es-MX" sz="2400" dirty="0">
              <a:solidFill>
                <a:srgbClr val="374151"/>
              </a:solidFill>
            </a:endParaRPr>
          </a:p>
          <a:p>
            <a:pPr marL="342900" indent="-342900">
              <a:buFont typeface="Arial" panose="020B0604020202020204" pitchFamily="34" charset="0"/>
              <a:buChar char="•"/>
            </a:pPr>
            <a:r>
              <a:rPr lang="es-MX" sz="2400" dirty="0">
                <a:solidFill>
                  <a:srgbClr val="374151"/>
                </a:solidFill>
              </a:rPr>
              <a:t>Desde vuestro ingenio emprendedor que posible solución entregaría.</a:t>
            </a:r>
          </a:p>
          <a:p>
            <a:endParaRPr lang="es-MX" sz="2400" dirty="0">
              <a:solidFill>
                <a:srgbClr val="374151"/>
              </a:solidFill>
            </a:endParaRPr>
          </a:p>
          <a:p>
            <a:r>
              <a:rPr lang="es-MX" sz="2400" dirty="0">
                <a:solidFill>
                  <a:srgbClr val="374151"/>
                </a:solidFill>
              </a:rPr>
              <a:t>Los alumnos que están conectados en línea deben mandar la actividad al correo.</a:t>
            </a:r>
          </a:p>
          <a:p>
            <a:r>
              <a:rPr lang="es-MX" sz="2400" dirty="0">
                <a:solidFill>
                  <a:srgbClr val="374151"/>
                </a:solidFill>
              </a:rPr>
              <a:t> </a:t>
            </a:r>
            <a:r>
              <a:rPr lang="es-MX" sz="2400" b="1" u="sng" dirty="0">
                <a:solidFill>
                  <a:srgbClr val="374151"/>
                </a:solidFill>
              </a:rPr>
              <a:t>jua.reyes.candia@gmail.com</a:t>
            </a:r>
          </a:p>
          <a:p>
            <a:r>
              <a:rPr lang="es-MX" sz="2400" dirty="0">
                <a:solidFill>
                  <a:srgbClr val="374151"/>
                </a:solidFill>
              </a:rPr>
              <a:t>  </a:t>
            </a:r>
          </a:p>
        </p:txBody>
      </p:sp>
      <p:pic>
        <p:nvPicPr>
          <p:cNvPr id="3" name="Imagen 2">
            <a:extLst>
              <a:ext uri="{FF2B5EF4-FFF2-40B4-BE49-F238E27FC236}">
                <a16:creationId xmlns:a16="http://schemas.microsoft.com/office/drawing/2014/main" id="{6F0F9FA6-3030-B839-0942-2C5B95927C32}"/>
              </a:ext>
            </a:extLst>
          </p:cNvPr>
          <p:cNvPicPr>
            <a:picLocks noChangeAspect="1"/>
          </p:cNvPicPr>
          <p:nvPr/>
        </p:nvPicPr>
        <p:blipFill>
          <a:blip r:embed="rId2"/>
          <a:stretch>
            <a:fillRect/>
          </a:stretch>
        </p:blipFill>
        <p:spPr>
          <a:xfrm>
            <a:off x="9821289" y="2803161"/>
            <a:ext cx="1922254" cy="1922254"/>
          </a:xfrm>
          <a:prstGeom prst="rect">
            <a:avLst/>
          </a:prstGeom>
        </p:spPr>
      </p:pic>
    </p:spTree>
    <p:extLst>
      <p:ext uri="{BB962C8B-B14F-4D97-AF65-F5344CB8AC3E}">
        <p14:creationId xmlns:p14="http://schemas.microsoft.com/office/powerpoint/2010/main" val="1804521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1267558" y="1222474"/>
            <a:ext cx="9353549" cy="646331"/>
          </a:xfrm>
          <a:prstGeom prst="rect">
            <a:avLst/>
          </a:prstGeom>
          <a:noFill/>
        </p:spPr>
        <p:txBody>
          <a:bodyPr wrap="square" rtlCol="0">
            <a:spAutoFit/>
          </a:bodyPr>
          <a:lstStyle/>
          <a:p>
            <a:r>
              <a:rPr lang="es-ES" sz="3600" b="1" i="0" dirty="0">
                <a:solidFill>
                  <a:srgbClr val="374151"/>
                </a:solidFill>
                <a:effectLst/>
              </a:rPr>
              <a:t>Cierre</a:t>
            </a:r>
            <a:endParaRPr lang="es-CL" sz="2800" b="1" dirty="0">
              <a:solidFill>
                <a:srgbClr val="374151"/>
              </a:solidFill>
            </a:endParaRPr>
          </a:p>
        </p:txBody>
      </p:sp>
      <p:sp>
        <p:nvSpPr>
          <p:cNvPr id="4" name="CuadroTexto 3">
            <a:extLst>
              <a:ext uri="{FF2B5EF4-FFF2-40B4-BE49-F238E27FC236}">
                <a16:creationId xmlns:a16="http://schemas.microsoft.com/office/drawing/2014/main" id="{3F682A22-AC13-D120-15ED-6888AAA04886}"/>
              </a:ext>
            </a:extLst>
          </p:cNvPr>
          <p:cNvSpPr txBox="1"/>
          <p:nvPr/>
        </p:nvSpPr>
        <p:spPr>
          <a:xfrm>
            <a:off x="4314548" y="2654800"/>
            <a:ext cx="7368466" cy="1938992"/>
          </a:xfrm>
          <a:prstGeom prst="rect">
            <a:avLst/>
          </a:prstGeom>
          <a:noFill/>
        </p:spPr>
        <p:txBody>
          <a:bodyPr wrap="square">
            <a:spAutoFit/>
          </a:bodyPr>
          <a:lstStyle/>
          <a:p>
            <a:pPr algn="just"/>
            <a:r>
              <a:rPr lang="es-ES" sz="2400" dirty="0">
                <a:solidFill>
                  <a:srgbClr val="374151"/>
                </a:solidFill>
              </a:rPr>
              <a:t>¿Qué aprendimos? </a:t>
            </a:r>
          </a:p>
          <a:p>
            <a:pPr algn="just"/>
            <a:endParaRPr lang="es-ES" sz="2400" dirty="0">
              <a:solidFill>
                <a:srgbClr val="374151"/>
              </a:solidFill>
            </a:endParaRPr>
          </a:p>
          <a:p>
            <a:pPr algn="just"/>
            <a:r>
              <a:rPr lang="es-ES" sz="2400" dirty="0">
                <a:solidFill>
                  <a:srgbClr val="374151"/>
                </a:solidFill>
              </a:rPr>
              <a:t>¿Con qué nos quedamos?</a:t>
            </a:r>
          </a:p>
          <a:p>
            <a:pPr algn="just"/>
            <a:endParaRPr lang="es-ES" sz="2400" dirty="0">
              <a:solidFill>
                <a:srgbClr val="374151"/>
              </a:solidFill>
            </a:endParaRPr>
          </a:p>
          <a:p>
            <a:pPr algn="just"/>
            <a:r>
              <a:rPr lang="es-ES" sz="2400" dirty="0">
                <a:solidFill>
                  <a:srgbClr val="374151"/>
                </a:solidFill>
              </a:rPr>
              <a:t>¿Qué palabras, frases o conceptos definieron esta clase?</a:t>
            </a:r>
          </a:p>
        </p:txBody>
      </p:sp>
      <p:pic>
        <p:nvPicPr>
          <p:cNvPr id="3" name="Imagen 2">
            <a:extLst>
              <a:ext uri="{FF2B5EF4-FFF2-40B4-BE49-F238E27FC236}">
                <a16:creationId xmlns:a16="http://schemas.microsoft.com/office/drawing/2014/main" id="{54DF379A-8B10-4045-DB67-A4C2076A94AC}"/>
              </a:ext>
            </a:extLst>
          </p:cNvPr>
          <p:cNvPicPr>
            <a:picLocks noChangeAspect="1"/>
          </p:cNvPicPr>
          <p:nvPr/>
        </p:nvPicPr>
        <p:blipFill>
          <a:blip r:embed="rId2"/>
          <a:stretch>
            <a:fillRect/>
          </a:stretch>
        </p:blipFill>
        <p:spPr>
          <a:xfrm>
            <a:off x="661910" y="4730651"/>
            <a:ext cx="2533650" cy="1809750"/>
          </a:xfrm>
          <a:prstGeom prst="rect">
            <a:avLst/>
          </a:prstGeom>
        </p:spPr>
      </p:pic>
      <p:sp>
        <p:nvSpPr>
          <p:cNvPr id="5" name="CuadroTexto 4">
            <a:extLst>
              <a:ext uri="{FF2B5EF4-FFF2-40B4-BE49-F238E27FC236}">
                <a16:creationId xmlns:a16="http://schemas.microsoft.com/office/drawing/2014/main" id="{DD175881-2C7A-C9A2-64F7-168A2379AA32}"/>
              </a:ext>
            </a:extLst>
          </p:cNvPr>
          <p:cNvSpPr txBox="1"/>
          <p:nvPr/>
        </p:nvSpPr>
        <p:spPr>
          <a:xfrm>
            <a:off x="4909001" y="5366479"/>
            <a:ext cx="3677995" cy="646331"/>
          </a:xfrm>
          <a:prstGeom prst="rect">
            <a:avLst/>
          </a:prstGeom>
          <a:noFill/>
        </p:spPr>
        <p:txBody>
          <a:bodyPr wrap="none" rtlCol="0">
            <a:spAutoFit/>
          </a:bodyPr>
          <a:lstStyle/>
          <a:p>
            <a:r>
              <a:rPr lang="es-ES" sz="1800" b="1" u="sng" dirty="0">
                <a:solidFill>
                  <a:srgbClr val="374151"/>
                </a:solidFill>
              </a:rPr>
              <a:t>https://www.mentimeter.com/es-ES</a:t>
            </a:r>
          </a:p>
          <a:p>
            <a:endParaRPr lang="es-CL" dirty="0"/>
          </a:p>
        </p:txBody>
      </p:sp>
    </p:spTree>
    <p:extLst>
      <p:ext uri="{BB962C8B-B14F-4D97-AF65-F5344CB8AC3E}">
        <p14:creationId xmlns:p14="http://schemas.microsoft.com/office/powerpoint/2010/main" val="15798348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F7F79C6-77EE-6A28-5A0A-B910B42109DE}"/>
              </a:ext>
            </a:extLst>
          </p:cNvPr>
          <p:cNvSpPr txBox="1"/>
          <p:nvPr/>
        </p:nvSpPr>
        <p:spPr>
          <a:xfrm>
            <a:off x="2548616" y="2351782"/>
            <a:ext cx="7094768"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srgbClr val="374151"/>
                </a:solidFill>
                <a:effectLst>
                  <a:outerShdw blurRad="38100" dist="38100" dir="2700000" algn="tl">
                    <a:srgbClr val="000000">
                      <a:alpha val="43137"/>
                    </a:srgbClr>
                  </a:outerShdw>
                </a:effectLst>
                <a:uLnTx/>
                <a:uFillTx/>
                <a:latin typeface="Ubuntu" panose="020B0504030602030204" pitchFamily="34" charset="0"/>
                <a:ea typeface="+mn-ea"/>
                <a:cs typeface="+mn-cs"/>
              </a:rPr>
              <a:t>Digitalización de la Micro y Pequeña Empresa de Talcahuano</a:t>
            </a:r>
            <a:endParaRPr kumimoji="0" lang="es-CL" sz="3200" b="1" i="0" u="none" strike="noStrike" kern="1200" cap="none" spc="0" normalizeH="0" baseline="0" noProof="0" dirty="0">
              <a:ln>
                <a:noFill/>
              </a:ln>
              <a:solidFill>
                <a:srgbClr val="374151"/>
              </a:solidFill>
              <a:effectLst>
                <a:outerShdw blurRad="38100" dist="38100" dir="2700000" algn="tl">
                  <a:srgbClr val="000000">
                    <a:alpha val="43137"/>
                  </a:srgbClr>
                </a:outerShdw>
              </a:effectLst>
              <a:uLnTx/>
              <a:uFillTx/>
              <a:latin typeface="Ubuntu" panose="020B0504030602030204" pitchFamily="34" charset="0"/>
              <a:ea typeface="+mn-ea"/>
              <a:cs typeface="+mn-cs"/>
            </a:endParaRPr>
          </a:p>
        </p:txBody>
      </p:sp>
      <p:sp>
        <p:nvSpPr>
          <p:cNvPr id="4" name="CuadroTexto 3">
            <a:extLst>
              <a:ext uri="{FF2B5EF4-FFF2-40B4-BE49-F238E27FC236}">
                <a16:creationId xmlns:a16="http://schemas.microsoft.com/office/drawing/2014/main" id="{BC860ACD-68AE-DF0F-2451-BB820CD10F0E}"/>
              </a:ext>
            </a:extLst>
          </p:cNvPr>
          <p:cNvSpPr txBox="1"/>
          <p:nvPr/>
        </p:nvSpPr>
        <p:spPr>
          <a:xfrm>
            <a:off x="301159" y="4524471"/>
            <a:ext cx="872197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srgbClr val="374151"/>
                </a:solidFill>
                <a:effectLst/>
                <a:uLnTx/>
                <a:uFillTx/>
                <a:latin typeface="Söhne"/>
                <a:ea typeface="+mn-ea"/>
                <a:cs typeface="+mn-cs"/>
              </a:rPr>
              <a:t>Docente: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srgbClr val="374151"/>
                </a:solidFill>
                <a:effectLst/>
                <a:uLnTx/>
                <a:uFillTx/>
                <a:latin typeface="Söhne"/>
                <a:ea typeface="+mn-ea"/>
                <a:cs typeface="+mn-cs"/>
              </a:rPr>
              <a:t>Contacto:</a:t>
            </a:r>
            <a:endParaRPr kumimoji="0" lang="es-CL" sz="1800" b="0" i="0" u="none" strike="noStrike" kern="1200" cap="none" spc="0" normalizeH="0" baseline="0" noProof="0" dirty="0">
              <a:ln>
                <a:noFill/>
              </a:ln>
              <a:solidFill>
                <a:srgbClr val="37415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8120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3F747D-23AA-A414-BDFB-E3AAD7044733}"/>
              </a:ext>
            </a:extLst>
          </p:cNvPr>
          <p:cNvSpPr txBox="1">
            <a:spLocks/>
          </p:cNvSpPr>
          <p:nvPr/>
        </p:nvSpPr>
        <p:spPr>
          <a:xfrm>
            <a:off x="428783" y="371507"/>
            <a:ext cx="2949178" cy="905069"/>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L" sz="3600" b="1"/>
              <a:t>PRESENTACIÓN </a:t>
            </a:r>
            <a:br>
              <a:rPr lang="es-CL" sz="3600" b="1"/>
            </a:br>
            <a:r>
              <a:rPr lang="es-CL" sz="3600" b="1"/>
              <a:t>¿QUIÉN SOY?</a:t>
            </a:r>
            <a:endParaRPr lang="es-CL" sz="3600" b="1" dirty="0"/>
          </a:p>
        </p:txBody>
      </p:sp>
      <p:sp>
        <p:nvSpPr>
          <p:cNvPr id="3" name="CuadroTexto 2">
            <a:extLst>
              <a:ext uri="{FF2B5EF4-FFF2-40B4-BE49-F238E27FC236}">
                <a16:creationId xmlns:a16="http://schemas.microsoft.com/office/drawing/2014/main" id="{7F4B5222-1F0E-93B3-19AD-B83B2EDEEFC2}"/>
              </a:ext>
            </a:extLst>
          </p:cNvPr>
          <p:cNvSpPr txBox="1"/>
          <p:nvPr/>
        </p:nvSpPr>
        <p:spPr>
          <a:xfrm>
            <a:off x="337331" y="1495141"/>
            <a:ext cx="7247692"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CL" sz="3200" dirty="0"/>
              <a:t>Hombre, Hijo, Hermano, Tío y Trabajador. </a:t>
            </a:r>
          </a:p>
        </p:txBody>
      </p:sp>
      <p:pic>
        <p:nvPicPr>
          <p:cNvPr id="1026" name="Picture 2">
            <a:extLst>
              <a:ext uri="{FF2B5EF4-FFF2-40B4-BE49-F238E27FC236}">
                <a16:creationId xmlns:a16="http://schemas.microsoft.com/office/drawing/2014/main" id="{D7005E09-02F2-54B9-2F90-CA3E6842F8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538" y="2583294"/>
            <a:ext cx="2180600" cy="2908975"/>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B168783E-42A0-D531-8A6D-68735AD37BFF}"/>
              </a:ext>
            </a:extLst>
          </p:cNvPr>
          <p:cNvSpPr txBox="1"/>
          <p:nvPr/>
        </p:nvSpPr>
        <p:spPr>
          <a:xfrm>
            <a:off x="4095841" y="2444616"/>
            <a:ext cx="5259100"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CL" sz="3200" dirty="0"/>
              <a:t>Mis Experiencias Laborales.</a:t>
            </a:r>
          </a:p>
        </p:txBody>
      </p:sp>
      <p:pic>
        <p:nvPicPr>
          <p:cNvPr id="6" name="Imagen 5">
            <a:extLst>
              <a:ext uri="{FF2B5EF4-FFF2-40B4-BE49-F238E27FC236}">
                <a16:creationId xmlns:a16="http://schemas.microsoft.com/office/drawing/2014/main" id="{DAFFE485-D9F2-8BAD-B971-36F49E4839F3}"/>
              </a:ext>
            </a:extLst>
          </p:cNvPr>
          <p:cNvPicPr>
            <a:picLocks noChangeAspect="1"/>
          </p:cNvPicPr>
          <p:nvPr/>
        </p:nvPicPr>
        <p:blipFill>
          <a:blip r:embed="rId3"/>
          <a:stretch>
            <a:fillRect/>
          </a:stretch>
        </p:blipFill>
        <p:spPr>
          <a:xfrm>
            <a:off x="3764915" y="4606412"/>
            <a:ext cx="3020088" cy="1237341"/>
          </a:xfrm>
          <a:prstGeom prst="rect">
            <a:avLst/>
          </a:prstGeom>
        </p:spPr>
      </p:pic>
      <p:pic>
        <p:nvPicPr>
          <p:cNvPr id="1028" name="Picture 4" descr="Riosan Neumáticos | Concepción, Chile | Instagram photos and videos">
            <a:extLst>
              <a:ext uri="{FF2B5EF4-FFF2-40B4-BE49-F238E27FC236}">
                <a16:creationId xmlns:a16="http://schemas.microsoft.com/office/drawing/2014/main" id="{8D8EC2E6-1B8E-E02C-DDB7-A50790AAAC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21122" y="4581316"/>
            <a:ext cx="1692971" cy="1685447"/>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55C793D1-390D-27DD-13CA-F51D75B46D80}"/>
              </a:ext>
            </a:extLst>
          </p:cNvPr>
          <p:cNvPicPr>
            <a:picLocks noChangeAspect="1"/>
          </p:cNvPicPr>
          <p:nvPr/>
        </p:nvPicPr>
        <p:blipFill>
          <a:blip r:embed="rId5"/>
          <a:stretch>
            <a:fillRect/>
          </a:stretch>
        </p:blipFill>
        <p:spPr>
          <a:xfrm>
            <a:off x="7178982" y="4606412"/>
            <a:ext cx="2048161" cy="1409897"/>
          </a:xfrm>
          <a:prstGeom prst="rect">
            <a:avLst/>
          </a:prstGeom>
        </p:spPr>
      </p:pic>
      <p:pic>
        <p:nvPicPr>
          <p:cNvPr id="9" name="Imagen 8">
            <a:extLst>
              <a:ext uri="{FF2B5EF4-FFF2-40B4-BE49-F238E27FC236}">
                <a16:creationId xmlns:a16="http://schemas.microsoft.com/office/drawing/2014/main" id="{B243BE58-24C5-950F-2981-F0A25A5C69CB}"/>
              </a:ext>
            </a:extLst>
          </p:cNvPr>
          <p:cNvPicPr>
            <a:picLocks noChangeAspect="1"/>
          </p:cNvPicPr>
          <p:nvPr/>
        </p:nvPicPr>
        <p:blipFill>
          <a:blip r:embed="rId6"/>
          <a:stretch>
            <a:fillRect/>
          </a:stretch>
        </p:blipFill>
        <p:spPr>
          <a:xfrm>
            <a:off x="5326370" y="3180350"/>
            <a:ext cx="3705225" cy="1228725"/>
          </a:xfrm>
          <a:prstGeom prst="rect">
            <a:avLst/>
          </a:prstGeom>
        </p:spPr>
      </p:pic>
    </p:spTree>
    <p:extLst>
      <p:ext uri="{BB962C8B-B14F-4D97-AF65-F5344CB8AC3E}">
        <p14:creationId xmlns:p14="http://schemas.microsoft.com/office/powerpoint/2010/main" val="3883028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n 19">
            <a:extLst>
              <a:ext uri="{FF2B5EF4-FFF2-40B4-BE49-F238E27FC236}">
                <a16:creationId xmlns:a16="http://schemas.microsoft.com/office/drawing/2014/main" id="{FB58C405-3199-48A9-899E-2EC9AE33EC9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493145" y="1560717"/>
            <a:ext cx="2698855" cy="1627845"/>
          </a:xfrm>
          <a:prstGeom prst="rect">
            <a:avLst/>
          </a:prstGeom>
        </p:spPr>
      </p:pic>
      <p:pic>
        <p:nvPicPr>
          <p:cNvPr id="10" name="Imagen 9">
            <a:extLst>
              <a:ext uri="{FF2B5EF4-FFF2-40B4-BE49-F238E27FC236}">
                <a16:creationId xmlns:a16="http://schemas.microsoft.com/office/drawing/2014/main" id="{AF846753-188F-4E84-9F51-EB7346ED4063}"/>
              </a:ext>
            </a:extLst>
          </p:cNvPr>
          <p:cNvPicPr>
            <a:picLocks noChangeAspect="1"/>
          </p:cNvPicPr>
          <p:nvPr/>
        </p:nvPicPr>
        <p:blipFill>
          <a:blip r:embed="rId4"/>
          <a:stretch>
            <a:fillRect/>
          </a:stretch>
        </p:blipFill>
        <p:spPr>
          <a:xfrm>
            <a:off x="3212342" y="1560754"/>
            <a:ext cx="2883658" cy="1713124"/>
          </a:xfrm>
          <a:prstGeom prst="rect">
            <a:avLst/>
          </a:prstGeom>
        </p:spPr>
      </p:pic>
      <p:sp>
        <p:nvSpPr>
          <p:cNvPr id="2" name="Título 1">
            <a:extLst>
              <a:ext uri="{FF2B5EF4-FFF2-40B4-BE49-F238E27FC236}">
                <a16:creationId xmlns:a16="http://schemas.microsoft.com/office/drawing/2014/main" id="{33272CF3-BAEE-4C62-AC90-6BC7D943721C}"/>
              </a:ext>
            </a:extLst>
          </p:cNvPr>
          <p:cNvSpPr>
            <a:spLocks noGrp="1"/>
          </p:cNvSpPr>
          <p:nvPr>
            <p:ph type="title"/>
          </p:nvPr>
        </p:nvSpPr>
        <p:spPr>
          <a:xfrm>
            <a:off x="1868130" y="215792"/>
            <a:ext cx="5094514" cy="1090071"/>
          </a:xfrm>
        </p:spPr>
        <p:txBody>
          <a:bodyPr/>
          <a:lstStyle/>
          <a:p>
            <a:pPr algn="ctr"/>
            <a:r>
              <a:rPr lang="es-MX" b="1" dirty="0"/>
              <a:t>Reglas convivencia</a:t>
            </a:r>
            <a:endParaRPr lang="es-CL" b="1" dirty="0"/>
          </a:p>
        </p:txBody>
      </p:sp>
      <p:pic>
        <p:nvPicPr>
          <p:cNvPr id="8" name="Imagen 7">
            <a:extLst>
              <a:ext uri="{FF2B5EF4-FFF2-40B4-BE49-F238E27FC236}">
                <a16:creationId xmlns:a16="http://schemas.microsoft.com/office/drawing/2014/main" id="{60F036AE-F94F-4C35-B1D1-19F6067A4CA6}"/>
              </a:ext>
            </a:extLst>
          </p:cNvPr>
          <p:cNvPicPr>
            <a:picLocks noChangeAspect="1"/>
          </p:cNvPicPr>
          <p:nvPr/>
        </p:nvPicPr>
        <p:blipFill>
          <a:blip r:embed="rId5"/>
          <a:stretch>
            <a:fillRect/>
          </a:stretch>
        </p:blipFill>
        <p:spPr>
          <a:xfrm>
            <a:off x="168550" y="1533880"/>
            <a:ext cx="4671912" cy="1798476"/>
          </a:xfrm>
          <a:prstGeom prst="rect">
            <a:avLst/>
          </a:prstGeom>
        </p:spPr>
      </p:pic>
      <p:sp>
        <p:nvSpPr>
          <p:cNvPr id="12" name="Marcador de contenido 4">
            <a:extLst>
              <a:ext uri="{FF2B5EF4-FFF2-40B4-BE49-F238E27FC236}">
                <a16:creationId xmlns:a16="http://schemas.microsoft.com/office/drawing/2014/main" id="{0EBCC741-B399-443E-848A-5BC819769BB4}"/>
              </a:ext>
            </a:extLst>
          </p:cNvPr>
          <p:cNvSpPr txBox="1">
            <a:spLocks/>
          </p:cNvSpPr>
          <p:nvPr/>
        </p:nvSpPr>
        <p:spPr>
          <a:xfrm>
            <a:off x="401858" y="4131273"/>
            <a:ext cx="3326330" cy="6827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MX" sz="4400" dirty="0"/>
              <a:t>2. Imponer es Retroceder</a:t>
            </a:r>
          </a:p>
        </p:txBody>
      </p:sp>
      <p:sp>
        <p:nvSpPr>
          <p:cNvPr id="14" name="Marcador de contenido 4">
            <a:extLst>
              <a:ext uri="{FF2B5EF4-FFF2-40B4-BE49-F238E27FC236}">
                <a16:creationId xmlns:a16="http://schemas.microsoft.com/office/drawing/2014/main" id="{AB3830CC-A649-4519-A336-A5CD472AE7B9}"/>
              </a:ext>
            </a:extLst>
          </p:cNvPr>
          <p:cNvSpPr txBox="1">
            <a:spLocks/>
          </p:cNvSpPr>
          <p:nvPr/>
        </p:nvSpPr>
        <p:spPr>
          <a:xfrm>
            <a:off x="6391356" y="1734561"/>
            <a:ext cx="3820853" cy="6827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MX" sz="4000" dirty="0"/>
              <a:t>3. Comparte “TU” Experiencia</a:t>
            </a:r>
          </a:p>
        </p:txBody>
      </p:sp>
      <p:sp>
        <p:nvSpPr>
          <p:cNvPr id="16" name="Marcador de contenido 4">
            <a:extLst>
              <a:ext uri="{FF2B5EF4-FFF2-40B4-BE49-F238E27FC236}">
                <a16:creationId xmlns:a16="http://schemas.microsoft.com/office/drawing/2014/main" id="{A8E46B80-71D0-4852-A785-6F58DCEB48AD}"/>
              </a:ext>
            </a:extLst>
          </p:cNvPr>
          <p:cNvSpPr txBox="1">
            <a:spLocks/>
          </p:cNvSpPr>
          <p:nvPr/>
        </p:nvSpPr>
        <p:spPr>
          <a:xfrm>
            <a:off x="6596629" y="4273027"/>
            <a:ext cx="4054119" cy="6827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MX" sz="4400" dirty="0"/>
              <a:t>4. Obsérvate y Analízate</a:t>
            </a:r>
          </a:p>
        </p:txBody>
      </p:sp>
      <p:pic>
        <p:nvPicPr>
          <p:cNvPr id="18" name="Imagen 17">
            <a:extLst>
              <a:ext uri="{FF2B5EF4-FFF2-40B4-BE49-F238E27FC236}">
                <a16:creationId xmlns:a16="http://schemas.microsoft.com/office/drawing/2014/main" id="{2B251A94-76AB-4B02-B383-49A938838A0C}"/>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3746077" y="4099788"/>
            <a:ext cx="1987747" cy="1713124"/>
          </a:xfrm>
          <a:prstGeom prst="rect">
            <a:avLst/>
          </a:prstGeom>
        </p:spPr>
      </p:pic>
      <p:pic>
        <p:nvPicPr>
          <p:cNvPr id="22" name="Imagen 21">
            <a:extLst>
              <a:ext uri="{FF2B5EF4-FFF2-40B4-BE49-F238E27FC236}">
                <a16:creationId xmlns:a16="http://schemas.microsoft.com/office/drawing/2014/main" id="{C3375715-B5FB-4E0E-A2C0-DDCC255C9699}"/>
              </a:ext>
            </a:extLst>
          </p:cNvPr>
          <p:cNvPicPr>
            <a:picLocks noChangeAspect="1"/>
          </p:cNvPicPr>
          <p:nvPr/>
        </p:nvPicPr>
        <p:blipFill rotWithShape="1">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l="10572" r="8849" b="18231"/>
          <a:stretch/>
        </p:blipFill>
        <p:spPr>
          <a:xfrm>
            <a:off x="10175945" y="4131273"/>
            <a:ext cx="1614197" cy="1740416"/>
          </a:xfrm>
          <a:prstGeom prst="rect">
            <a:avLst/>
          </a:prstGeom>
        </p:spPr>
      </p:pic>
    </p:spTree>
    <p:extLst>
      <p:ext uri="{BB962C8B-B14F-4D97-AF65-F5344CB8AC3E}">
        <p14:creationId xmlns:p14="http://schemas.microsoft.com/office/powerpoint/2010/main" val="3027552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87E2DC7-E123-4BBD-9514-501707C3A8A0}"/>
              </a:ext>
            </a:extLst>
          </p:cNvPr>
          <p:cNvSpPr>
            <a:spLocks noGrp="1"/>
          </p:cNvSpPr>
          <p:nvPr>
            <p:ph type="title"/>
          </p:nvPr>
        </p:nvSpPr>
        <p:spPr>
          <a:xfrm>
            <a:off x="578496" y="1391493"/>
            <a:ext cx="3259493" cy="1325563"/>
          </a:xfrm>
        </p:spPr>
        <p:txBody>
          <a:bodyPr>
            <a:normAutofit fontScale="90000"/>
          </a:bodyPr>
          <a:lstStyle/>
          <a:p>
            <a:r>
              <a:rPr lang="es-CL" sz="5300" b="1" dirty="0">
                <a:solidFill>
                  <a:srgbClr val="374151"/>
                </a:solidFill>
                <a:latin typeface="+mn-lt"/>
                <a:ea typeface="+mn-ea"/>
                <a:cs typeface="+mn-cs"/>
              </a:rPr>
              <a:t>Reglas Sala </a:t>
            </a:r>
            <a:br>
              <a:rPr lang="es-CL" sz="6000" dirty="0"/>
            </a:br>
            <a:endParaRPr lang="es-CL" sz="6000" dirty="0"/>
          </a:p>
        </p:txBody>
      </p:sp>
      <p:pic>
        <p:nvPicPr>
          <p:cNvPr id="1026" name="Picture 2" descr="NORMAS DE CLASE – Imagenes Educativas">
            <a:extLst>
              <a:ext uri="{FF2B5EF4-FFF2-40B4-BE49-F238E27FC236}">
                <a16:creationId xmlns:a16="http://schemas.microsoft.com/office/drawing/2014/main" id="{492EE7AB-F7AE-965D-2B81-654A2735DD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1794" y="2102707"/>
            <a:ext cx="7502012" cy="3533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3159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esquinas redondeadas 6">
            <a:extLst>
              <a:ext uri="{FF2B5EF4-FFF2-40B4-BE49-F238E27FC236}">
                <a16:creationId xmlns:a16="http://schemas.microsoft.com/office/drawing/2014/main" id="{6221D7EB-B71F-ED38-7A98-51A8C50F8AA6}"/>
              </a:ext>
            </a:extLst>
          </p:cNvPr>
          <p:cNvSpPr/>
          <p:nvPr/>
        </p:nvSpPr>
        <p:spPr>
          <a:xfrm>
            <a:off x="550607" y="943898"/>
            <a:ext cx="8833090" cy="987040"/>
          </a:xfrm>
          <a:prstGeom prst="roundRect">
            <a:avLst/>
          </a:prstGeom>
          <a:solidFill>
            <a:srgbClr val="009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CuadroTexto 5">
            <a:extLst>
              <a:ext uri="{FF2B5EF4-FFF2-40B4-BE49-F238E27FC236}">
                <a16:creationId xmlns:a16="http://schemas.microsoft.com/office/drawing/2014/main" id="{53726589-D2E9-45E7-A692-E3F5B04FC9B5}"/>
              </a:ext>
            </a:extLst>
          </p:cNvPr>
          <p:cNvSpPr txBox="1"/>
          <p:nvPr/>
        </p:nvSpPr>
        <p:spPr>
          <a:xfrm>
            <a:off x="1150374" y="1101213"/>
            <a:ext cx="6971071" cy="707886"/>
          </a:xfrm>
          <a:prstGeom prst="rect">
            <a:avLst/>
          </a:prstGeom>
          <a:noFill/>
        </p:spPr>
        <p:txBody>
          <a:bodyPr wrap="square">
            <a:spAutoFit/>
          </a:bodyPr>
          <a:lstStyle/>
          <a:p>
            <a:pPr algn="just"/>
            <a:r>
              <a:rPr lang="es-ES" sz="4000" b="1" dirty="0">
                <a:solidFill>
                  <a:schemeClr val="bg1"/>
                </a:solidFill>
                <a:latin typeface="Söhne"/>
              </a:rPr>
              <a:t>¿Quiénes son ustedes?</a:t>
            </a:r>
          </a:p>
        </p:txBody>
      </p:sp>
      <p:sp>
        <p:nvSpPr>
          <p:cNvPr id="4" name="CuadroTexto 3">
            <a:extLst>
              <a:ext uri="{FF2B5EF4-FFF2-40B4-BE49-F238E27FC236}">
                <a16:creationId xmlns:a16="http://schemas.microsoft.com/office/drawing/2014/main" id="{FEC80B27-E2CF-31A2-2591-EF94F6B20327}"/>
              </a:ext>
            </a:extLst>
          </p:cNvPr>
          <p:cNvSpPr txBox="1"/>
          <p:nvPr/>
        </p:nvSpPr>
        <p:spPr>
          <a:xfrm>
            <a:off x="3329466" y="2152451"/>
            <a:ext cx="4944379" cy="523220"/>
          </a:xfrm>
          <a:prstGeom prst="rect">
            <a:avLst/>
          </a:prstGeom>
          <a:noFill/>
        </p:spPr>
        <p:txBody>
          <a:bodyPr wrap="square">
            <a:spAutoFit/>
          </a:bodyPr>
          <a:lstStyle/>
          <a:p>
            <a:pPr algn="just"/>
            <a:r>
              <a:rPr lang="es-ES" sz="2800" b="1" dirty="0">
                <a:solidFill>
                  <a:schemeClr val="bg1"/>
                </a:solidFill>
                <a:latin typeface="Söhne"/>
              </a:rPr>
              <a:t>Presentación de relator</a:t>
            </a:r>
          </a:p>
        </p:txBody>
      </p:sp>
      <p:sp>
        <p:nvSpPr>
          <p:cNvPr id="5" name="CuadroTexto 4">
            <a:extLst>
              <a:ext uri="{FF2B5EF4-FFF2-40B4-BE49-F238E27FC236}">
                <a16:creationId xmlns:a16="http://schemas.microsoft.com/office/drawing/2014/main" id="{AC178929-C7B7-429A-6C4B-BE1FC4C5A8E3}"/>
              </a:ext>
            </a:extLst>
          </p:cNvPr>
          <p:cNvSpPr txBox="1"/>
          <p:nvPr/>
        </p:nvSpPr>
        <p:spPr>
          <a:xfrm>
            <a:off x="3255725" y="2185460"/>
            <a:ext cx="4944379" cy="523220"/>
          </a:xfrm>
          <a:prstGeom prst="rect">
            <a:avLst/>
          </a:prstGeom>
          <a:noFill/>
        </p:spPr>
        <p:txBody>
          <a:bodyPr wrap="square">
            <a:spAutoFit/>
          </a:bodyPr>
          <a:lstStyle/>
          <a:p>
            <a:pPr algn="just"/>
            <a:r>
              <a:rPr lang="es-ES" sz="2800" b="1" dirty="0">
                <a:solidFill>
                  <a:schemeClr val="bg1"/>
                </a:solidFill>
                <a:latin typeface="Söhne"/>
              </a:rPr>
              <a:t>Presentación de relator</a:t>
            </a:r>
          </a:p>
        </p:txBody>
      </p:sp>
      <p:sp>
        <p:nvSpPr>
          <p:cNvPr id="8" name="CuadroTexto 7">
            <a:extLst>
              <a:ext uri="{FF2B5EF4-FFF2-40B4-BE49-F238E27FC236}">
                <a16:creationId xmlns:a16="http://schemas.microsoft.com/office/drawing/2014/main" id="{35989BE0-BA96-63ED-1D45-B5881C14B7E5}"/>
              </a:ext>
            </a:extLst>
          </p:cNvPr>
          <p:cNvSpPr txBox="1"/>
          <p:nvPr/>
        </p:nvSpPr>
        <p:spPr>
          <a:xfrm>
            <a:off x="2886334" y="2152451"/>
            <a:ext cx="6446854" cy="4524315"/>
          </a:xfrm>
          <a:prstGeom prst="rect">
            <a:avLst/>
          </a:prstGeom>
          <a:noFill/>
        </p:spPr>
        <p:txBody>
          <a:bodyPr wrap="square">
            <a:spAutoFit/>
          </a:bodyPr>
          <a:lstStyle/>
          <a:p>
            <a:pPr marL="514350" indent="-514350" algn="just">
              <a:buFont typeface="+mj-lt"/>
              <a:buAutoNum type="arabicPeriod"/>
            </a:pPr>
            <a:r>
              <a:rPr lang="es-ES" sz="3200" dirty="0">
                <a:solidFill>
                  <a:srgbClr val="374151"/>
                </a:solidFill>
              </a:rPr>
              <a:t>Nombre</a:t>
            </a:r>
          </a:p>
          <a:p>
            <a:pPr marL="514350" indent="-514350" algn="just">
              <a:buFont typeface="+mj-lt"/>
              <a:buAutoNum type="arabicPeriod"/>
            </a:pPr>
            <a:endParaRPr lang="es-ES" sz="3200" dirty="0">
              <a:solidFill>
                <a:srgbClr val="374151"/>
              </a:solidFill>
            </a:endParaRPr>
          </a:p>
          <a:p>
            <a:pPr marL="514350" indent="-514350" algn="just">
              <a:buFont typeface="+mj-lt"/>
              <a:buAutoNum type="arabicPeriod"/>
            </a:pPr>
            <a:r>
              <a:rPr lang="es-ES" sz="3200" dirty="0">
                <a:solidFill>
                  <a:srgbClr val="374151"/>
                </a:solidFill>
              </a:rPr>
              <a:t>Sector</a:t>
            </a:r>
          </a:p>
          <a:p>
            <a:pPr marL="514350" indent="-514350" algn="just">
              <a:buFont typeface="+mj-lt"/>
              <a:buAutoNum type="arabicPeriod"/>
            </a:pPr>
            <a:endParaRPr lang="es-ES" sz="3200" dirty="0">
              <a:solidFill>
                <a:srgbClr val="374151"/>
              </a:solidFill>
            </a:endParaRPr>
          </a:p>
          <a:p>
            <a:pPr marL="514350" indent="-514350" algn="just">
              <a:buFont typeface="+mj-lt"/>
              <a:buAutoNum type="arabicPeriod"/>
            </a:pPr>
            <a:r>
              <a:rPr lang="es-ES" sz="3200" dirty="0">
                <a:solidFill>
                  <a:srgbClr val="374151"/>
                </a:solidFill>
              </a:rPr>
              <a:t>Nombre de su negocio</a:t>
            </a:r>
          </a:p>
          <a:p>
            <a:pPr marL="514350" indent="-514350" algn="just">
              <a:buFont typeface="+mj-lt"/>
              <a:buAutoNum type="arabicPeriod"/>
            </a:pPr>
            <a:endParaRPr lang="es-ES" sz="3200" dirty="0">
              <a:solidFill>
                <a:srgbClr val="374151"/>
              </a:solidFill>
            </a:endParaRPr>
          </a:p>
          <a:p>
            <a:pPr marL="514350" indent="-514350" algn="just">
              <a:buFont typeface="+mj-lt"/>
              <a:buAutoNum type="arabicPeriod"/>
            </a:pPr>
            <a:r>
              <a:rPr lang="es-ES" sz="3200" dirty="0">
                <a:solidFill>
                  <a:srgbClr val="374151"/>
                </a:solidFill>
              </a:rPr>
              <a:t>¿Qué quería ser cuando niño/a?</a:t>
            </a:r>
          </a:p>
          <a:p>
            <a:pPr algn="just"/>
            <a:r>
              <a:rPr lang="es-ES" sz="3200" b="1" u="sng" dirty="0">
                <a:solidFill>
                  <a:srgbClr val="374151"/>
                </a:solidFill>
              </a:rPr>
              <a:t>https://www.mentimeter.com/es-ES</a:t>
            </a:r>
          </a:p>
          <a:p>
            <a:pPr algn="just"/>
            <a:r>
              <a:rPr lang="es-ES" sz="3200" b="1" u="sng" dirty="0">
                <a:solidFill>
                  <a:srgbClr val="374151"/>
                </a:solidFill>
              </a:rPr>
              <a:t> Código: </a:t>
            </a:r>
          </a:p>
        </p:txBody>
      </p:sp>
    </p:spTree>
    <p:extLst>
      <p:ext uri="{BB962C8B-B14F-4D97-AF65-F5344CB8AC3E}">
        <p14:creationId xmlns:p14="http://schemas.microsoft.com/office/powerpoint/2010/main" val="3836269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830424" y="237451"/>
            <a:ext cx="7045215" cy="1569660"/>
          </a:xfrm>
          <a:prstGeom prst="rect">
            <a:avLst/>
          </a:prstGeom>
          <a:noFill/>
        </p:spPr>
        <p:txBody>
          <a:bodyPr wrap="square" rtlCol="0">
            <a:spAutoFit/>
          </a:bodyPr>
          <a:lstStyle/>
          <a:p>
            <a:pPr algn="ctr"/>
            <a:r>
              <a:rPr lang="es-CL" sz="3200" dirty="0">
                <a:solidFill>
                  <a:srgbClr val="374151"/>
                </a:solidFill>
              </a:rPr>
              <a:t>Ejercicio 1: Trabajo Grupal </a:t>
            </a:r>
          </a:p>
          <a:p>
            <a:pPr algn="ctr"/>
            <a:r>
              <a:rPr lang="es-CL" sz="3200" dirty="0">
                <a:solidFill>
                  <a:srgbClr val="374151"/>
                </a:solidFill>
              </a:rPr>
              <a:t>¿QUÉ ESPERAN DE ESTE CURSO?</a:t>
            </a:r>
          </a:p>
          <a:p>
            <a:pPr algn="ctr"/>
            <a:r>
              <a:rPr lang="es-CL" sz="3200" dirty="0">
                <a:solidFill>
                  <a:srgbClr val="374151"/>
                </a:solidFill>
              </a:rPr>
              <a:t>(5 minutos)</a:t>
            </a:r>
          </a:p>
        </p:txBody>
      </p:sp>
      <p:sp>
        <p:nvSpPr>
          <p:cNvPr id="5" name="4 CuadroTexto"/>
          <p:cNvSpPr txBox="1"/>
          <p:nvPr/>
        </p:nvSpPr>
        <p:spPr>
          <a:xfrm>
            <a:off x="5731907" y="1493913"/>
            <a:ext cx="5795529" cy="5509200"/>
          </a:xfrm>
          <a:prstGeom prst="rect">
            <a:avLst/>
          </a:prstGeom>
          <a:noFill/>
        </p:spPr>
        <p:txBody>
          <a:bodyPr wrap="square" rtlCol="0">
            <a:spAutoFit/>
          </a:bodyPr>
          <a:lstStyle/>
          <a:p>
            <a:r>
              <a:rPr lang="es-CL" sz="3200" dirty="0">
                <a:solidFill>
                  <a:srgbClr val="374151"/>
                </a:solidFill>
              </a:rPr>
              <a:t>1.- ¿Qué esperan aprender?</a:t>
            </a:r>
          </a:p>
          <a:p>
            <a:endParaRPr lang="es-CL" sz="3200" dirty="0">
              <a:solidFill>
                <a:srgbClr val="374151"/>
              </a:solidFill>
            </a:endParaRPr>
          </a:p>
          <a:p>
            <a:r>
              <a:rPr lang="es-CL" sz="3200" dirty="0">
                <a:solidFill>
                  <a:srgbClr val="374151"/>
                </a:solidFill>
              </a:rPr>
              <a:t>2.- ¿Qué esperan de la relatora?</a:t>
            </a:r>
          </a:p>
          <a:p>
            <a:endParaRPr lang="es-CL" sz="3200" dirty="0">
              <a:solidFill>
                <a:srgbClr val="374151"/>
              </a:solidFill>
            </a:endParaRPr>
          </a:p>
          <a:p>
            <a:r>
              <a:rPr lang="es-CL" sz="3200" dirty="0">
                <a:solidFill>
                  <a:srgbClr val="374151"/>
                </a:solidFill>
              </a:rPr>
              <a:t>3.- ¿Qué esperan de sus compañeros(as)?</a:t>
            </a:r>
          </a:p>
          <a:p>
            <a:endParaRPr lang="es-CL" sz="3200" dirty="0">
              <a:solidFill>
                <a:srgbClr val="374151"/>
              </a:solidFill>
            </a:endParaRPr>
          </a:p>
          <a:p>
            <a:pPr algn="just"/>
            <a:r>
              <a:rPr lang="es-ES" sz="3200" b="1" u="sng" dirty="0">
                <a:solidFill>
                  <a:srgbClr val="374151"/>
                </a:solidFill>
              </a:rPr>
              <a:t>https://www.mentimeter.com/es-ES</a:t>
            </a:r>
          </a:p>
          <a:p>
            <a:pPr algn="just"/>
            <a:r>
              <a:rPr lang="es-ES" sz="3200" b="1" u="sng" dirty="0">
                <a:solidFill>
                  <a:srgbClr val="374151"/>
                </a:solidFill>
              </a:rPr>
              <a:t> Código: </a:t>
            </a:r>
          </a:p>
          <a:p>
            <a:endParaRPr lang="es-CL" sz="3200" dirty="0">
              <a:solidFill>
                <a:srgbClr val="374151"/>
              </a:solidFill>
            </a:endParaRPr>
          </a:p>
        </p:txBody>
      </p:sp>
      <p:pic>
        <p:nvPicPr>
          <p:cNvPr id="4" name="Imagen 3">
            <a:extLst>
              <a:ext uri="{FF2B5EF4-FFF2-40B4-BE49-F238E27FC236}">
                <a16:creationId xmlns:a16="http://schemas.microsoft.com/office/drawing/2014/main" id="{61077791-7136-4A7C-9F85-5664AC1074B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191025" y="2506305"/>
            <a:ext cx="3823607" cy="3484416"/>
          </a:xfrm>
          <a:prstGeom prst="rect">
            <a:avLst/>
          </a:prstGeom>
        </p:spPr>
      </p:pic>
    </p:spTree>
    <p:custDataLst>
      <p:tags r:id="rId1"/>
    </p:custDataLst>
    <p:extLst>
      <p:ext uri="{BB962C8B-B14F-4D97-AF65-F5344CB8AC3E}">
        <p14:creationId xmlns:p14="http://schemas.microsoft.com/office/powerpoint/2010/main" val="2543972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esquinas redondeadas 6">
            <a:extLst>
              <a:ext uri="{FF2B5EF4-FFF2-40B4-BE49-F238E27FC236}">
                <a16:creationId xmlns:a16="http://schemas.microsoft.com/office/drawing/2014/main" id="{6221D7EB-B71F-ED38-7A98-51A8C50F8AA6}"/>
              </a:ext>
            </a:extLst>
          </p:cNvPr>
          <p:cNvSpPr/>
          <p:nvPr/>
        </p:nvSpPr>
        <p:spPr>
          <a:xfrm>
            <a:off x="3371939" y="1999455"/>
            <a:ext cx="6206630" cy="408373"/>
          </a:xfrm>
          <a:prstGeom prst="roundRect">
            <a:avLst/>
          </a:prstGeom>
          <a:solidFill>
            <a:srgbClr val="009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CuadroTexto 5">
            <a:extLst>
              <a:ext uri="{FF2B5EF4-FFF2-40B4-BE49-F238E27FC236}">
                <a16:creationId xmlns:a16="http://schemas.microsoft.com/office/drawing/2014/main" id="{53726589-D2E9-45E7-A692-E3F5B04FC9B5}"/>
              </a:ext>
            </a:extLst>
          </p:cNvPr>
          <p:cNvSpPr txBox="1"/>
          <p:nvPr/>
        </p:nvSpPr>
        <p:spPr>
          <a:xfrm>
            <a:off x="1663908" y="1999455"/>
            <a:ext cx="8559384" cy="2677656"/>
          </a:xfrm>
          <a:prstGeom prst="rect">
            <a:avLst/>
          </a:prstGeom>
          <a:noFill/>
        </p:spPr>
        <p:txBody>
          <a:bodyPr wrap="square">
            <a:spAutoFit/>
          </a:bodyPr>
          <a:lstStyle/>
          <a:p>
            <a:pPr algn="ctr"/>
            <a:r>
              <a:rPr lang="es-ES" sz="2800" b="1" dirty="0">
                <a:solidFill>
                  <a:schemeClr val="bg1"/>
                </a:solidFill>
                <a:latin typeface="Söhne"/>
              </a:rPr>
              <a:t>Clase N°2.</a:t>
            </a:r>
          </a:p>
          <a:p>
            <a:pPr algn="ctr"/>
            <a:r>
              <a:rPr lang="es-ES" sz="2800" b="1" dirty="0">
                <a:solidFill>
                  <a:schemeClr val="bg1"/>
                </a:solidFill>
                <a:latin typeface="Söhne"/>
              </a:rPr>
              <a:t> </a:t>
            </a:r>
          </a:p>
          <a:p>
            <a:pPr algn="ctr"/>
            <a:r>
              <a:rPr lang="es-MX" sz="2800" dirty="0">
                <a:solidFill>
                  <a:srgbClr val="374151"/>
                </a:solidFill>
              </a:rPr>
              <a:t>Conseguir reducir las tasas de abandono en las compras online.</a:t>
            </a:r>
          </a:p>
          <a:p>
            <a:pPr algn="ctr"/>
            <a:endParaRPr lang="es-MX" sz="2800" dirty="0">
              <a:solidFill>
                <a:srgbClr val="374151"/>
              </a:solidFill>
            </a:endParaRPr>
          </a:p>
          <a:p>
            <a:pPr algn="just"/>
            <a:endParaRPr lang="es-ES" sz="2800" b="1" dirty="0">
              <a:solidFill>
                <a:schemeClr val="bg1"/>
              </a:solidFill>
              <a:latin typeface="Söhne"/>
            </a:endParaRPr>
          </a:p>
        </p:txBody>
      </p:sp>
    </p:spTree>
    <p:extLst>
      <p:ext uri="{BB962C8B-B14F-4D97-AF65-F5344CB8AC3E}">
        <p14:creationId xmlns:p14="http://schemas.microsoft.com/office/powerpoint/2010/main" val="28272588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4909</TotalTime>
  <Words>1867</Words>
  <Application>Microsoft Office PowerPoint</Application>
  <PresentationFormat>Panorámica</PresentationFormat>
  <Paragraphs>186</Paragraphs>
  <Slides>33</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33</vt:i4>
      </vt:variant>
    </vt:vector>
  </HeadingPairs>
  <TitlesOfParts>
    <vt:vector size="41" baseType="lpstr">
      <vt:lpstr>Arial</vt:lpstr>
      <vt:lpstr>Calibri</vt:lpstr>
      <vt:lpstr>Calibri Light</vt:lpstr>
      <vt:lpstr>minion-pro</vt:lpstr>
      <vt:lpstr>Söhne</vt:lpstr>
      <vt:lpstr>Ubuntu</vt:lpstr>
      <vt:lpstr>Tema de Office</vt:lpstr>
      <vt:lpstr>1_Tema de Office</vt:lpstr>
      <vt:lpstr>Presentación de PowerPoint</vt:lpstr>
      <vt:lpstr>Presentación de PowerPoint</vt:lpstr>
      <vt:lpstr>Presentación de PowerPoint</vt:lpstr>
      <vt:lpstr>Presentación de PowerPoint</vt:lpstr>
      <vt:lpstr>Reglas convivencia</vt:lpstr>
      <vt:lpstr>Reglas Sala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Bravo Lira</dc:creator>
  <cp:lastModifiedBy>Jua reyes</cp:lastModifiedBy>
  <cp:revision>73</cp:revision>
  <dcterms:created xsi:type="dcterms:W3CDTF">2022-09-01T16:31:15Z</dcterms:created>
  <dcterms:modified xsi:type="dcterms:W3CDTF">2023-10-18T15:30:43Z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f4e9a4a-eb20-4aad-9a64-8872817c1a6f_Enabled">
    <vt:lpwstr>true</vt:lpwstr>
  </property>
  <property fmtid="{D5CDD505-2E9C-101B-9397-08002B2CF9AE}" pid="3" name="MSIP_Label_9f4e9a4a-eb20-4aad-9a64-8872817c1a6f_SetDate">
    <vt:lpwstr>2023-06-01T20:59:02Z</vt:lpwstr>
  </property>
  <property fmtid="{D5CDD505-2E9C-101B-9397-08002B2CF9AE}" pid="4" name="MSIP_Label_9f4e9a4a-eb20-4aad-9a64-8872817c1a6f_Method">
    <vt:lpwstr>Standard</vt:lpwstr>
  </property>
  <property fmtid="{D5CDD505-2E9C-101B-9397-08002B2CF9AE}" pid="5" name="MSIP_Label_9f4e9a4a-eb20-4aad-9a64-8872817c1a6f_Name">
    <vt:lpwstr>defa4170-0d19-0005-0004-bc88714345d2</vt:lpwstr>
  </property>
  <property fmtid="{D5CDD505-2E9C-101B-9397-08002B2CF9AE}" pid="6" name="MSIP_Label_9f4e9a4a-eb20-4aad-9a64-8872817c1a6f_SiteId">
    <vt:lpwstr>7a599002-001c-432c-846e-1ddca9f6b299</vt:lpwstr>
  </property>
  <property fmtid="{D5CDD505-2E9C-101B-9397-08002B2CF9AE}" pid="7" name="MSIP_Label_9f4e9a4a-eb20-4aad-9a64-8872817c1a6f_ActionId">
    <vt:lpwstr>5d20c5c1-0c9f-4f9b-b6ba-da01d02ac76d</vt:lpwstr>
  </property>
  <property fmtid="{D5CDD505-2E9C-101B-9397-08002B2CF9AE}" pid="8" name="MSIP_Label_9f4e9a4a-eb20-4aad-9a64-8872817c1a6f_ContentBits">
    <vt:lpwstr>0</vt:lpwstr>
  </property>
</Properties>
</file>