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316" r:id="rId3"/>
    <p:sldId id="261" r:id="rId4"/>
    <p:sldId id="346" r:id="rId5"/>
    <p:sldId id="367" r:id="rId6"/>
    <p:sldId id="1689" r:id="rId7"/>
    <p:sldId id="313" r:id="rId8"/>
    <p:sldId id="347" r:id="rId9"/>
    <p:sldId id="259" r:id="rId10"/>
    <p:sldId id="352" r:id="rId11"/>
    <p:sldId id="331" r:id="rId12"/>
    <p:sldId id="319" r:id="rId13"/>
    <p:sldId id="343" r:id="rId14"/>
    <p:sldId id="1690" r:id="rId15"/>
    <p:sldId id="1691" r:id="rId16"/>
    <p:sldId id="1692" r:id="rId17"/>
    <p:sldId id="1693" r:id="rId18"/>
    <p:sldId id="1694" r:id="rId19"/>
    <p:sldId id="1699" r:id="rId20"/>
    <p:sldId id="1695" r:id="rId21"/>
    <p:sldId id="1696" r:id="rId22"/>
    <p:sldId id="1697" r:id="rId23"/>
    <p:sldId id="1698" r:id="rId24"/>
    <p:sldId id="336" r:id="rId25"/>
    <p:sldId id="329"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varScale="1">
        <p:scale>
          <a:sx n="64" d="100"/>
          <a:sy n="64" d="100"/>
        </p:scale>
        <p:origin x="1062" y="78"/>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18-10-2023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val="367532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18-10-2023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18-10-2023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ecomotive.ir/1398/03/23/change-the-look-of-government-into-the-startup-ecosystem/" TargetMode="External"/><Relationship Id="rId7" Type="http://schemas.openxmlformats.org/officeDocument/2006/relationships/hyperlink" Target="https://definicion.de/imposicion/"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ko.depositphotos.com/198287932/stock-illustration-man-front-mirror-looking-himself.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hyperlink" Target="http://petambus.economiabasadaenrecursos.co/2017/05/el-trabajo-en-equipo-las-reglas-del-ego.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Juan Reyes Candia. / Contador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 jua.reyes.candia@gmail.com</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3600" b="1" dirty="0">
                <a:solidFill>
                  <a:srgbClr val="374151"/>
                </a:solidFill>
              </a:rPr>
              <a:t>Objetivos</a:t>
            </a:r>
            <a:r>
              <a:rPr lang="es-MX" sz="4000" b="1" dirty="0">
                <a:solidFill>
                  <a:srgbClr val="374151"/>
                </a:solidFill>
              </a:rPr>
              <a:t>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1254875" y="2736502"/>
            <a:ext cx="9867826" cy="830997"/>
          </a:xfrm>
          <a:prstGeom prst="rect">
            <a:avLst/>
          </a:prstGeom>
          <a:noFill/>
        </p:spPr>
        <p:txBody>
          <a:bodyPr wrap="square">
            <a:spAutoFit/>
          </a:bodyPr>
          <a:lstStyle/>
          <a:p>
            <a:pPr marL="285750" indent="-285750" algn="just">
              <a:buFont typeface="Arial" panose="020B0604020202020204" pitchFamily="34" charset="0"/>
              <a:buChar char="•"/>
            </a:pPr>
            <a:r>
              <a:rPr lang="es-MX" sz="2400" dirty="0">
                <a:solidFill>
                  <a:srgbClr val="374151"/>
                </a:solidFill>
              </a:rPr>
              <a:t>Conocer las normativas vigentes PSD2 (</a:t>
            </a:r>
            <a:r>
              <a:rPr lang="es-MX" sz="2400" dirty="0" err="1">
                <a:solidFill>
                  <a:srgbClr val="374151"/>
                </a:solidFill>
              </a:rPr>
              <a:t>Payment</a:t>
            </a:r>
            <a:r>
              <a:rPr lang="es-MX" sz="2400" dirty="0">
                <a:solidFill>
                  <a:srgbClr val="374151"/>
                </a:solidFill>
              </a:rPr>
              <a:t> </a:t>
            </a:r>
            <a:r>
              <a:rPr lang="es-MX" sz="2400" dirty="0" err="1">
                <a:solidFill>
                  <a:srgbClr val="374151"/>
                </a:solidFill>
              </a:rPr>
              <a:t>Service</a:t>
            </a:r>
            <a:r>
              <a:rPr lang="es-MX" sz="2400" dirty="0">
                <a:solidFill>
                  <a:srgbClr val="374151"/>
                </a:solidFill>
              </a:rPr>
              <a:t> </a:t>
            </a:r>
            <a:r>
              <a:rPr lang="es-MX" sz="2400" dirty="0" err="1">
                <a:solidFill>
                  <a:srgbClr val="374151"/>
                </a:solidFill>
              </a:rPr>
              <a:t>Providers</a:t>
            </a:r>
            <a:r>
              <a:rPr lang="es-MX" sz="2400" dirty="0">
                <a:solidFill>
                  <a:srgbClr val="374151"/>
                </a:solidFill>
              </a:rPr>
              <a:t>). Y su aplicación en los medios de pagos digitales nacionales e internacionales.</a:t>
            </a:r>
            <a:endParaRPr lang="es-ES" sz="2400"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7959139" y="4213988"/>
            <a:ext cx="3004150" cy="1632175"/>
          </a:xfrm>
          <a:prstGeom prst="rect">
            <a:avLst/>
          </a:prstGeom>
        </p:spPr>
      </p:pic>
    </p:spTree>
    <p:extLst>
      <p:ext uri="{BB962C8B-B14F-4D97-AF65-F5344CB8AC3E}">
        <p14:creationId xmlns:p14="http://schemas.microsoft.com/office/powerpoint/2010/main" val="77374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368983" y="1351508"/>
            <a:ext cx="8344762" cy="2800767"/>
          </a:xfrm>
          <a:prstGeom prst="rect">
            <a:avLst/>
          </a:prstGeom>
          <a:noFill/>
        </p:spPr>
        <p:txBody>
          <a:bodyPr wrap="square" rtlCol="0">
            <a:spAutoFit/>
          </a:bodyPr>
          <a:lstStyle/>
          <a:p>
            <a:r>
              <a:rPr lang="es-MX" sz="2800" b="1" dirty="0">
                <a:solidFill>
                  <a:srgbClr val="374151"/>
                </a:solidFill>
              </a:rPr>
              <a:t>Introducción:</a:t>
            </a:r>
          </a:p>
          <a:p>
            <a:endParaRPr lang="es-MX" sz="2800" b="1" dirty="0">
              <a:solidFill>
                <a:srgbClr val="374151"/>
              </a:solidFill>
            </a:endParaRPr>
          </a:p>
          <a:p>
            <a:r>
              <a:rPr lang="es-MX" sz="2400" dirty="0">
                <a:solidFill>
                  <a:srgbClr val="374151"/>
                </a:solidFill>
              </a:rPr>
              <a:t>Las normas de regulación europea sobre servicios de pagos electrónicos genero grandes cambios a nivel global. Su objetivo es aumentar la seguridad de los pagos en Europa, promover la innovación y favorecer la adaptación de los servicios bancarios a las nuevas tecnologías.</a:t>
            </a:r>
          </a:p>
        </p:txBody>
      </p:sp>
      <p:pic>
        <p:nvPicPr>
          <p:cNvPr id="2050" name="Picture 2" descr="Introducción - Iconos gratis de personas">
            <a:extLst>
              <a:ext uri="{FF2B5EF4-FFF2-40B4-BE49-F238E27FC236}">
                <a16:creationId xmlns:a16="http://schemas.microsoft.com/office/drawing/2014/main" id="{CFD4F7AC-205A-A7CD-0978-57529E922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448" y="33633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¿Qué es la PSD2?</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050934"/>
            <a:ext cx="10153338" cy="3785652"/>
          </a:xfrm>
          <a:prstGeom prst="rect">
            <a:avLst/>
          </a:prstGeom>
          <a:noFill/>
        </p:spPr>
        <p:txBody>
          <a:bodyPr wrap="square" rtlCol="0">
            <a:spAutoFit/>
          </a:bodyPr>
          <a:lstStyle/>
          <a:p>
            <a:pPr algn="l"/>
            <a:r>
              <a:rPr lang="es-MX" sz="2400" dirty="0">
                <a:solidFill>
                  <a:srgbClr val="374151"/>
                </a:solidFill>
              </a:rPr>
              <a:t>Todo comenzó en 2007, con la primera Directiva de Servicios de Pago (PSD, por sus siglas en inglés </a:t>
            </a:r>
            <a:r>
              <a:rPr lang="es-MX" sz="2400" dirty="0" err="1">
                <a:solidFill>
                  <a:srgbClr val="374151"/>
                </a:solidFill>
              </a:rPr>
              <a:t>Payment</a:t>
            </a:r>
            <a:r>
              <a:rPr lang="es-MX" sz="2400" dirty="0">
                <a:solidFill>
                  <a:srgbClr val="374151"/>
                </a:solidFill>
              </a:rPr>
              <a:t> </a:t>
            </a:r>
            <a:r>
              <a:rPr lang="es-MX" sz="2400" dirty="0" err="1">
                <a:solidFill>
                  <a:srgbClr val="374151"/>
                </a:solidFill>
              </a:rPr>
              <a:t>Service</a:t>
            </a:r>
            <a:r>
              <a:rPr lang="es-MX" sz="2400" dirty="0">
                <a:solidFill>
                  <a:srgbClr val="374151"/>
                </a:solidFill>
              </a:rPr>
              <a:t> </a:t>
            </a:r>
            <a:r>
              <a:rPr lang="es-MX" sz="2400" dirty="0" err="1">
                <a:solidFill>
                  <a:srgbClr val="374151"/>
                </a:solidFill>
              </a:rPr>
              <a:t>Providers</a:t>
            </a:r>
            <a:r>
              <a:rPr lang="es-MX" sz="2400" dirty="0">
                <a:solidFill>
                  <a:srgbClr val="374151"/>
                </a:solidFill>
              </a:rPr>
              <a:t>), con el objetivo de contribuir al desarrollo de un mercado único de pagos en la Unión Europea, y fomentar así la innovación, la competencia y la eficiencia en territorio comunitario.</a:t>
            </a:r>
          </a:p>
          <a:p>
            <a:pPr algn="l"/>
            <a:endParaRPr lang="es-MX" sz="2400" dirty="0">
              <a:solidFill>
                <a:srgbClr val="374151"/>
              </a:solidFill>
            </a:endParaRPr>
          </a:p>
          <a:p>
            <a:pPr algn="l"/>
            <a:r>
              <a:rPr lang="es-MX" sz="2400" dirty="0">
                <a:solidFill>
                  <a:srgbClr val="374151"/>
                </a:solidFill>
              </a:rPr>
              <a:t>En 2013, la Comisión Europea propuso una revisión (de ahí el ‘2’ de la PSD2), que pretendía ahondar en estos objetivos. Pretende mejorar la protección del consumidor, impulsar la competencia e innovación del sector, y reforzar la seguridad en el mercado de pagos, lo que se espera que favorezca el surgimiento de nuevos métodos de pago y el comercio electrónico.</a:t>
            </a:r>
            <a:endParaRPr lang="es-CL" dirty="0"/>
          </a:p>
        </p:txBody>
      </p:sp>
      <p:pic>
        <p:nvPicPr>
          <p:cNvPr id="4" name="Imagen 3">
            <a:extLst>
              <a:ext uri="{FF2B5EF4-FFF2-40B4-BE49-F238E27FC236}">
                <a16:creationId xmlns:a16="http://schemas.microsoft.com/office/drawing/2014/main" id="{601FC6D3-580E-A7FB-06DE-AF84A7A1A2BA}"/>
              </a:ext>
            </a:extLst>
          </p:cNvPr>
          <p:cNvPicPr>
            <a:picLocks noChangeAspect="1"/>
          </p:cNvPicPr>
          <p:nvPr/>
        </p:nvPicPr>
        <p:blipFill>
          <a:blip r:embed="rId2"/>
          <a:stretch>
            <a:fillRect/>
          </a:stretch>
        </p:blipFill>
        <p:spPr>
          <a:xfrm>
            <a:off x="9411140" y="5242237"/>
            <a:ext cx="2446080" cy="1188698"/>
          </a:xfrm>
          <a:prstGeom prst="rect">
            <a:avLst/>
          </a:prstGeom>
        </p:spPr>
      </p:pic>
    </p:spTree>
    <p:extLst>
      <p:ext uri="{BB962C8B-B14F-4D97-AF65-F5344CB8AC3E}">
        <p14:creationId xmlns:p14="http://schemas.microsoft.com/office/powerpoint/2010/main" val="164211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¿Cuáles son las principales novedades?</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3046988"/>
          </a:xfrm>
          <a:prstGeom prst="rect">
            <a:avLst/>
          </a:prstGeom>
          <a:noFill/>
        </p:spPr>
        <p:txBody>
          <a:bodyPr wrap="square" rtlCol="0">
            <a:spAutoFit/>
          </a:bodyPr>
          <a:lstStyle/>
          <a:p>
            <a:pPr algn="l"/>
            <a:r>
              <a:rPr lang="es-MX" sz="2400" dirty="0">
                <a:solidFill>
                  <a:srgbClr val="374151"/>
                </a:solidFill>
              </a:rPr>
              <a:t>Los cambios tendrán múltiples implicaciones, muchas probablemente aún desarrollo, pero la que más ruido está haciendo es la apertura por parte de los bancos de sus servicios de pagos a terceras empresas.</a:t>
            </a:r>
          </a:p>
          <a:p>
            <a:pPr algn="l"/>
            <a:endParaRPr lang="es-MX" sz="2400" dirty="0">
              <a:solidFill>
                <a:srgbClr val="374151"/>
              </a:solidFill>
            </a:endParaRPr>
          </a:p>
          <a:p>
            <a:pPr algn="l"/>
            <a:r>
              <a:rPr lang="es-MX" sz="2400" dirty="0">
                <a:solidFill>
                  <a:srgbClr val="374151"/>
                </a:solidFill>
              </a:rPr>
              <a:t>La PSD2 regula y armoniza dos clases de servicios que ya existían cuando se adoptó la primera PSD en 2007 pero que se estaban popularizando en los últimos años: por un lado los servicios de iniciación de pagos (PIS) y por otro los servicios de información de cuenta (AIS).</a:t>
            </a:r>
            <a:endParaRPr lang="es-CL" sz="2400" dirty="0">
              <a:solidFill>
                <a:srgbClr val="374151"/>
              </a:solidFill>
            </a:endParaRPr>
          </a:p>
        </p:txBody>
      </p:sp>
      <p:pic>
        <p:nvPicPr>
          <p:cNvPr id="5" name="Imagen 4">
            <a:extLst>
              <a:ext uri="{FF2B5EF4-FFF2-40B4-BE49-F238E27FC236}">
                <a16:creationId xmlns:a16="http://schemas.microsoft.com/office/drawing/2014/main" id="{6B52B97E-6CFC-8CE8-235D-144DF2AD8E95}"/>
              </a:ext>
            </a:extLst>
          </p:cNvPr>
          <p:cNvPicPr>
            <a:picLocks noChangeAspect="1"/>
          </p:cNvPicPr>
          <p:nvPr/>
        </p:nvPicPr>
        <p:blipFill>
          <a:blip r:embed="rId2"/>
          <a:stretch>
            <a:fillRect/>
          </a:stretch>
        </p:blipFill>
        <p:spPr>
          <a:xfrm>
            <a:off x="7587334" y="4795213"/>
            <a:ext cx="2390775" cy="1914525"/>
          </a:xfrm>
          <a:prstGeom prst="rect">
            <a:avLst/>
          </a:prstGeom>
        </p:spPr>
      </p:pic>
    </p:spTree>
    <p:extLst>
      <p:ext uri="{BB962C8B-B14F-4D97-AF65-F5344CB8AC3E}">
        <p14:creationId xmlns:p14="http://schemas.microsoft.com/office/powerpoint/2010/main" val="18383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¿Cuáles son las principales novedades?</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3416320"/>
          </a:xfrm>
          <a:prstGeom prst="rect">
            <a:avLst/>
          </a:prstGeom>
          <a:noFill/>
        </p:spPr>
        <p:txBody>
          <a:bodyPr wrap="square" rtlCol="0">
            <a:spAutoFit/>
          </a:bodyPr>
          <a:lstStyle/>
          <a:p>
            <a:pPr algn="l"/>
            <a:r>
              <a:rPr lang="es-MX" sz="2400" dirty="0">
                <a:solidFill>
                  <a:srgbClr val="374151"/>
                </a:solidFill>
              </a:rPr>
              <a:t>Hasta ahora los </a:t>
            </a:r>
            <a:r>
              <a:rPr lang="es-MX" sz="2400" dirty="0" err="1">
                <a:solidFill>
                  <a:srgbClr val="374151"/>
                </a:solidFill>
              </a:rPr>
              <a:t>TPPs</a:t>
            </a:r>
            <a:r>
              <a:rPr lang="es-MX" sz="2400" dirty="0">
                <a:solidFill>
                  <a:srgbClr val="374151"/>
                </a:solidFill>
              </a:rPr>
              <a:t> (proveedor de servicios de pago que le brinda servicios de pago a usted o a otra persona relacionados con la Cuenta). Se encontraban múltiples obstáculos que les impedían ofrecer sus soluciones a gran escala en los distintos estados de la Unión Europea. Al eliminar estas barreras, se espera una mayor competencia con la entrada de nuevos jugadores y la generalización de la provisión de estos servicios por parte de los actores ya existentes. En contraprestación, los </a:t>
            </a:r>
            <a:r>
              <a:rPr lang="es-MX" sz="2400" dirty="0" err="1">
                <a:solidFill>
                  <a:srgbClr val="374151"/>
                </a:solidFill>
              </a:rPr>
              <a:t>TPPs</a:t>
            </a:r>
            <a:r>
              <a:rPr lang="es-MX" sz="2400" dirty="0">
                <a:solidFill>
                  <a:srgbClr val="374151"/>
                </a:solidFill>
              </a:rPr>
              <a:t> tendrán que cumplir con las mismas reglas que los proveedores de servicios de pago tradicionales: registro, autorización y supervisión por las autoridades competentes.</a:t>
            </a:r>
            <a:endParaRPr lang="es-CL" sz="2400" dirty="0">
              <a:solidFill>
                <a:srgbClr val="374151"/>
              </a:solidFill>
            </a:endParaRPr>
          </a:p>
        </p:txBody>
      </p:sp>
      <p:pic>
        <p:nvPicPr>
          <p:cNvPr id="3" name="Imagen 2">
            <a:extLst>
              <a:ext uri="{FF2B5EF4-FFF2-40B4-BE49-F238E27FC236}">
                <a16:creationId xmlns:a16="http://schemas.microsoft.com/office/drawing/2014/main" id="{919B1D58-5CBA-583D-2245-2A6B7604EA22}"/>
              </a:ext>
            </a:extLst>
          </p:cNvPr>
          <p:cNvPicPr>
            <a:picLocks noChangeAspect="1"/>
          </p:cNvPicPr>
          <p:nvPr/>
        </p:nvPicPr>
        <p:blipFill>
          <a:blip r:embed="rId2"/>
          <a:stretch>
            <a:fillRect/>
          </a:stretch>
        </p:blipFill>
        <p:spPr>
          <a:xfrm>
            <a:off x="7854846" y="5505969"/>
            <a:ext cx="3102964" cy="1034321"/>
          </a:xfrm>
          <a:prstGeom prst="rect">
            <a:avLst/>
          </a:prstGeom>
        </p:spPr>
      </p:pic>
    </p:spTree>
    <p:extLst>
      <p:ext uri="{BB962C8B-B14F-4D97-AF65-F5344CB8AC3E}">
        <p14:creationId xmlns:p14="http://schemas.microsoft.com/office/powerpoint/2010/main" val="424983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¿Cuáles son las principales novedades?</a:t>
            </a:r>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2308324"/>
          </a:xfrm>
          <a:prstGeom prst="rect">
            <a:avLst/>
          </a:prstGeom>
          <a:noFill/>
        </p:spPr>
        <p:txBody>
          <a:bodyPr wrap="square" rtlCol="0">
            <a:spAutoFit/>
          </a:bodyPr>
          <a:lstStyle/>
          <a:p>
            <a:pPr algn="l"/>
            <a:r>
              <a:rPr lang="es-MX" sz="2400" dirty="0">
                <a:solidFill>
                  <a:srgbClr val="374151"/>
                </a:solidFill>
              </a:rPr>
              <a:t>La otra gran novedad de la PSD2 es la introducción de nuevos requisitos de seguridad, lo que se conoce como Autenticación Reforzada de Clientes (</a:t>
            </a:r>
            <a:r>
              <a:rPr lang="es-MX" sz="2400" dirty="0" err="1">
                <a:solidFill>
                  <a:srgbClr val="374151"/>
                </a:solidFill>
              </a:rPr>
              <a:t>Strong</a:t>
            </a:r>
            <a:r>
              <a:rPr lang="es-MX" sz="2400" dirty="0">
                <a:solidFill>
                  <a:srgbClr val="374151"/>
                </a:solidFill>
              </a:rPr>
              <a:t> </a:t>
            </a:r>
            <a:r>
              <a:rPr lang="es-MX" sz="2400" dirty="0" err="1">
                <a:solidFill>
                  <a:srgbClr val="374151"/>
                </a:solidFill>
              </a:rPr>
              <a:t>Customer</a:t>
            </a:r>
            <a:r>
              <a:rPr lang="es-MX" sz="2400" dirty="0">
                <a:solidFill>
                  <a:srgbClr val="374151"/>
                </a:solidFill>
              </a:rPr>
              <a:t> </a:t>
            </a:r>
            <a:r>
              <a:rPr lang="es-MX" sz="2400" dirty="0" err="1">
                <a:solidFill>
                  <a:srgbClr val="374151"/>
                </a:solidFill>
              </a:rPr>
              <a:t>Authentication</a:t>
            </a:r>
            <a:r>
              <a:rPr lang="es-MX" sz="2400" dirty="0">
                <a:solidFill>
                  <a:srgbClr val="374151"/>
                </a:solidFill>
              </a:rPr>
              <a:t> o SCA en inglés). Esto implica el uso de dos factores de autenticación en operaciones bancarias que antes no lo requerían, incluyendo pagos y acceso a cuentas online o a través de apps, así como una definición más estricta de lo que puede servir como factor de autenticación.</a:t>
            </a:r>
            <a:endParaRPr lang="es-CL" sz="2400" dirty="0">
              <a:solidFill>
                <a:srgbClr val="374151"/>
              </a:solidFill>
            </a:endParaRPr>
          </a:p>
        </p:txBody>
      </p:sp>
      <p:pic>
        <p:nvPicPr>
          <p:cNvPr id="2050" name="Picture 2" descr="Qué es PSD2, la normativa sobre la que estás recibiendo tantos correos en  tu bandeja | Computer Hoy">
            <a:extLst>
              <a:ext uri="{FF2B5EF4-FFF2-40B4-BE49-F238E27FC236}">
                <a16:creationId xmlns:a16="http://schemas.microsoft.com/office/drawing/2014/main" id="{00B583D2-834F-B0AC-0D2D-FDAEBEC3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666" y="471568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1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¿Cuáles son las principales novedades?</a:t>
            </a:r>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1938992"/>
          </a:xfrm>
          <a:prstGeom prst="rect">
            <a:avLst/>
          </a:prstGeom>
          <a:noFill/>
        </p:spPr>
        <p:txBody>
          <a:bodyPr wrap="square" rtlCol="0">
            <a:spAutoFit/>
          </a:bodyPr>
          <a:lstStyle/>
          <a:p>
            <a:pPr algn="l"/>
            <a:r>
              <a:rPr lang="es-MX" sz="2400" dirty="0">
                <a:solidFill>
                  <a:srgbClr val="374151"/>
                </a:solidFill>
              </a:rPr>
              <a:t>Siguiendo con el ejemplo de la compra 'online', los clientes percibirán cambios en la forma en que autorizan sus compras, fundamentalmente en los factores de autenticación que utilizan al haberse convertido la autenticación reforzada en el nivel de seguridad por defecto y haber dejado de ser la información impresa en la tarjeta (número, caducidad y CVV) un factor válido para la autenticación.</a:t>
            </a:r>
            <a:endParaRPr lang="es-CL" sz="2400" dirty="0">
              <a:solidFill>
                <a:srgbClr val="374151"/>
              </a:solidFill>
            </a:endParaRPr>
          </a:p>
        </p:txBody>
      </p:sp>
      <p:pic>
        <p:nvPicPr>
          <p:cNvPr id="3" name="Imagen 2">
            <a:extLst>
              <a:ext uri="{FF2B5EF4-FFF2-40B4-BE49-F238E27FC236}">
                <a16:creationId xmlns:a16="http://schemas.microsoft.com/office/drawing/2014/main" id="{EA6E3276-AD86-C1DC-49AD-4423C9722E5A}"/>
              </a:ext>
            </a:extLst>
          </p:cNvPr>
          <p:cNvPicPr>
            <a:picLocks noChangeAspect="1"/>
          </p:cNvPicPr>
          <p:nvPr/>
        </p:nvPicPr>
        <p:blipFill>
          <a:blip r:embed="rId2"/>
          <a:stretch>
            <a:fillRect/>
          </a:stretch>
        </p:blipFill>
        <p:spPr>
          <a:xfrm>
            <a:off x="5621155" y="4167663"/>
            <a:ext cx="4152431" cy="2354902"/>
          </a:xfrm>
          <a:prstGeom prst="rect">
            <a:avLst/>
          </a:prstGeom>
        </p:spPr>
      </p:pic>
    </p:spTree>
    <p:extLst>
      <p:ext uri="{BB962C8B-B14F-4D97-AF65-F5344CB8AC3E}">
        <p14:creationId xmlns:p14="http://schemas.microsoft.com/office/powerpoint/2010/main" val="83188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¿En qué se materializa la nueva normativa?</a:t>
            </a:r>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3046988"/>
          </a:xfrm>
          <a:prstGeom prst="rect">
            <a:avLst/>
          </a:prstGeom>
          <a:noFill/>
        </p:spPr>
        <p:txBody>
          <a:bodyPr wrap="square" rtlCol="0">
            <a:spAutoFit/>
          </a:bodyPr>
          <a:lstStyle/>
          <a:p>
            <a:pPr algn="l"/>
            <a:r>
              <a:rPr lang="es-MX" sz="2400" dirty="0">
                <a:solidFill>
                  <a:srgbClr val="374151"/>
                </a:solidFill>
              </a:rPr>
              <a:t>En el ámbito de la seguridad, las entidades bancarias han tenido que actualizar los elementos de autenticación que facilitan a sus clientes, sustituyendo tarjetas de coordenadas o 'tokens' con mensajes al móvil o tokens más avanzados, por ejemplo.</a:t>
            </a:r>
          </a:p>
          <a:p>
            <a:pPr algn="l"/>
            <a:endParaRPr lang="es-MX" sz="2400" dirty="0">
              <a:solidFill>
                <a:srgbClr val="374151"/>
              </a:solidFill>
            </a:endParaRPr>
          </a:p>
          <a:p>
            <a:pPr algn="l"/>
            <a:r>
              <a:rPr lang="es-MX" sz="2400" dirty="0">
                <a:solidFill>
                  <a:srgbClr val="374151"/>
                </a:solidFill>
              </a:rPr>
              <a:t>Además, han tenido que desarrollar sistemas y procesos que permitan al banco hacer uso de las exenciones que permite la normativa a la autenticación reforzada en aquellas transacciones en que el nivel de riesgo se considera bajo.</a:t>
            </a:r>
            <a:endParaRPr lang="es-CL" sz="2400" dirty="0">
              <a:solidFill>
                <a:srgbClr val="374151"/>
              </a:solidFill>
            </a:endParaRPr>
          </a:p>
        </p:txBody>
      </p:sp>
      <p:pic>
        <p:nvPicPr>
          <p:cNvPr id="3" name="Imagen 2">
            <a:extLst>
              <a:ext uri="{FF2B5EF4-FFF2-40B4-BE49-F238E27FC236}">
                <a16:creationId xmlns:a16="http://schemas.microsoft.com/office/drawing/2014/main" id="{FAAD7BEC-9FC6-039A-24B6-EDB7959321EE}"/>
              </a:ext>
            </a:extLst>
          </p:cNvPr>
          <p:cNvPicPr>
            <a:picLocks noChangeAspect="1"/>
          </p:cNvPicPr>
          <p:nvPr/>
        </p:nvPicPr>
        <p:blipFill>
          <a:blip r:embed="rId2"/>
          <a:stretch>
            <a:fillRect/>
          </a:stretch>
        </p:blipFill>
        <p:spPr>
          <a:xfrm>
            <a:off x="9277195" y="5275659"/>
            <a:ext cx="2295300" cy="1330496"/>
          </a:xfrm>
          <a:prstGeom prst="rect">
            <a:avLst/>
          </a:prstGeom>
        </p:spPr>
      </p:pic>
    </p:spTree>
    <p:extLst>
      <p:ext uri="{BB962C8B-B14F-4D97-AF65-F5344CB8AC3E}">
        <p14:creationId xmlns:p14="http://schemas.microsoft.com/office/powerpoint/2010/main" val="373741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C7F6F7-9311-C3FC-8FF4-A6B4D364ABA4}"/>
              </a:ext>
            </a:extLst>
          </p:cNvPr>
          <p:cNvPicPr>
            <a:picLocks noChangeAspect="1"/>
          </p:cNvPicPr>
          <p:nvPr/>
        </p:nvPicPr>
        <p:blipFill>
          <a:blip r:embed="rId2"/>
          <a:stretch>
            <a:fillRect/>
          </a:stretch>
        </p:blipFill>
        <p:spPr>
          <a:xfrm>
            <a:off x="2382187" y="1034321"/>
            <a:ext cx="5546361" cy="5546361"/>
          </a:xfrm>
          <a:prstGeom prst="rect">
            <a:avLst/>
          </a:prstGeom>
        </p:spPr>
      </p:pic>
    </p:spTree>
    <p:extLst>
      <p:ext uri="{BB962C8B-B14F-4D97-AF65-F5344CB8AC3E}">
        <p14:creationId xmlns:p14="http://schemas.microsoft.com/office/powerpoint/2010/main" val="290846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¿En qué se materializa la nueva normativa?</a:t>
            </a:r>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3046988"/>
          </a:xfrm>
          <a:prstGeom prst="rect">
            <a:avLst/>
          </a:prstGeom>
          <a:noFill/>
        </p:spPr>
        <p:txBody>
          <a:bodyPr wrap="square" rtlCol="0">
            <a:spAutoFit/>
          </a:bodyPr>
          <a:lstStyle/>
          <a:p>
            <a:pPr algn="l"/>
            <a:r>
              <a:rPr lang="es-MX" sz="2400" dirty="0">
                <a:solidFill>
                  <a:srgbClr val="374151"/>
                </a:solidFill>
              </a:rPr>
              <a:t>Aunque en la PSD2 nunca se habla expresamente de </a:t>
            </a:r>
            <a:r>
              <a:rPr lang="es-MX" sz="2400" dirty="0" err="1">
                <a:solidFill>
                  <a:srgbClr val="374151"/>
                </a:solidFill>
              </a:rPr>
              <a:t>APIs</a:t>
            </a:r>
            <a:r>
              <a:rPr lang="es-MX" sz="2400" dirty="0">
                <a:solidFill>
                  <a:srgbClr val="374151"/>
                </a:solidFill>
              </a:rPr>
              <a:t> (Interfaz de programación de aplicaciones), la mayoría de profesionales del sector tecnológico y financiero dan por hecho que las </a:t>
            </a:r>
            <a:r>
              <a:rPr lang="es-MX" sz="2400" dirty="0" err="1">
                <a:solidFill>
                  <a:srgbClr val="374151"/>
                </a:solidFill>
              </a:rPr>
              <a:t>APIs</a:t>
            </a:r>
            <a:r>
              <a:rPr lang="es-MX" sz="2400" dirty="0">
                <a:solidFill>
                  <a:srgbClr val="374151"/>
                </a:solidFill>
              </a:rPr>
              <a:t> serán el medio técnico que permitirá a los bancos cumplir con lo que establece la normativa”. Sin embargo, esta expectativa todavía no se ha materializado completamente, por el retraso en la publicación de los estándares técnicos regulatorios por parte de las autoridades y el continuo debate entre los distintos actores del mercado que ha supuesto un retraso en la generación de estándares y protocolos comunes.</a:t>
            </a:r>
            <a:endParaRPr lang="es-CL" sz="2400" dirty="0">
              <a:solidFill>
                <a:srgbClr val="374151"/>
              </a:solidFill>
            </a:endParaRPr>
          </a:p>
        </p:txBody>
      </p:sp>
      <p:pic>
        <p:nvPicPr>
          <p:cNvPr id="3" name="Imagen 2">
            <a:extLst>
              <a:ext uri="{FF2B5EF4-FFF2-40B4-BE49-F238E27FC236}">
                <a16:creationId xmlns:a16="http://schemas.microsoft.com/office/drawing/2014/main" id="{02C4A76C-30B1-4749-E43F-74980BB28B31}"/>
              </a:ext>
            </a:extLst>
          </p:cNvPr>
          <p:cNvPicPr>
            <a:picLocks noChangeAspect="1"/>
          </p:cNvPicPr>
          <p:nvPr/>
        </p:nvPicPr>
        <p:blipFill>
          <a:blip r:embed="rId2"/>
          <a:stretch>
            <a:fillRect/>
          </a:stretch>
        </p:blipFill>
        <p:spPr>
          <a:xfrm>
            <a:off x="8901379" y="5381470"/>
            <a:ext cx="2153460" cy="1132303"/>
          </a:xfrm>
          <a:prstGeom prst="rect">
            <a:avLst/>
          </a:prstGeom>
        </p:spPr>
      </p:pic>
    </p:spTree>
    <p:extLst>
      <p:ext uri="{BB962C8B-B14F-4D97-AF65-F5344CB8AC3E}">
        <p14:creationId xmlns:p14="http://schemas.microsoft.com/office/powerpoint/2010/main" val="41263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276193"/>
            <a:ext cx="8721970" cy="1323439"/>
          </a:xfrm>
          <a:prstGeom prst="rect">
            <a:avLst/>
          </a:prstGeom>
          <a:noFill/>
        </p:spPr>
        <p:txBody>
          <a:bodyPr wrap="square">
            <a:spAutoFit/>
          </a:bodyPr>
          <a:lstStyle/>
          <a:p>
            <a:pPr algn="ctr"/>
            <a:r>
              <a:rPr lang="es-ES" sz="4000" b="1" dirty="0">
                <a:solidFill>
                  <a:srgbClr val="374151"/>
                </a:solidFill>
                <a:latin typeface="Söhne"/>
              </a:rPr>
              <a:t>Módulo: “</a:t>
            </a:r>
            <a:r>
              <a:rPr lang="es-MX" sz="4000" b="1" dirty="0">
                <a:solidFill>
                  <a:srgbClr val="374151"/>
                </a:solidFill>
                <a:latin typeface="Söhne"/>
              </a:rPr>
              <a:t>Conocer las normativas vigentes (PSD2) y su aplicación</a:t>
            </a:r>
            <a:r>
              <a:rPr lang="es-ES" sz="4000" b="1" dirty="0">
                <a:solidFill>
                  <a:srgbClr val="374151"/>
                </a:solidFill>
                <a:latin typeface="Söhne"/>
              </a:rPr>
              <a:t>”. </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¿En qué se materializa la nueva normativa?</a:t>
            </a:r>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1569660"/>
          </a:xfrm>
          <a:prstGeom prst="rect">
            <a:avLst/>
          </a:prstGeom>
          <a:noFill/>
        </p:spPr>
        <p:txBody>
          <a:bodyPr wrap="square" rtlCol="0">
            <a:spAutoFit/>
          </a:bodyPr>
          <a:lstStyle/>
          <a:p>
            <a:pPr algn="l"/>
            <a:r>
              <a:rPr lang="es-MX" sz="2400" dirty="0">
                <a:solidFill>
                  <a:srgbClr val="374151"/>
                </a:solidFill>
              </a:rPr>
              <a:t>En cualquier caso, con independencia del mecanismo técnico desarrollado, la PSD2 ya hace posible que el consumidor autorice a un tercero para que agregue información financiera en su nombre y ejecute pagos en su nombre a través de su cuenta bancaria.</a:t>
            </a:r>
            <a:endParaRPr lang="es-CL" sz="2400" dirty="0">
              <a:solidFill>
                <a:srgbClr val="374151"/>
              </a:solidFill>
            </a:endParaRPr>
          </a:p>
        </p:txBody>
      </p:sp>
      <p:pic>
        <p:nvPicPr>
          <p:cNvPr id="5" name="Imagen 4">
            <a:extLst>
              <a:ext uri="{FF2B5EF4-FFF2-40B4-BE49-F238E27FC236}">
                <a16:creationId xmlns:a16="http://schemas.microsoft.com/office/drawing/2014/main" id="{B534DD87-1689-DE05-CDFF-A540955225A4}"/>
              </a:ext>
            </a:extLst>
          </p:cNvPr>
          <p:cNvPicPr>
            <a:picLocks noChangeAspect="1"/>
          </p:cNvPicPr>
          <p:nvPr/>
        </p:nvPicPr>
        <p:blipFill>
          <a:blip r:embed="rId2"/>
          <a:stretch>
            <a:fillRect/>
          </a:stretch>
        </p:blipFill>
        <p:spPr>
          <a:xfrm>
            <a:off x="7800195" y="4577621"/>
            <a:ext cx="2857500" cy="1600200"/>
          </a:xfrm>
          <a:prstGeom prst="rect">
            <a:avLst/>
          </a:prstGeom>
        </p:spPr>
      </p:pic>
    </p:spTree>
    <p:extLst>
      <p:ext uri="{BB962C8B-B14F-4D97-AF65-F5344CB8AC3E}">
        <p14:creationId xmlns:p14="http://schemas.microsoft.com/office/powerpoint/2010/main" val="71545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69531" y="1028831"/>
            <a:ext cx="9353549" cy="523220"/>
          </a:xfrm>
          <a:prstGeom prst="rect">
            <a:avLst/>
          </a:prstGeom>
          <a:noFill/>
        </p:spPr>
        <p:txBody>
          <a:bodyPr wrap="square" rtlCol="0">
            <a:spAutoFit/>
          </a:bodyPr>
          <a:lstStyle/>
          <a:p>
            <a:r>
              <a:rPr lang="es-ES" sz="2800" b="1" i="0" dirty="0">
                <a:solidFill>
                  <a:srgbClr val="374151"/>
                </a:solidFill>
                <a:effectLst/>
              </a:rPr>
              <a:t>Entonces ¿Que pasa en Chile?</a:t>
            </a: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3416320"/>
          </a:xfrm>
          <a:prstGeom prst="rect">
            <a:avLst/>
          </a:prstGeom>
          <a:noFill/>
        </p:spPr>
        <p:txBody>
          <a:bodyPr wrap="square" rtlCol="0">
            <a:spAutoFit/>
          </a:bodyPr>
          <a:lstStyle/>
          <a:p>
            <a:pPr algn="l"/>
            <a:r>
              <a:rPr lang="es-CL" sz="2400" dirty="0">
                <a:solidFill>
                  <a:srgbClr val="374151"/>
                </a:solidFill>
              </a:rPr>
              <a:t>Dentro de la globalización y la interacción de los mercados digitales, creciendo de forma exponencial. Chile no podía quedar atrás frente a las ofertas de las empresas  Fintech (</a:t>
            </a:r>
            <a:r>
              <a:rPr lang="es-MX" sz="2400" dirty="0">
                <a:solidFill>
                  <a:srgbClr val="374151"/>
                </a:solidFill>
              </a:rPr>
              <a:t>servicios financieros a través de software u otra tecnología). No existía una regularización clara, debido que antes era un servicio exclusivos de los bancos, Es por eso que el ministerio de hacienda a través del banco central de Chile y la CMF ( Comisión para el Mercado Financiero), fueron los encargados de trabajar con los actores financieros. Con esto nace la Ley </a:t>
            </a:r>
            <a:r>
              <a:rPr lang="es-MX" sz="2400" dirty="0" err="1">
                <a:solidFill>
                  <a:srgbClr val="374151"/>
                </a:solidFill>
              </a:rPr>
              <a:t>Ley</a:t>
            </a:r>
            <a:r>
              <a:rPr lang="es-MX" sz="2400" dirty="0">
                <a:solidFill>
                  <a:srgbClr val="374151"/>
                </a:solidFill>
              </a:rPr>
              <a:t> </a:t>
            </a:r>
            <a:r>
              <a:rPr lang="es-MX" sz="2400" dirty="0" err="1">
                <a:solidFill>
                  <a:srgbClr val="374151"/>
                </a:solidFill>
              </a:rPr>
              <a:t>N°</a:t>
            </a:r>
            <a:r>
              <a:rPr lang="es-MX" sz="2400" dirty="0">
                <a:solidFill>
                  <a:srgbClr val="374151"/>
                </a:solidFill>
              </a:rPr>
              <a:t> 21.521 Que promueve la competencia e inclusión financiera a través de la innovación y tecnología en la prestación de servicios financieros.</a:t>
            </a:r>
            <a:endParaRPr lang="es-CL" sz="2400" dirty="0">
              <a:solidFill>
                <a:srgbClr val="374151"/>
              </a:solidFill>
            </a:endParaRPr>
          </a:p>
        </p:txBody>
      </p:sp>
      <p:pic>
        <p:nvPicPr>
          <p:cNvPr id="4" name="Imagen 3">
            <a:extLst>
              <a:ext uri="{FF2B5EF4-FFF2-40B4-BE49-F238E27FC236}">
                <a16:creationId xmlns:a16="http://schemas.microsoft.com/office/drawing/2014/main" id="{7642490D-D7A4-DCCC-62ED-63DA0EB9FDB7}"/>
              </a:ext>
            </a:extLst>
          </p:cNvPr>
          <p:cNvPicPr>
            <a:picLocks noChangeAspect="1"/>
          </p:cNvPicPr>
          <p:nvPr/>
        </p:nvPicPr>
        <p:blipFill>
          <a:blip r:embed="rId2"/>
          <a:stretch>
            <a:fillRect/>
          </a:stretch>
        </p:blipFill>
        <p:spPr>
          <a:xfrm>
            <a:off x="9483856" y="5394064"/>
            <a:ext cx="2088552" cy="1173501"/>
          </a:xfrm>
          <a:prstGeom prst="rect">
            <a:avLst/>
          </a:prstGeom>
        </p:spPr>
      </p:pic>
    </p:spTree>
    <p:extLst>
      <p:ext uri="{BB962C8B-B14F-4D97-AF65-F5344CB8AC3E}">
        <p14:creationId xmlns:p14="http://schemas.microsoft.com/office/powerpoint/2010/main" val="161325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69531" y="1028831"/>
            <a:ext cx="9353549" cy="523220"/>
          </a:xfrm>
          <a:prstGeom prst="rect">
            <a:avLst/>
          </a:prstGeom>
          <a:noFill/>
        </p:spPr>
        <p:txBody>
          <a:bodyPr wrap="square" rtlCol="0">
            <a:spAutoFit/>
          </a:bodyPr>
          <a:lstStyle/>
          <a:p>
            <a:r>
              <a:rPr lang="es-ES" sz="2800" b="1" i="0" dirty="0">
                <a:solidFill>
                  <a:srgbClr val="374151"/>
                </a:solidFill>
                <a:effectLst/>
              </a:rPr>
              <a:t>Entonces ¿Que pasa en Chile?</a:t>
            </a:r>
          </a:p>
        </p:txBody>
      </p:sp>
      <p:sp>
        <p:nvSpPr>
          <p:cNvPr id="6" name="CuadroTexto 5">
            <a:extLst>
              <a:ext uri="{FF2B5EF4-FFF2-40B4-BE49-F238E27FC236}">
                <a16:creationId xmlns:a16="http://schemas.microsoft.com/office/drawing/2014/main" id="{EA305ACA-7756-5698-E568-460EAAC59B9E}"/>
              </a:ext>
            </a:extLst>
          </p:cNvPr>
          <p:cNvSpPr txBox="1"/>
          <p:nvPr/>
        </p:nvSpPr>
        <p:spPr>
          <a:xfrm>
            <a:off x="1019331" y="2228671"/>
            <a:ext cx="10153338" cy="1569660"/>
          </a:xfrm>
          <a:prstGeom prst="rect">
            <a:avLst/>
          </a:prstGeom>
          <a:noFill/>
        </p:spPr>
        <p:txBody>
          <a:bodyPr wrap="square" rtlCol="0">
            <a:spAutoFit/>
          </a:bodyPr>
          <a:lstStyle/>
          <a:p>
            <a:pPr algn="l"/>
            <a:r>
              <a:rPr lang="es-MX" sz="2400" dirty="0">
                <a:solidFill>
                  <a:srgbClr val="374151"/>
                </a:solidFill>
              </a:rPr>
              <a:t>La Ley </a:t>
            </a:r>
            <a:r>
              <a:rPr lang="es-MX" sz="2400" dirty="0" err="1">
                <a:solidFill>
                  <a:srgbClr val="374151"/>
                </a:solidFill>
              </a:rPr>
              <a:t>Fintec</a:t>
            </a:r>
            <a:r>
              <a:rPr lang="es-MX" sz="2400" dirty="0">
                <a:solidFill>
                  <a:srgbClr val="374151"/>
                </a:solidFill>
              </a:rPr>
              <a:t>. Esta entro en vigencia con fecha 3 de febrero de 2023. Entraron en vigencia diversas modificaciones introducidas por la Ley Fintech, que promueve la competencia e inclusión financiera a través de la innovación y tecnología en la prestación de servicios financieros.</a:t>
            </a:r>
            <a:endParaRPr lang="es-CL" sz="2400" dirty="0">
              <a:solidFill>
                <a:srgbClr val="374151"/>
              </a:solidFill>
            </a:endParaRPr>
          </a:p>
        </p:txBody>
      </p:sp>
      <p:pic>
        <p:nvPicPr>
          <p:cNvPr id="3" name="Imagen 2">
            <a:extLst>
              <a:ext uri="{FF2B5EF4-FFF2-40B4-BE49-F238E27FC236}">
                <a16:creationId xmlns:a16="http://schemas.microsoft.com/office/drawing/2014/main" id="{3D39626F-EC8E-3CD4-A45D-C3E0BEF4B8C0}"/>
              </a:ext>
            </a:extLst>
          </p:cNvPr>
          <p:cNvPicPr>
            <a:picLocks noChangeAspect="1"/>
          </p:cNvPicPr>
          <p:nvPr/>
        </p:nvPicPr>
        <p:blipFill>
          <a:blip r:embed="rId2"/>
          <a:stretch>
            <a:fillRect/>
          </a:stretch>
        </p:blipFill>
        <p:spPr>
          <a:xfrm>
            <a:off x="7354705" y="4331567"/>
            <a:ext cx="4247682" cy="2123841"/>
          </a:xfrm>
          <a:prstGeom prst="rect">
            <a:avLst/>
          </a:prstGeom>
        </p:spPr>
      </p:pic>
    </p:spTree>
    <p:extLst>
      <p:ext uri="{BB962C8B-B14F-4D97-AF65-F5344CB8AC3E}">
        <p14:creationId xmlns:p14="http://schemas.microsoft.com/office/powerpoint/2010/main" val="393536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646331"/>
          </a:xfrm>
          <a:prstGeom prst="rect">
            <a:avLst/>
          </a:prstGeom>
          <a:noFill/>
        </p:spPr>
        <p:txBody>
          <a:bodyPr wrap="square" rtlCol="0">
            <a:spAutoFit/>
          </a:bodyPr>
          <a:lstStyle/>
          <a:p>
            <a:r>
              <a:rPr lang="es-ES" sz="3600" b="1" i="0" dirty="0">
                <a:solidFill>
                  <a:srgbClr val="374151"/>
                </a:solidFill>
                <a:effectLst/>
              </a:rPr>
              <a:t>Cierre</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1938992"/>
          </a:xfrm>
          <a:prstGeom prst="rect">
            <a:avLst/>
          </a:prstGeom>
          <a:noFill/>
        </p:spPr>
        <p:txBody>
          <a:bodyPr wrap="square">
            <a:spAutoFit/>
          </a:bodyPr>
          <a:lstStyle/>
          <a:p>
            <a:pPr algn="just"/>
            <a:r>
              <a:rPr lang="es-ES" sz="2400" dirty="0">
                <a:solidFill>
                  <a:srgbClr val="374151"/>
                </a:solidFill>
              </a:rPr>
              <a:t>¿Qué aprendimos? </a:t>
            </a:r>
          </a:p>
          <a:p>
            <a:pPr algn="just"/>
            <a:endParaRPr lang="es-ES" sz="2400" dirty="0">
              <a:solidFill>
                <a:srgbClr val="374151"/>
              </a:solidFill>
            </a:endParaRPr>
          </a:p>
          <a:p>
            <a:pPr algn="just"/>
            <a:r>
              <a:rPr lang="es-ES" sz="2400" dirty="0">
                <a:solidFill>
                  <a:srgbClr val="374151"/>
                </a:solidFill>
              </a:rPr>
              <a:t>¿Con qué nos quedamos?</a:t>
            </a:r>
          </a:p>
          <a:p>
            <a:pPr algn="just"/>
            <a:endParaRPr lang="es-ES" sz="2400" dirty="0">
              <a:solidFill>
                <a:srgbClr val="374151"/>
              </a:solidFill>
            </a:endParaRPr>
          </a:p>
          <a:p>
            <a:pPr algn="just"/>
            <a:r>
              <a:rPr lang="es-ES" sz="2400" dirty="0">
                <a:solidFill>
                  <a:srgbClr val="374151"/>
                </a:solidFill>
              </a:rPr>
              <a:t>¿Qué palabras, frases o conceptos definieron esta clase?</a:t>
            </a:r>
          </a:p>
        </p:txBody>
      </p:sp>
      <p:pic>
        <p:nvPicPr>
          <p:cNvPr id="3" name="Imagen 2">
            <a:extLst>
              <a:ext uri="{FF2B5EF4-FFF2-40B4-BE49-F238E27FC236}">
                <a16:creationId xmlns:a16="http://schemas.microsoft.com/office/drawing/2014/main" id="{54DF379A-8B10-4045-DB67-A4C2076A94AC}"/>
              </a:ext>
            </a:extLst>
          </p:cNvPr>
          <p:cNvPicPr>
            <a:picLocks noChangeAspect="1"/>
          </p:cNvPicPr>
          <p:nvPr/>
        </p:nvPicPr>
        <p:blipFill>
          <a:blip r:embed="rId2"/>
          <a:stretch>
            <a:fillRect/>
          </a:stretch>
        </p:blipFill>
        <p:spPr>
          <a:xfrm>
            <a:off x="661910" y="4730651"/>
            <a:ext cx="2533650" cy="1809750"/>
          </a:xfrm>
          <a:prstGeom prst="rect">
            <a:avLst/>
          </a:prstGeom>
        </p:spPr>
      </p:pic>
      <p:sp>
        <p:nvSpPr>
          <p:cNvPr id="5" name="CuadroTexto 4">
            <a:extLst>
              <a:ext uri="{FF2B5EF4-FFF2-40B4-BE49-F238E27FC236}">
                <a16:creationId xmlns:a16="http://schemas.microsoft.com/office/drawing/2014/main" id="{DD175881-2C7A-C9A2-64F7-168A2379AA32}"/>
              </a:ext>
            </a:extLst>
          </p:cNvPr>
          <p:cNvSpPr txBox="1"/>
          <p:nvPr/>
        </p:nvSpPr>
        <p:spPr>
          <a:xfrm>
            <a:off x="4909001" y="5366479"/>
            <a:ext cx="3677995" cy="646331"/>
          </a:xfrm>
          <a:prstGeom prst="rect">
            <a:avLst/>
          </a:prstGeom>
          <a:noFill/>
        </p:spPr>
        <p:txBody>
          <a:bodyPr wrap="none" rtlCol="0">
            <a:spAutoFit/>
          </a:bodyPr>
          <a:lstStyle/>
          <a:p>
            <a:r>
              <a:rPr lang="es-ES" sz="1800" b="1" u="sng" dirty="0">
                <a:solidFill>
                  <a:srgbClr val="374151"/>
                </a:solidFill>
              </a:rPr>
              <a:t>https://www.mentimeter.com/es-ES</a:t>
            </a:r>
          </a:p>
          <a:p>
            <a:endParaRPr lang="es-CL" dirty="0"/>
          </a:p>
        </p:txBody>
      </p:sp>
    </p:spTree>
    <p:extLst>
      <p:ext uri="{BB962C8B-B14F-4D97-AF65-F5344CB8AC3E}">
        <p14:creationId xmlns:p14="http://schemas.microsoft.com/office/powerpoint/2010/main" val="157983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2142891" y="912703"/>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46397" y="816079"/>
            <a:ext cx="8559384" cy="1384995"/>
          </a:xfrm>
          <a:prstGeom prst="rect">
            <a:avLst/>
          </a:prstGeom>
          <a:noFill/>
        </p:spPr>
        <p:txBody>
          <a:bodyPr wrap="square">
            <a:spAutoFit/>
          </a:bodyPr>
          <a:lstStyle/>
          <a:p>
            <a:pPr algn="ctr"/>
            <a:r>
              <a:rPr lang="es-ES" sz="2800" b="1" dirty="0">
                <a:solidFill>
                  <a:schemeClr val="bg1"/>
                </a:solidFill>
                <a:latin typeface="Söhne"/>
              </a:rPr>
              <a:t>Antes de empezar.</a:t>
            </a:r>
          </a:p>
          <a:p>
            <a:pPr algn="ctr"/>
            <a:r>
              <a:rPr lang="es-ES" sz="2800" b="1" dirty="0">
                <a:solidFill>
                  <a:schemeClr val="bg1"/>
                </a:solidFill>
                <a:latin typeface="Söhne"/>
              </a:rPr>
              <a:t> </a:t>
            </a:r>
            <a:endParaRPr lang="es-MX" sz="3200" dirty="0">
              <a:solidFill>
                <a:srgbClr val="374151"/>
              </a:solidFill>
            </a:endParaRPr>
          </a:p>
          <a:p>
            <a:pPr algn="just"/>
            <a:endParaRPr lang="es-ES" sz="2800" b="1" dirty="0">
              <a:solidFill>
                <a:schemeClr val="bg1"/>
              </a:solidFill>
              <a:latin typeface="Söhne"/>
            </a:endParaRPr>
          </a:p>
        </p:txBody>
      </p:sp>
      <p:pic>
        <p:nvPicPr>
          <p:cNvPr id="1026" name="Picture 2" descr="En ésta escala, ¿cómo te sientes hoy?">
            <a:extLst>
              <a:ext uri="{FF2B5EF4-FFF2-40B4-BE49-F238E27FC236}">
                <a16:creationId xmlns:a16="http://schemas.microsoft.com/office/drawing/2014/main" id="{CBDAC67A-E627-7F31-3FBF-19FF3A4DE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472" y="1508576"/>
            <a:ext cx="3972393" cy="498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3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F747D-23AA-A414-BDFB-E3AAD7044733}"/>
              </a:ext>
            </a:extLst>
          </p:cNvPr>
          <p:cNvSpPr txBox="1">
            <a:spLocks/>
          </p:cNvSpPr>
          <p:nvPr/>
        </p:nvSpPr>
        <p:spPr>
          <a:xfrm>
            <a:off x="428783" y="371507"/>
            <a:ext cx="2949178" cy="90506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a:t>PRESENTACIÓN </a:t>
            </a:r>
            <a:br>
              <a:rPr lang="es-CL" sz="3600" b="1"/>
            </a:br>
            <a:r>
              <a:rPr lang="es-CL" sz="3600" b="1"/>
              <a:t>¿QUIÉN SOY?</a:t>
            </a:r>
            <a:endParaRPr lang="es-CL" sz="3600" b="1" dirty="0"/>
          </a:p>
        </p:txBody>
      </p:sp>
      <p:sp>
        <p:nvSpPr>
          <p:cNvPr id="3" name="CuadroTexto 2">
            <a:extLst>
              <a:ext uri="{FF2B5EF4-FFF2-40B4-BE49-F238E27FC236}">
                <a16:creationId xmlns:a16="http://schemas.microsoft.com/office/drawing/2014/main" id="{7F4B5222-1F0E-93B3-19AD-B83B2EDEEFC2}"/>
              </a:ext>
            </a:extLst>
          </p:cNvPr>
          <p:cNvSpPr txBox="1"/>
          <p:nvPr/>
        </p:nvSpPr>
        <p:spPr>
          <a:xfrm>
            <a:off x="337331" y="1495141"/>
            <a:ext cx="72476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Hombre, Hijo, Hermano, Tío y Trabajador. </a:t>
            </a:r>
          </a:p>
        </p:txBody>
      </p:sp>
      <p:pic>
        <p:nvPicPr>
          <p:cNvPr id="1026" name="Picture 2">
            <a:extLst>
              <a:ext uri="{FF2B5EF4-FFF2-40B4-BE49-F238E27FC236}">
                <a16:creationId xmlns:a16="http://schemas.microsoft.com/office/drawing/2014/main" id="{D7005E09-02F2-54B9-2F90-CA3E6842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8" y="2583294"/>
            <a:ext cx="2180600" cy="29089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168783E-42A0-D531-8A6D-68735AD37BFF}"/>
              </a:ext>
            </a:extLst>
          </p:cNvPr>
          <p:cNvSpPr txBox="1"/>
          <p:nvPr/>
        </p:nvSpPr>
        <p:spPr>
          <a:xfrm>
            <a:off x="4095841" y="2444616"/>
            <a:ext cx="52591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Mis Experiencias Laborales.</a:t>
            </a:r>
          </a:p>
        </p:txBody>
      </p:sp>
      <p:pic>
        <p:nvPicPr>
          <p:cNvPr id="6" name="Imagen 5">
            <a:extLst>
              <a:ext uri="{FF2B5EF4-FFF2-40B4-BE49-F238E27FC236}">
                <a16:creationId xmlns:a16="http://schemas.microsoft.com/office/drawing/2014/main" id="{DAFFE485-D9F2-8BAD-B971-36F49E4839F3}"/>
              </a:ext>
            </a:extLst>
          </p:cNvPr>
          <p:cNvPicPr>
            <a:picLocks noChangeAspect="1"/>
          </p:cNvPicPr>
          <p:nvPr/>
        </p:nvPicPr>
        <p:blipFill>
          <a:blip r:embed="rId3"/>
          <a:stretch>
            <a:fillRect/>
          </a:stretch>
        </p:blipFill>
        <p:spPr>
          <a:xfrm>
            <a:off x="3764915" y="4606412"/>
            <a:ext cx="3020088" cy="1237341"/>
          </a:xfrm>
          <a:prstGeom prst="rect">
            <a:avLst/>
          </a:prstGeom>
        </p:spPr>
      </p:pic>
      <p:pic>
        <p:nvPicPr>
          <p:cNvPr id="1028" name="Picture 4" descr="Riosan Neumáticos | Concepción, Chile | Instagram photos and videos">
            <a:extLst>
              <a:ext uri="{FF2B5EF4-FFF2-40B4-BE49-F238E27FC236}">
                <a16:creationId xmlns:a16="http://schemas.microsoft.com/office/drawing/2014/main" id="{8D8EC2E6-1B8E-E02C-DDB7-A50790AA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122" y="4581316"/>
            <a:ext cx="1692971" cy="168544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5C793D1-390D-27DD-13CA-F51D75B46D80}"/>
              </a:ext>
            </a:extLst>
          </p:cNvPr>
          <p:cNvPicPr>
            <a:picLocks noChangeAspect="1"/>
          </p:cNvPicPr>
          <p:nvPr/>
        </p:nvPicPr>
        <p:blipFill>
          <a:blip r:embed="rId5"/>
          <a:stretch>
            <a:fillRect/>
          </a:stretch>
        </p:blipFill>
        <p:spPr>
          <a:xfrm>
            <a:off x="7178982" y="4606412"/>
            <a:ext cx="2048161" cy="1409897"/>
          </a:xfrm>
          <a:prstGeom prst="rect">
            <a:avLst/>
          </a:prstGeom>
        </p:spPr>
      </p:pic>
      <p:pic>
        <p:nvPicPr>
          <p:cNvPr id="9" name="Imagen 8">
            <a:extLst>
              <a:ext uri="{FF2B5EF4-FFF2-40B4-BE49-F238E27FC236}">
                <a16:creationId xmlns:a16="http://schemas.microsoft.com/office/drawing/2014/main" id="{B243BE58-24C5-950F-2981-F0A25A5C69CB}"/>
              </a:ext>
            </a:extLst>
          </p:cNvPr>
          <p:cNvPicPr>
            <a:picLocks noChangeAspect="1"/>
          </p:cNvPicPr>
          <p:nvPr/>
        </p:nvPicPr>
        <p:blipFill>
          <a:blip r:embed="rId6"/>
          <a:stretch>
            <a:fillRect/>
          </a:stretch>
        </p:blipFill>
        <p:spPr>
          <a:xfrm>
            <a:off x="5326370" y="3180350"/>
            <a:ext cx="3705225" cy="1228725"/>
          </a:xfrm>
          <a:prstGeom prst="rect">
            <a:avLst/>
          </a:prstGeom>
        </p:spPr>
      </p:pic>
    </p:spTree>
    <p:extLst>
      <p:ext uri="{BB962C8B-B14F-4D97-AF65-F5344CB8AC3E}">
        <p14:creationId xmlns:p14="http://schemas.microsoft.com/office/powerpoint/2010/main" val="38830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FB58C405-3199-48A9-899E-2EC9AE33EC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93145" y="1560717"/>
            <a:ext cx="2698855" cy="1627845"/>
          </a:xfrm>
          <a:prstGeom prst="rect">
            <a:avLst/>
          </a:prstGeom>
        </p:spPr>
      </p:pic>
      <p:pic>
        <p:nvPicPr>
          <p:cNvPr id="10" name="Imagen 9">
            <a:extLst>
              <a:ext uri="{FF2B5EF4-FFF2-40B4-BE49-F238E27FC236}">
                <a16:creationId xmlns:a16="http://schemas.microsoft.com/office/drawing/2014/main" id="{AF846753-188F-4E84-9F51-EB7346ED4063}"/>
              </a:ext>
            </a:extLst>
          </p:cNvPr>
          <p:cNvPicPr>
            <a:picLocks noChangeAspect="1"/>
          </p:cNvPicPr>
          <p:nvPr/>
        </p:nvPicPr>
        <p:blipFill>
          <a:blip r:embed="rId4"/>
          <a:stretch>
            <a:fillRect/>
          </a:stretch>
        </p:blipFill>
        <p:spPr>
          <a:xfrm>
            <a:off x="3212342" y="1560754"/>
            <a:ext cx="2883658" cy="1713124"/>
          </a:xfrm>
          <a:prstGeom prst="rect">
            <a:avLst/>
          </a:prstGeom>
        </p:spPr>
      </p:pic>
      <p:sp>
        <p:nvSpPr>
          <p:cNvPr id="2" name="Título 1">
            <a:extLst>
              <a:ext uri="{FF2B5EF4-FFF2-40B4-BE49-F238E27FC236}">
                <a16:creationId xmlns:a16="http://schemas.microsoft.com/office/drawing/2014/main" id="{33272CF3-BAEE-4C62-AC90-6BC7D943721C}"/>
              </a:ext>
            </a:extLst>
          </p:cNvPr>
          <p:cNvSpPr>
            <a:spLocks noGrp="1"/>
          </p:cNvSpPr>
          <p:nvPr>
            <p:ph type="title"/>
          </p:nvPr>
        </p:nvSpPr>
        <p:spPr>
          <a:xfrm>
            <a:off x="1868130" y="215792"/>
            <a:ext cx="5094514" cy="1090071"/>
          </a:xfrm>
        </p:spPr>
        <p:txBody>
          <a:bodyPr/>
          <a:lstStyle/>
          <a:p>
            <a:pPr algn="ctr"/>
            <a:r>
              <a:rPr lang="es-MX" b="1" dirty="0"/>
              <a:t>Reglas convivencia</a:t>
            </a:r>
            <a:endParaRPr lang="es-CL" b="1" dirty="0"/>
          </a:p>
        </p:txBody>
      </p:sp>
      <p:pic>
        <p:nvPicPr>
          <p:cNvPr id="8" name="Imagen 7">
            <a:extLst>
              <a:ext uri="{FF2B5EF4-FFF2-40B4-BE49-F238E27FC236}">
                <a16:creationId xmlns:a16="http://schemas.microsoft.com/office/drawing/2014/main" id="{60F036AE-F94F-4C35-B1D1-19F6067A4CA6}"/>
              </a:ext>
            </a:extLst>
          </p:cNvPr>
          <p:cNvPicPr>
            <a:picLocks noChangeAspect="1"/>
          </p:cNvPicPr>
          <p:nvPr/>
        </p:nvPicPr>
        <p:blipFill>
          <a:blip r:embed="rId5"/>
          <a:stretch>
            <a:fillRect/>
          </a:stretch>
        </p:blipFill>
        <p:spPr>
          <a:xfrm>
            <a:off x="168550" y="1533880"/>
            <a:ext cx="4671912" cy="1798476"/>
          </a:xfrm>
          <a:prstGeom prst="rect">
            <a:avLst/>
          </a:prstGeom>
        </p:spPr>
      </p:pic>
      <p:sp>
        <p:nvSpPr>
          <p:cNvPr id="12" name="Marcador de contenido 4">
            <a:extLst>
              <a:ext uri="{FF2B5EF4-FFF2-40B4-BE49-F238E27FC236}">
                <a16:creationId xmlns:a16="http://schemas.microsoft.com/office/drawing/2014/main" id="{0EBCC741-B399-443E-848A-5BC819769BB4}"/>
              </a:ext>
            </a:extLst>
          </p:cNvPr>
          <p:cNvSpPr txBox="1">
            <a:spLocks/>
          </p:cNvSpPr>
          <p:nvPr/>
        </p:nvSpPr>
        <p:spPr>
          <a:xfrm>
            <a:off x="401858" y="4131273"/>
            <a:ext cx="3326330"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2. Imponer es Retroceder</a:t>
            </a:r>
          </a:p>
        </p:txBody>
      </p:sp>
      <p:sp>
        <p:nvSpPr>
          <p:cNvPr id="14" name="Marcador de contenido 4">
            <a:extLst>
              <a:ext uri="{FF2B5EF4-FFF2-40B4-BE49-F238E27FC236}">
                <a16:creationId xmlns:a16="http://schemas.microsoft.com/office/drawing/2014/main" id="{AB3830CC-A649-4519-A336-A5CD472AE7B9}"/>
              </a:ext>
            </a:extLst>
          </p:cNvPr>
          <p:cNvSpPr txBox="1">
            <a:spLocks/>
          </p:cNvSpPr>
          <p:nvPr/>
        </p:nvSpPr>
        <p:spPr>
          <a:xfrm>
            <a:off x="6391356" y="1734561"/>
            <a:ext cx="3820853"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000" dirty="0"/>
              <a:t>3. Comparte “TU” Experiencia</a:t>
            </a:r>
          </a:p>
        </p:txBody>
      </p:sp>
      <p:sp>
        <p:nvSpPr>
          <p:cNvPr id="16" name="Marcador de contenido 4">
            <a:extLst>
              <a:ext uri="{FF2B5EF4-FFF2-40B4-BE49-F238E27FC236}">
                <a16:creationId xmlns:a16="http://schemas.microsoft.com/office/drawing/2014/main" id="{A8E46B80-71D0-4852-A785-6F58DCEB48AD}"/>
              </a:ext>
            </a:extLst>
          </p:cNvPr>
          <p:cNvSpPr txBox="1">
            <a:spLocks/>
          </p:cNvSpPr>
          <p:nvPr/>
        </p:nvSpPr>
        <p:spPr>
          <a:xfrm>
            <a:off x="6596629" y="4273027"/>
            <a:ext cx="4054119"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4. Obsérvate y Analízate</a:t>
            </a:r>
          </a:p>
        </p:txBody>
      </p:sp>
      <p:pic>
        <p:nvPicPr>
          <p:cNvPr id="18" name="Imagen 17">
            <a:extLst>
              <a:ext uri="{FF2B5EF4-FFF2-40B4-BE49-F238E27FC236}">
                <a16:creationId xmlns:a16="http://schemas.microsoft.com/office/drawing/2014/main" id="{2B251A94-76AB-4B02-B383-49A938838A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46077" y="4099788"/>
            <a:ext cx="1987747" cy="1713124"/>
          </a:xfrm>
          <a:prstGeom prst="rect">
            <a:avLst/>
          </a:prstGeom>
        </p:spPr>
      </p:pic>
      <p:pic>
        <p:nvPicPr>
          <p:cNvPr id="22" name="Imagen 21">
            <a:extLst>
              <a:ext uri="{FF2B5EF4-FFF2-40B4-BE49-F238E27FC236}">
                <a16:creationId xmlns:a16="http://schemas.microsoft.com/office/drawing/2014/main" id="{C3375715-B5FB-4E0E-A2C0-DDCC255C969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0572" r="8849" b="18231"/>
          <a:stretch/>
        </p:blipFill>
        <p:spPr>
          <a:xfrm>
            <a:off x="10175945" y="4131273"/>
            <a:ext cx="1614197" cy="1740416"/>
          </a:xfrm>
          <a:prstGeom prst="rect">
            <a:avLst/>
          </a:prstGeom>
        </p:spPr>
      </p:pic>
    </p:spTree>
    <p:extLst>
      <p:ext uri="{BB962C8B-B14F-4D97-AF65-F5344CB8AC3E}">
        <p14:creationId xmlns:p14="http://schemas.microsoft.com/office/powerpoint/2010/main" val="302755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87E2DC7-E123-4BBD-9514-501707C3A8A0}"/>
              </a:ext>
            </a:extLst>
          </p:cNvPr>
          <p:cNvSpPr>
            <a:spLocks noGrp="1"/>
          </p:cNvSpPr>
          <p:nvPr>
            <p:ph type="title"/>
          </p:nvPr>
        </p:nvSpPr>
        <p:spPr>
          <a:xfrm>
            <a:off x="578496" y="1391493"/>
            <a:ext cx="3259493" cy="1325563"/>
          </a:xfrm>
        </p:spPr>
        <p:txBody>
          <a:bodyPr>
            <a:normAutofit fontScale="90000"/>
          </a:bodyPr>
          <a:lstStyle/>
          <a:p>
            <a:r>
              <a:rPr lang="es-CL" sz="5300" b="1" dirty="0">
                <a:solidFill>
                  <a:srgbClr val="374151"/>
                </a:solidFill>
                <a:latin typeface="+mn-lt"/>
                <a:ea typeface="+mn-ea"/>
                <a:cs typeface="+mn-cs"/>
              </a:rPr>
              <a:t>Reglas Sala </a:t>
            </a:r>
            <a:br>
              <a:rPr lang="es-CL" sz="6000" dirty="0"/>
            </a:br>
            <a:endParaRPr lang="es-CL" sz="6000" dirty="0"/>
          </a:p>
        </p:txBody>
      </p:sp>
      <p:pic>
        <p:nvPicPr>
          <p:cNvPr id="1026" name="Picture 2" descr="NORMAS DE CLASE – Imagenes Educativas">
            <a:extLst>
              <a:ext uri="{FF2B5EF4-FFF2-40B4-BE49-F238E27FC236}">
                <a16:creationId xmlns:a16="http://schemas.microsoft.com/office/drawing/2014/main" id="{492EE7AB-F7AE-965D-2B81-654A2735D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794" y="2102707"/>
            <a:ext cx="7502012" cy="35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5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550607" y="943898"/>
            <a:ext cx="8833090" cy="987040"/>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50374" y="1101213"/>
            <a:ext cx="6971071" cy="707886"/>
          </a:xfrm>
          <a:prstGeom prst="rect">
            <a:avLst/>
          </a:prstGeom>
          <a:noFill/>
        </p:spPr>
        <p:txBody>
          <a:bodyPr wrap="square">
            <a:spAutoFit/>
          </a:bodyPr>
          <a:lstStyle/>
          <a:p>
            <a:pPr algn="just"/>
            <a:r>
              <a:rPr lang="es-ES" sz="4000" b="1" dirty="0">
                <a:solidFill>
                  <a:schemeClr val="bg1"/>
                </a:solidFill>
                <a:latin typeface="Söhne"/>
              </a:rPr>
              <a:t>¿Quiénes son ustedes?</a:t>
            </a:r>
          </a:p>
        </p:txBody>
      </p:sp>
      <p:sp>
        <p:nvSpPr>
          <p:cNvPr id="4" name="CuadroTexto 3">
            <a:extLst>
              <a:ext uri="{FF2B5EF4-FFF2-40B4-BE49-F238E27FC236}">
                <a16:creationId xmlns:a16="http://schemas.microsoft.com/office/drawing/2014/main" id="{FEC80B27-E2CF-31A2-2591-EF94F6B20327}"/>
              </a:ext>
            </a:extLst>
          </p:cNvPr>
          <p:cNvSpPr txBox="1"/>
          <p:nvPr/>
        </p:nvSpPr>
        <p:spPr>
          <a:xfrm>
            <a:off x="3329466" y="2152451"/>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5" name="CuadroTexto 4">
            <a:extLst>
              <a:ext uri="{FF2B5EF4-FFF2-40B4-BE49-F238E27FC236}">
                <a16:creationId xmlns:a16="http://schemas.microsoft.com/office/drawing/2014/main" id="{AC178929-C7B7-429A-6C4B-BE1FC4C5A8E3}"/>
              </a:ext>
            </a:extLst>
          </p:cNvPr>
          <p:cNvSpPr txBox="1"/>
          <p:nvPr/>
        </p:nvSpPr>
        <p:spPr>
          <a:xfrm>
            <a:off x="3255725" y="2185460"/>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8" name="CuadroTexto 7">
            <a:extLst>
              <a:ext uri="{FF2B5EF4-FFF2-40B4-BE49-F238E27FC236}">
                <a16:creationId xmlns:a16="http://schemas.microsoft.com/office/drawing/2014/main" id="{35989BE0-BA96-63ED-1D45-B5881C14B7E5}"/>
              </a:ext>
            </a:extLst>
          </p:cNvPr>
          <p:cNvSpPr txBox="1"/>
          <p:nvPr/>
        </p:nvSpPr>
        <p:spPr>
          <a:xfrm>
            <a:off x="2886334" y="2152451"/>
            <a:ext cx="6446854" cy="4524315"/>
          </a:xfrm>
          <a:prstGeom prst="rect">
            <a:avLst/>
          </a:prstGeom>
          <a:noFill/>
        </p:spPr>
        <p:txBody>
          <a:bodyPr wrap="square">
            <a:spAutoFit/>
          </a:bodyPr>
          <a:lstStyle/>
          <a:p>
            <a:pPr marL="514350" indent="-514350" algn="just">
              <a:buFont typeface="+mj-lt"/>
              <a:buAutoNum type="arabicPeriod"/>
            </a:pPr>
            <a:r>
              <a:rPr lang="es-ES" sz="3200" dirty="0">
                <a:solidFill>
                  <a:srgbClr val="374151"/>
                </a:solidFill>
              </a:rPr>
              <a:t>Nombre</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Sector</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Nombre de su negocio</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¿Qué quería ser cuando niño/a?</a:t>
            </a:r>
          </a:p>
          <a:p>
            <a:pPr algn="just"/>
            <a:r>
              <a:rPr lang="es-ES" sz="3200" b="1" u="sng" dirty="0">
                <a:solidFill>
                  <a:srgbClr val="374151"/>
                </a:solidFill>
              </a:rPr>
              <a:t>https://www.mentimeter.com/es-ES</a:t>
            </a:r>
          </a:p>
          <a:p>
            <a:pPr algn="just"/>
            <a:r>
              <a:rPr lang="es-ES" sz="3200" b="1" u="sng" dirty="0">
                <a:solidFill>
                  <a:srgbClr val="374151"/>
                </a:solidFill>
              </a:rPr>
              <a:t> Código: </a:t>
            </a:r>
          </a:p>
        </p:txBody>
      </p:sp>
    </p:spTree>
    <p:extLst>
      <p:ext uri="{BB962C8B-B14F-4D97-AF65-F5344CB8AC3E}">
        <p14:creationId xmlns:p14="http://schemas.microsoft.com/office/powerpoint/2010/main" val="383626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30424" y="237451"/>
            <a:ext cx="7045215" cy="1569660"/>
          </a:xfrm>
          <a:prstGeom prst="rect">
            <a:avLst/>
          </a:prstGeom>
          <a:noFill/>
        </p:spPr>
        <p:txBody>
          <a:bodyPr wrap="square" rtlCol="0">
            <a:spAutoFit/>
          </a:bodyPr>
          <a:lstStyle/>
          <a:p>
            <a:pPr algn="ctr"/>
            <a:r>
              <a:rPr lang="es-CL" sz="3200" dirty="0">
                <a:solidFill>
                  <a:srgbClr val="374151"/>
                </a:solidFill>
              </a:rPr>
              <a:t>Ejercicio 1: Trabajo Grupal </a:t>
            </a:r>
          </a:p>
          <a:p>
            <a:pPr algn="ctr"/>
            <a:r>
              <a:rPr lang="es-CL" sz="3200" dirty="0">
                <a:solidFill>
                  <a:srgbClr val="374151"/>
                </a:solidFill>
              </a:rPr>
              <a:t>¿QUÉ ESPERAN DE ESTE CURSO?</a:t>
            </a:r>
          </a:p>
          <a:p>
            <a:pPr algn="ctr"/>
            <a:r>
              <a:rPr lang="es-CL" sz="3200" dirty="0">
                <a:solidFill>
                  <a:srgbClr val="374151"/>
                </a:solidFill>
              </a:rPr>
              <a:t>(5 minutos)</a:t>
            </a:r>
          </a:p>
        </p:txBody>
      </p:sp>
      <p:sp>
        <p:nvSpPr>
          <p:cNvPr id="5" name="4 CuadroTexto"/>
          <p:cNvSpPr txBox="1"/>
          <p:nvPr/>
        </p:nvSpPr>
        <p:spPr>
          <a:xfrm>
            <a:off x="5731907" y="1493913"/>
            <a:ext cx="5795529" cy="5509200"/>
          </a:xfrm>
          <a:prstGeom prst="rect">
            <a:avLst/>
          </a:prstGeom>
          <a:noFill/>
        </p:spPr>
        <p:txBody>
          <a:bodyPr wrap="square" rtlCol="0">
            <a:spAutoFit/>
          </a:bodyPr>
          <a:lstStyle/>
          <a:p>
            <a:r>
              <a:rPr lang="es-CL" sz="3200" dirty="0">
                <a:solidFill>
                  <a:srgbClr val="374151"/>
                </a:solidFill>
              </a:rPr>
              <a:t>1.- ¿Qué esperan aprender?</a:t>
            </a:r>
          </a:p>
          <a:p>
            <a:endParaRPr lang="es-CL" sz="3200" dirty="0">
              <a:solidFill>
                <a:srgbClr val="374151"/>
              </a:solidFill>
            </a:endParaRPr>
          </a:p>
          <a:p>
            <a:r>
              <a:rPr lang="es-CL" sz="3200" dirty="0">
                <a:solidFill>
                  <a:srgbClr val="374151"/>
                </a:solidFill>
              </a:rPr>
              <a:t>2.- ¿Qué esperan de la relatora?</a:t>
            </a:r>
          </a:p>
          <a:p>
            <a:endParaRPr lang="es-CL" sz="3200" dirty="0">
              <a:solidFill>
                <a:srgbClr val="374151"/>
              </a:solidFill>
            </a:endParaRPr>
          </a:p>
          <a:p>
            <a:r>
              <a:rPr lang="es-CL" sz="3200" dirty="0">
                <a:solidFill>
                  <a:srgbClr val="374151"/>
                </a:solidFill>
              </a:rPr>
              <a:t>3.- ¿Qué esperan de sus compañeros(as)?</a:t>
            </a:r>
          </a:p>
          <a:p>
            <a:endParaRPr lang="es-CL" sz="3200" dirty="0">
              <a:solidFill>
                <a:srgbClr val="374151"/>
              </a:solidFill>
            </a:endParaRPr>
          </a:p>
          <a:p>
            <a:pPr algn="just"/>
            <a:r>
              <a:rPr lang="es-ES" sz="3200" b="1" u="sng" dirty="0">
                <a:solidFill>
                  <a:srgbClr val="374151"/>
                </a:solidFill>
              </a:rPr>
              <a:t>https://www.mentimeter.com/es-ES</a:t>
            </a:r>
          </a:p>
          <a:p>
            <a:pPr algn="just"/>
            <a:r>
              <a:rPr lang="es-ES" sz="3200" b="1" u="sng" dirty="0">
                <a:solidFill>
                  <a:srgbClr val="374151"/>
                </a:solidFill>
              </a:rPr>
              <a:t> Código: </a:t>
            </a:r>
          </a:p>
          <a:p>
            <a:endParaRPr lang="es-CL" sz="3200" dirty="0">
              <a:solidFill>
                <a:srgbClr val="374151"/>
              </a:solidFill>
            </a:endParaRPr>
          </a:p>
        </p:txBody>
      </p:sp>
      <p:pic>
        <p:nvPicPr>
          <p:cNvPr id="4" name="Imagen 3">
            <a:extLst>
              <a:ext uri="{FF2B5EF4-FFF2-40B4-BE49-F238E27FC236}">
                <a16:creationId xmlns:a16="http://schemas.microsoft.com/office/drawing/2014/main" id="{61077791-7136-4A7C-9F85-5664AC1074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1025" y="2506305"/>
            <a:ext cx="3823607" cy="3484416"/>
          </a:xfrm>
          <a:prstGeom prst="rect">
            <a:avLst/>
          </a:prstGeom>
        </p:spPr>
      </p:pic>
    </p:spTree>
    <p:custDataLst>
      <p:tags r:id="rId1"/>
    </p:custDataLst>
    <p:extLst>
      <p:ext uri="{BB962C8B-B14F-4D97-AF65-F5344CB8AC3E}">
        <p14:creationId xmlns:p14="http://schemas.microsoft.com/office/powerpoint/2010/main" val="254397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371939" y="1999455"/>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663908" y="1999455"/>
            <a:ext cx="8559384" cy="2246769"/>
          </a:xfrm>
          <a:prstGeom prst="rect">
            <a:avLst/>
          </a:prstGeom>
          <a:noFill/>
        </p:spPr>
        <p:txBody>
          <a:bodyPr wrap="square">
            <a:spAutoFit/>
          </a:bodyPr>
          <a:lstStyle/>
          <a:p>
            <a:pPr algn="ctr"/>
            <a:r>
              <a:rPr lang="es-ES" sz="2800" b="1" dirty="0">
                <a:solidFill>
                  <a:schemeClr val="bg1"/>
                </a:solidFill>
                <a:latin typeface="Söhne"/>
              </a:rPr>
              <a:t>Clase N°2.</a:t>
            </a:r>
          </a:p>
          <a:p>
            <a:pPr algn="ctr"/>
            <a:r>
              <a:rPr lang="es-ES" sz="2800" b="1" dirty="0">
                <a:solidFill>
                  <a:schemeClr val="bg1"/>
                </a:solidFill>
                <a:latin typeface="Söhne"/>
              </a:rPr>
              <a:t> </a:t>
            </a:r>
          </a:p>
          <a:p>
            <a:pPr algn="ctr"/>
            <a:r>
              <a:rPr lang="es-MX" sz="2800" dirty="0">
                <a:solidFill>
                  <a:srgbClr val="374151"/>
                </a:solidFill>
              </a:rPr>
              <a:t>Conocer las normativas vigentes (PSD2) y su aplicación.</a:t>
            </a:r>
          </a:p>
          <a:p>
            <a:pPr algn="ctr"/>
            <a:endParaRPr lang="es-MX" sz="2800" dirty="0">
              <a:solidFill>
                <a:srgbClr val="374151"/>
              </a:solidFill>
            </a:endParaRPr>
          </a:p>
          <a:p>
            <a:pPr algn="just"/>
            <a:endParaRPr lang="es-ES" sz="2800" b="1" dirty="0">
              <a:solidFill>
                <a:schemeClr val="bg1"/>
              </a:solidFill>
              <a:latin typeface="Söhne"/>
            </a:endParaRPr>
          </a:p>
        </p:txBody>
      </p:sp>
    </p:spTree>
    <p:extLst>
      <p:ext uri="{BB962C8B-B14F-4D97-AF65-F5344CB8AC3E}">
        <p14:creationId xmlns:p14="http://schemas.microsoft.com/office/powerpoint/2010/main" val="2827258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5006</TotalTime>
  <Words>1287</Words>
  <Application>Microsoft Office PowerPoint</Application>
  <PresentationFormat>Panorámica</PresentationFormat>
  <Paragraphs>97</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Reglas convivencia</vt:lpstr>
      <vt:lpstr>Reglas Sala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Jua reyes</cp:lastModifiedBy>
  <cp:revision>74</cp:revision>
  <dcterms:created xsi:type="dcterms:W3CDTF">2022-09-01T16:31:15Z</dcterms:created>
  <dcterms:modified xsi:type="dcterms:W3CDTF">2023-10-18T19:07:59Z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