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28"/>
  </p:notesMasterIdLst>
  <p:handoutMasterIdLst>
    <p:handoutMasterId r:id="rId29"/>
  </p:handoutMasterIdLst>
  <p:sldIdLst>
    <p:sldId id="362" r:id="rId3"/>
    <p:sldId id="363" r:id="rId4"/>
    <p:sldId id="261" r:id="rId5"/>
    <p:sldId id="262" r:id="rId6"/>
    <p:sldId id="331" r:id="rId7"/>
    <p:sldId id="319" r:id="rId8"/>
    <p:sldId id="337" r:id="rId9"/>
    <p:sldId id="340" r:id="rId10"/>
    <p:sldId id="341" r:id="rId11"/>
    <p:sldId id="342" r:id="rId12"/>
    <p:sldId id="347" r:id="rId13"/>
    <p:sldId id="348" r:id="rId14"/>
    <p:sldId id="349" r:id="rId15"/>
    <p:sldId id="352" r:id="rId16"/>
    <p:sldId id="350" r:id="rId17"/>
    <p:sldId id="353" r:id="rId18"/>
    <p:sldId id="351" r:id="rId19"/>
    <p:sldId id="356" r:id="rId20"/>
    <p:sldId id="354" r:id="rId21"/>
    <p:sldId id="357" r:id="rId22"/>
    <p:sldId id="355" r:id="rId23"/>
    <p:sldId id="359" r:id="rId24"/>
    <p:sldId id="361" r:id="rId25"/>
    <p:sldId id="358" r:id="rId26"/>
    <p:sldId id="329" r:id="rId27"/>
  </p:sldIdLst>
  <p:sldSz cx="12192000" cy="6858000"/>
  <p:notesSz cx="6858000" cy="9313863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EA2"/>
    <a:srgbClr val="374151"/>
    <a:srgbClr val="EE6C26"/>
    <a:srgbClr val="AF11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5" autoAdjust="0"/>
    <p:restoredTop sz="94714"/>
  </p:normalViewPr>
  <p:slideViewPr>
    <p:cSldViewPr snapToGrid="0" showGuides="1">
      <p:cViewPr varScale="1">
        <p:scale>
          <a:sx n="70" d="100"/>
          <a:sy n="70" d="100"/>
        </p:scale>
        <p:origin x="82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0F2C05-74FD-4DE0-9C59-7693E176304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C8ECA9-DD91-4002-B937-40B21EA8DB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80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2FB549-16F7-4C88-A229-048A0E76503F}" type="datetimeFigureOut">
              <a:rPr lang="es-CL" smtClean="0"/>
              <a:t>20-11-2023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A9418-BE23-47D4-828E-8CEE373ECF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8961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6417AE7-1C01-29D1-CBE0-6948AA68F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A1C5A69-045D-8A64-53B0-B1EEAB1C17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20973AC0-B4E8-8BFC-0BE6-E18E1B30A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20-11-2023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0C4043C8-E868-DFBC-4E47-3A97F4C94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73E86F-1D5B-7F19-9264-FF59A0FD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0935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36DAAD2-2628-3F49-68D2-89268B319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9DFF6B71-2277-80ED-C8B6-7768A9789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A005F3A6-B0A5-E60E-A3FF-04F25B5B4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20-11-2023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8F480FF-BB83-61FC-29A8-9C9D69E88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04212DF-0583-7408-3FE5-4727999CB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4052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3070EA91-B75F-DA84-11DB-B836107FD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63CD2D49-6B7E-8420-3CCF-9BD2BF49D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C91041AE-A87E-356A-045A-4699ED49F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20-11-2023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92FFEB36-FD8B-A0EF-8AE4-47A3BCC66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600208EE-5755-DAA8-2E37-DED7A4A29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2199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6417AE7-1C01-29D1-CBE0-6948AA68F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A1C5A69-045D-8A64-53B0-B1EEAB1C17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20973AC0-B4E8-8BFC-0BE6-E18E1B30A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20-11-2023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0C4043C8-E868-DFBC-4E47-3A97F4C94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73E86F-1D5B-7F19-9264-FF59A0FD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2121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E229FA8-645B-C1FC-F7DE-39B32B789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E1F2266D-507F-434B-85B3-6FF6E0439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959B705F-329C-113F-EF9C-5E470CD0D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20-11-2023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862D655-4175-69C7-36D7-85AC39646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E4F2BAB6-9ABB-841D-85FD-710A33668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2970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F0E5FA9-F8F8-8DFE-C969-D1EEEE0FD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28335ABD-2E86-C499-5A70-C979E57AD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EDEE39A-17BE-9AEE-6F49-E2627E78F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20-11-2023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32CEADF9-3D82-74F5-7D34-C00AA08FB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1FFAA51-2CE0-6685-99E0-6DB9D799C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9635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E58FE8E-DFB4-EC3A-2787-37267C568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E30CEDA6-74F5-E400-4CB8-2AC2A4B571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C0380221-B01D-DF89-CD52-8FFE83B29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6C200525-21EC-5E67-3488-B1BCA6D4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20-11-2023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9AF59ABC-661D-68A7-3F21-20F2D872C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92A7A15C-2E5D-4D01-D77C-7AF6DDCBA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5837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5854D3C-56CD-F2EC-D624-B834FB4CB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D3620192-6865-FFC9-A64A-821263163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4674BBAC-9B1C-7FF3-1164-D8E05FCF2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DF8ABF10-0B76-C7B6-F452-60497388FC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CDDF206B-F948-AB8D-0188-096B2BA3B4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EA694C52-3001-D061-07E6-BEE60BD59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20-11-2023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A1381180-FD2D-83F7-E295-2B99BC9D0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B6194A88-ABF4-E58D-8A5A-31ED89F86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43918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1BFC35D-D334-A6DE-D967-064A223DB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54DFFDE4-76C4-186B-87E7-B39DF0EBE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20-11-2023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56B8C959-E88A-7B4C-E48B-028E0CD2D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8974ABD5-987F-C573-58D0-90667807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5586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B92B54F4-56FA-DC1F-2AED-0E0ACA55B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20-11-2023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71EFC61F-9D1B-86A3-2444-1B5B0BEB3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2F930379-10F9-03CC-5549-978938287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86406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3A1F089-1EFE-3F3D-72FD-2AF9F1D2B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A786B97A-5222-2200-3782-EB1D45BE7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AD018C33-0563-6BBC-215B-988D06EDB2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26B6F822-9520-F1B8-1FA8-918690C1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20-11-2023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DF0ADA80-91D3-A8A8-A849-D7B796CBA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944C717F-BB5C-EFFE-AA5A-773086E66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2574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E229FA8-645B-C1FC-F7DE-39B32B789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E1F2266D-507F-434B-85B3-6FF6E0439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959B705F-329C-113F-EF9C-5E470CD0D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20-11-2023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862D655-4175-69C7-36D7-85AC39646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E4F2BAB6-9ABB-841D-85FD-710A33668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24618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8F77CAE-4F7C-BFDE-1F65-D5109D7DC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BF5AD70D-BBA8-F4E2-EC28-ED28C61C5B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4C7D8F6B-B43F-6789-D782-3CECCCCA5D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704FED25-AB30-880E-CAC3-1D75CF2C4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20-11-2023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4D5B67E5-B14B-280C-553B-F584C43A7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55BE6592-FE9F-F96C-5DB0-B52F57594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30276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36DAAD2-2628-3F49-68D2-89268B319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9DFF6B71-2277-80ED-C8B6-7768A9789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A005F3A6-B0A5-E60E-A3FF-04F25B5B4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20-11-2023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8F480FF-BB83-61FC-29A8-9C9D69E88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04212DF-0583-7408-3FE5-4727999CB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54686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3070EA91-B75F-DA84-11DB-B836107FD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63CD2D49-6B7E-8420-3CCF-9BD2BF49D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C91041AE-A87E-356A-045A-4699ED49F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20-11-2023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92FFEB36-FD8B-A0EF-8AE4-47A3BCC66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600208EE-5755-DAA8-2E37-DED7A4A29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1178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F0E5FA9-F8F8-8DFE-C969-D1EEEE0FD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28335ABD-2E86-C499-5A70-C979E57AD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EDEE39A-17BE-9AEE-6F49-E2627E78F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20-11-2023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32CEADF9-3D82-74F5-7D34-C00AA08FB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1FFAA51-2CE0-6685-99E0-6DB9D799C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1569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E58FE8E-DFB4-EC3A-2787-37267C568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E30CEDA6-74F5-E400-4CB8-2AC2A4B571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C0380221-B01D-DF89-CD52-8FFE83B29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6C200525-21EC-5E67-3488-B1BCA6D4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20-11-2023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9AF59ABC-661D-68A7-3F21-20F2D872C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92A7A15C-2E5D-4D01-D77C-7AF6DDCBA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8167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5854D3C-56CD-F2EC-D624-B834FB4CB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D3620192-6865-FFC9-A64A-821263163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4674BBAC-9B1C-7FF3-1164-D8E05FCF2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DF8ABF10-0B76-C7B6-F452-60497388FC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CDDF206B-F948-AB8D-0188-096B2BA3B4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EA694C52-3001-D061-07E6-BEE60BD59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20-11-2023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A1381180-FD2D-83F7-E295-2B99BC9D0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B6194A88-ABF4-E58D-8A5A-31ED89F86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3548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1BFC35D-D334-A6DE-D967-064A223DB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54DFFDE4-76C4-186B-87E7-B39DF0EBE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20-11-2023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56B8C959-E88A-7B4C-E48B-028E0CD2D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8974ABD5-987F-C573-58D0-90667807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2465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B92B54F4-56FA-DC1F-2AED-0E0ACA55B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20-11-2023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71EFC61F-9D1B-86A3-2444-1B5B0BEB3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2F930379-10F9-03CC-5549-978938287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146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3A1F089-1EFE-3F3D-72FD-2AF9F1D2B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A786B97A-5222-2200-3782-EB1D45BE7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AD018C33-0563-6BBC-215B-988D06EDB2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26B6F822-9520-F1B8-1FA8-918690C1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20-11-2023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DF0ADA80-91D3-A8A8-A849-D7B796CBA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944C717F-BB5C-EFFE-AA5A-773086E66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3309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8F77CAE-4F7C-BFDE-1F65-D5109D7DC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BF5AD70D-BBA8-F4E2-EC28-ED28C61C5B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4C7D8F6B-B43F-6789-D782-3CECCCCA5D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704FED25-AB30-880E-CAC3-1D75CF2C4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20-11-2023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4D5B67E5-B14B-280C-553B-F584C43A7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55BE6592-FE9F-F96C-5DB0-B52F57594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112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8C985DE8-9CBB-417A-E847-F80316D4F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251322B-92BC-972C-6735-513C13998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DE984ED2-68D6-FB81-0376-6D38048201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FC852-BD28-D649-8535-15E2BCD0059B}" type="datetimeFigureOut">
              <a:rPr lang="es-CL" smtClean="0"/>
              <a:t>20-11-2023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80766946-1E5A-DDA8-07F4-ED85B3D0FB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14CE3075-A221-D453-D097-4175F38C41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7686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8C985DE8-9CBB-417A-E847-F80316D4F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251322B-92BC-972C-6735-513C13998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DE984ED2-68D6-FB81-0376-6D38048201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FC852-BD28-D649-8535-15E2BCD0059B}" type="datetimeFigureOut">
              <a:rPr lang="es-CL" smtClean="0"/>
              <a:t>20-11-2023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80766946-1E5A-DDA8-07F4-ED85B3D0FB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14CE3075-A221-D453-D097-4175F38C41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98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gistrodeempresasysociedades.cl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onasa.cl/sites/fonasa/noticias/2017/10/26/lanzamiento_de_app_movil_mi_fonasa.html?from=Beneficiarios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FF7F79C6-77EE-6A28-5A0A-B910B42109DE}"/>
              </a:ext>
            </a:extLst>
          </p:cNvPr>
          <p:cNvSpPr txBox="1"/>
          <p:nvPr/>
        </p:nvSpPr>
        <p:spPr>
          <a:xfrm>
            <a:off x="2548616" y="2351782"/>
            <a:ext cx="70947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ES" sz="3200" b="1" dirty="0">
                <a:solidFill>
                  <a:srgbClr val="37415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buntu" panose="020B0504030602030204" pitchFamily="34" charset="0"/>
              </a:rPr>
              <a:t>Digitalización de la Micro y Pequeña Empresa de Talcahuano</a:t>
            </a:r>
            <a:endParaRPr lang="es-CL" sz="3200" b="1" dirty="0">
              <a:solidFill>
                <a:srgbClr val="37415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buntu" panose="020B050403060203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BC860ACD-68AE-DF0F-2451-BB820CD10F0E}"/>
              </a:ext>
            </a:extLst>
          </p:cNvPr>
          <p:cNvSpPr txBox="1"/>
          <p:nvPr/>
        </p:nvSpPr>
        <p:spPr>
          <a:xfrm>
            <a:off x="301159" y="4524471"/>
            <a:ext cx="87219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dirty="0">
                <a:solidFill>
                  <a:srgbClr val="374151"/>
                </a:solidFill>
                <a:latin typeface="Söhne"/>
              </a:rPr>
              <a:t>Docente: </a:t>
            </a:r>
          </a:p>
          <a:p>
            <a:pPr>
              <a:defRPr/>
            </a:pPr>
            <a:r>
              <a:rPr lang="es-MX" dirty="0">
                <a:solidFill>
                  <a:srgbClr val="374151"/>
                </a:solidFill>
                <a:latin typeface="Söhne"/>
              </a:rPr>
              <a:t>Contacto:</a:t>
            </a:r>
            <a:endParaRPr lang="es-CL" dirty="0">
              <a:solidFill>
                <a:srgbClr val="3741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325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304800" y="407020"/>
            <a:ext cx="9862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374151"/>
                </a:solidFill>
              </a:rPr>
              <a:t>La información que necesito</a:t>
            </a:r>
          </a:p>
          <a:p>
            <a:r>
              <a:rPr lang="es-ES" sz="2400" b="1" dirty="0">
                <a:solidFill>
                  <a:srgbClr val="374151"/>
                </a:solidFill>
              </a:rPr>
              <a:t>Gobierno Digital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8739B8FD-67BF-193C-5060-78A5337F79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8400" y="1564640"/>
            <a:ext cx="8006079" cy="460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409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580170" y="721980"/>
            <a:ext cx="93535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374151"/>
                </a:solidFill>
              </a:rPr>
              <a:t>Identidad digital </a:t>
            </a:r>
          </a:p>
          <a:p>
            <a:r>
              <a:rPr lang="es-ES" sz="3600" b="1" dirty="0">
                <a:solidFill>
                  <a:srgbClr val="374151"/>
                </a:solidFill>
              </a:rPr>
              <a:t>Clave única</a:t>
            </a:r>
            <a:endParaRPr lang="es-CL" sz="3600" b="1" dirty="0">
              <a:solidFill>
                <a:srgbClr val="374151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0FCE5912-1097-F96E-C4CE-C54094BDC2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1030" y="1922309"/>
            <a:ext cx="7670800" cy="419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319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580171" y="721980"/>
            <a:ext cx="75071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374151"/>
                </a:solidFill>
              </a:rPr>
              <a:t>Algunos sitios web y recursos del Estado</a:t>
            </a:r>
            <a:endParaRPr lang="es-CL" sz="3600" b="1" dirty="0">
              <a:solidFill>
                <a:srgbClr val="374151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03741C13-B05C-72B3-273B-F61A24E0425E}"/>
              </a:ext>
            </a:extLst>
          </p:cNvPr>
          <p:cNvSpPr txBox="1"/>
          <p:nvPr/>
        </p:nvSpPr>
        <p:spPr>
          <a:xfrm>
            <a:off x="3820160" y="2260136"/>
            <a:ext cx="7813040" cy="2163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CL" sz="1800" kern="0" dirty="0">
                <a:solidFill>
                  <a:srgbClr val="24292F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Gobierno de Chile (gob.cl): Este es el portal oficial del Gobierno de Chile y proporciona información sobre el gobierno, sus ministros, políticas, noticias y más.</a:t>
            </a:r>
            <a:endParaRPr lang="es-CL" sz="2000" kern="100" dirty="0">
              <a:solidFill>
                <a:srgbClr val="24292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CL" sz="1800" kern="0" dirty="0">
                <a:solidFill>
                  <a:srgbClr val="24292F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Servicio de Impuestos Internos (SII) (sii.cl): El SII es la entidad encargada de la recaudación de impuestos en Chile, y su sitio web ofrece información sobre impuestos, formularios y servicios en línea.</a:t>
            </a:r>
            <a:endParaRPr lang="es-CL" sz="2000" kern="100" dirty="0">
              <a:solidFill>
                <a:srgbClr val="24292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439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255051" y="600231"/>
            <a:ext cx="8055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374151"/>
                </a:solidFill>
              </a:rPr>
              <a:t>Algunos sitios web y recursos del Estado</a:t>
            </a:r>
            <a:endParaRPr lang="es-CL" sz="3600" b="1" dirty="0">
              <a:solidFill>
                <a:srgbClr val="374151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03741C13-B05C-72B3-273B-F61A24E0425E}"/>
              </a:ext>
            </a:extLst>
          </p:cNvPr>
          <p:cNvSpPr txBox="1"/>
          <p:nvPr/>
        </p:nvSpPr>
        <p:spPr>
          <a:xfrm>
            <a:off x="3891280" y="1823256"/>
            <a:ext cx="7813040" cy="39976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tabLst>
                <a:tab pos="457200" algn="l"/>
              </a:tabLst>
            </a:pPr>
            <a:r>
              <a:rPr lang="es-CL" sz="1800" kern="0" dirty="0">
                <a:solidFill>
                  <a:srgbClr val="24292F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Registro Civil e Identificación (registrocivil.cl): Este sitio proporciona información sobre trámites relacionados con el registro civil, como obtener cédulas de identidad, certificados de nacimiento y matrimonio, entre otros.</a:t>
            </a:r>
          </a:p>
          <a:p>
            <a:pPr lvl="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tabLst>
                <a:tab pos="457200" algn="l"/>
              </a:tabLst>
            </a:pPr>
            <a:r>
              <a:rPr lang="es-CL" sz="1800" kern="0" dirty="0">
                <a:solidFill>
                  <a:srgbClr val="24292F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Congreso Nacional de Chile (congreso.cl): El Congreso Nacional es el órgano legislativo de Chile, y su sitio web proporciona información sobre legislación, sesiones, diputados y senadores.</a:t>
            </a:r>
            <a:endParaRPr lang="es-CL" sz="1800" kern="100" dirty="0">
              <a:solidFill>
                <a:srgbClr val="24292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tabLst>
                <a:tab pos="457200" algn="l"/>
              </a:tabLst>
            </a:pPr>
            <a:r>
              <a:rPr lang="es-CL" sz="1800" kern="0" dirty="0">
                <a:solidFill>
                  <a:srgbClr val="24292F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Superintendencia de Educación (supereduc.cl): Esta entidad supervisa el sistema educativo en Chile y su sitio web contiene información sobre regulaciones educativas, denuncias y orientación para padres y estudiantes.</a:t>
            </a:r>
            <a:endParaRPr lang="es-CL" sz="1800" kern="100" dirty="0">
              <a:solidFill>
                <a:srgbClr val="24292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tabLst>
                <a:tab pos="457200" algn="l"/>
              </a:tabLst>
            </a:pPr>
            <a:endParaRPr lang="es-CL" sz="2000" kern="100" dirty="0">
              <a:solidFill>
                <a:srgbClr val="24292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0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1C97C682-44D6-1668-E48D-6312B898512F}"/>
              </a:ext>
            </a:extLst>
          </p:cNvPr>
          <p:cNvSpPr txBox="1"/>
          <p:nvPr/>
        </p:nvSpPr>
        <p:spPr>
          <a:xfrm>
            <a:off x="3769360" y="1537790"/>
            <a:ext cx="754888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Empresa en un Día es una plataforma gubernamental diseñada para facilitar la creación de empresas de manera rápida y sencilla, eliminando la complejidad de los procedimientos de una escritura tradicional.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5B7EDDB9-8077-86F9-E792-6B605AA3B7A1}"/>
              </a:ext>
            </a:extLst>
          </p:cNvPr>
          <p:cNvSpPr txBox="1"/>
          <p:nvPr/>
        </p:nvSpPr>
        <p:spPr>
          <a:xfrm>
            <a:off x="426720" y="626428"/>
            <a:ext cx="69494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600" b="1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</a:t>
            </a:r>
            <a:r>
              <a:rPr lang="es-CL" sz="3600" b="1" dirty="0">
                <a:solidFill>
                  <a:srgbClr val="374151"/>
                </a:solidFill>
                <a:latin typeface="Calibri" panose="020F0502020204030204"/>
              </a:rPr>
              <a:t>é es empresa en un día?</a:t>
            </a:r>
            <a:endParaRPr kumimoji="0" lang="es-CL" sz="3600" b="1" i="0" u="none" strike="noStrike" kern="1200" cap="none" spc="0" normalizeH="0" baseline="0" noProof="0" dirty="0">
              <a:ln>
                <a:noFill/>
              </a:ln>
              <a:solidFill>
                <a:srgbClr val="37415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D9D00DB3-CBD9-5E61-CBD3-1DBA64EB51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3490" y="3593147"/>
            <a:ext cx="4381500" cy="263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601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519211" y="721980"/>
            <a:ext cx="79339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374151"/>
                </a:solidFill>
              </a:rPr>
              <a:t>6 pasos para ingresar </a:t>
            </a:r>
          </a:p>
          <a:p>
            <a:r>
              <a:rPr lang="es-ES" sz="3600" b="1" dirty="0">
                <a:solidFill>
                  <a:srgbClr val="374151"/>
                </a:solidFill>
              </a:rPr>
              <a:t>Empresa en un día </a:t>
            </a:r>
            <a:endParaRPr lang="es-CL" sz="3600" b="1" dirty="0">
              <a:solidFill>
                <a:srgbClr val="374151"/>
              </a:solidFill>
            </a:endParaRPr>
          </a:p>
        </p:txBody>
      </p:sp>
      <p:pic>
        <p:nvPicPr>
          <p:cNvPr id="2050" name="Picture 2" descr="Paso 1 como usar tu empresa en un dia">
            <a:extLst>
              <a:ext uri="{FF2B5EF4-FFF2-40B4-BE49-F238E27FC236}">
                <a16:creationId xmlns="" xmlns:a16="http://schemas.microsoft.com/office/drawing/2014/main" id="{970A2535-7018-BF03-BA1D-852C3120F5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400" y="2691186"/>
            <a:ext cx="6675120" cy="3902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C8363CC1-920E-9B6B-9E50-443956C868E0}"/>
              </a:ext>
            </a:extLst>
          </p:cNvPr>
          <p:cNvSpPr txBox="1"/>
          <p:nvPr/>
        </p:nvSpPr>
        <p:spPr>
          <a:xfrm>
            <a:off x="5151120" y="193741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s-CL" b="1" i="0" dirty="0">
                <a:solidFill>
                  <a:srgbClr val="1B304D"/>
                </a:solidFill>
                <a:effectLst/>
                <a:latin typeface="inherit"/>
              </a:rPr>
              <a:t>1. Ingresar a </a:t>
            </a:r>
            <a:r>
              <a:rPr lang="es-CL" b="1" i="0" u="none" strike="noStrike" dirty="0">
                <a:solidFill>
                  <a:srgbClr val="1B304D"/>
                </a:solidFill>
                <a:effectLst/>
                <a:latin typeface="inherit"/>
                <a:hlinkClick r:id="rId3"/>
              </a:rPr>
              <a:t>www.registrodeempresasysociedades.cl</a:t>
            </a:r>
            <a:endParaRPr lang="es-CL" b="1" i="0" dirty="0">
              <a:solidFill>
                <a:srgbClr val="1B304D"/>
              </a:solidFill>
              <a:effectLst/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2123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519211" y="721980"/>
            <a:ext cx="79339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374151"/>
                </a:solidFill>
              </a:rPr>
              <a:t>6 pasos para ingresar </a:t>
            </a:r>
          </a:p>
          <a:p>
            <a:r>
              <a:rPr lang="es-ES" sz="3600" b="1" dirty="0">
                <a:solidFill>
                  <a:srgbClr val="374151"/>
                </a:solidFill>
              </a:rPr>
              <a:t>Empresa en un día </a:t>
            </a:r>
            <a:endParaRPr lang="es-CL" sz="3600" b="1" dirty="0">
              <a:solidFill>
                <a:srgbClr val="37415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C8363CC1-920E-9B6B-9E50-443956C868E0}"/>
              </a:ext>
            </a:extLst>
          </p:cNvPr>
          <p:cNvSpPr txBox="1"/>
          <p:nvPr/>
        </p:nvSpPr>
        <p:spPr>
          <a:xfrm>
            <a:off x="5151120" y="1937415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s-MX" b="1" i="0" dirty="0">
                <a:solidFill>
                  <a:srgbClr val="1B304D"/>
                </a:solidFill>
                <a:effectLst/>
                <a:latin typeface="inherit"/>
              </a:rPr>
              <a:t>2. Iniciar sesión con tu clave única o regístrate en el sitio</a:t>
            </a:r>
            <a:endParaRPr lang="es-MX" b="1" i="0" dirty="0">
              <a:solidFill>
                <a:srgbClr val="1B304D"/>
              </a:solidFill>
              <a:effectLst/>
              <a:latin typeface="roboto" panose="02000000000000000000" pitchFamily="2" charset="0"/>
            </a:endParaRPr>
          </a:p>
          <a:p>
            <a:r>
              <a:rPr lang="es-MX" dirty="0"/>
              <a:t/>
            </a:r>
            <a:br>
              <a:rPr lang="es-MX" dirty="0"/>
            </a:br>
            <a:endParaRPr lang="es-CL" b="1" i="0" dirty="0">
              <a:solidFill>
                <a:srgbClr val="1B304D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3074" name="Picture 2" descr="Paso 2 de como usar empresa en un día ">
            <a:extLst>
              <a:ext uri="{FF2B5EF4-FFF2-40B4-BE49-F238E27FC236}">
                <a16:creationId xmlns="" xmlns:a16="http://schemas.microsoft.com/office/drawing/2014/main" id="{EA0BACAC-A741-AF90-38BF-72CF2CB204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320" y="2742195"/>
            <a:ext cx="6220460" cy="3319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90917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580170" y="721980"/>
            <a:ext cx="93535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374151"/>
                </a:solidFill>
              </a:rPr>
              <a:t>6 pasos para ingresar </a:t>
            </a:r>
          </a:p>
          <a:p>
            <a:r>
              <a:rPr lang="es-ES" sz="3600" b="1" dirty="0">
                <a:solidFill>
                  <a:srgbClr val="374151"/>
                </a:solidFill>
              </a:rPr>
              <a:t>Empresa en un día </a:t>
            </a:r>
            <a:endParaRPr lang="es-CL" sz="3600" b="1" dirty="0">
              <a:solidFill>
                <a:srgbClr val="374151"/>
              </a:solidFill>
            </a:endParaRPr>
          </a:p>
          <a:p>
            <a:endParaRPr lang="es-CL" sz="3600" b="1" dirty="0">
              <a:solidFill>
                <a:srgbClr val="374151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03741C13-B05C-72B3-273B-F61A24E0425E}"/>
              </a:ext>
            </a:extLst>
          </p:cNvPr>
          <p:cNvSpPr txBox="1"/>
          <p:nvPr/>
        </p:nvSpPr>
        <p:spPr>
          <a:xfrm>
            <a:off x="3677920" y="1975656"/>
            <a:ext cx="781304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s-MX" sz="2000" b="1" i="0" dirty="0">
                <a:solidFill>
                  <a:srgbClr val="1B304D"/>
                </a:solidFill>
                <a:effectLst/>
                <a:latin typeface="inherit"/>
              </a:rPr>
              <a:t>3. Elegir el tipo de empresa que vas a crear.</a:t>
            </a:r>
            <a:endParaRPr lang="es-MX" sz="2000" b="1" i="0" dirty="0">
              <a:solidFill>
                <a:srgbClr val="1B304D"/>
              </a:solidFill>
              <a:effectLst/>
              <a:latin typeface="roboto" panose="02000000000000000000" pitchFamily="2" charset="0"/>
            </a:endParaRPr>
          </a:p>
          <a:p>
            <a:r>
              <a:rPr lang="es-MX" sz="2000" dirty="0"/>
              <a:t/>
            </a:r>
            <a:br>
              <a:rPr lang="es-MX" sz="2000" dirty="0"/>
            </a:br>
            <a:r>
              <a:rPr lang="es-MX" sz="2000" b="0" i="0" dirty="0">
                <a:solidFill>
                  <a:srgbClr val="303030"/>
                </a:solidFill>
                <a:effectLst/>
                <a:latin typeface="roboto" panose="02000000000000000000" pitchFamily="2" charset="0"/>
              </a:rPr>
              <a:t>Recuerda que hay diferencias importantes entre sociedades, si aun no sabes cual elegir te sugiero informarte al respecto.</a:t>
            </a:r>
            <a:endParaRPr lang="es-CL" sz="2000" kern="100" dirty="0">
              <a:solidFill>
                <a:srgbClr val="24292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A3970946-0690-5F1D-0B20-A6CD047319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6720" y="3299095"/>
            <a:ext cx="6097270" cy="3261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5331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580170" y="721980"/>
            <a:ext cx="93535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374151"/>
                </a:solidFill>
              </a:rPr>
              <a:t>6 pasos para ingresar </a:t>
            </a:r>
          </a:p>
          <a:p>
            <a:r>
              <a:rPr lang="es-ES" sz="3600" b="1" dirty="0">
                <a:solidFill>
                  <a:srgbClr val="374151"/>
                </a:solidFill>
              </a:rPr>
              <a:t>Empresa en un día </a:t>
            </a:r>
            <a:endParaRPr lang="es-CL" sz="3600" b="1" dirty="0">
              <a:solidFill>
                <a:srgbClr val="374151"/>
              </a:solidFill>
            </a:endParaRPr>
          </a:p>
          <a:p>
            <a:endParaRPr lang="es-CL" sz="3600" b="1" dirty="0">
              <a:solidFill>
                <a:srgbClr val="37415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D73CD5F1-AC76-63A2-4817-63C8A20A5378}"/>
              </a:ext>
            </a:extLst>
          </p:cNvPr>
          <p:cNvSpPr txBox="1"/>
          <p:nvPr/>
        </p:nvSpPr>
        <p:spPr>
          <a:xfrm>
            <a:off x="4389120" y="201497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1" dirty="0"/>
              <a:t>5. Registrar los datos personales o los socios</a:t>
            </a:r>
            <a:endParaRPr lang="es-CL" b="1" dirty="0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FBD44369-F596-4E7F-2FB7-806728A62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5439" y="2622758"/>
            <a:ext cx="6604635" cy="3517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9189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580170" y="721980"/>
            <a:ext cx="93535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374151"/>
                </a:solidFill>
              </a:rPr>
              <a:t>6 pasos para ingresar </a:t>
            </a:r>
          </a:p>
          <a:p>
            <a:r>
              <a:rPr lang="es-ES" sz="3600" b="1" dirty="0">
                <a:solidFill>
                  <a:srgbClr val="374151"/>
                </a:solidFill>
              </a:rPr>
              <a:t>Empresa en un día </a:t>
            </a:r>
            <a:endParaRPr lang="es-CL" sz="3600" b="1" dirty="0">
              <a:solidFill>
                <a:srgbClr val="374151"/>
              </a:solidFill>
            </a:endParaRPr>
          </a:p>
          <a:p>
            <a:endParaRPr lang="es-CL" sz="3600" b="1" dirty="0">
              <a:solidFill>
                <a:srgbClr val="374151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03741C13-B05C-72B3-273B-F61A24E0425E}"/>
              </a:ext>
            </a:extLst>
          </p:cNvPr>
          <p:cNvSpPr txBox="1"/>
          <p:nvPr/>
        </p:nvSpPr>
        <p:spPr>
          <a:xfrm>
            <a:off x="4074161" y="1814586"/>
            <a:ext cx="72136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s-MX" sz="2000" b="1" i="0" dirty="0">
                <a:solidFill>
                  <a:srgbClr val="1B304D"/>
                </a:solidFill>
                <a:effectLst/>
                <a:latin typeface="inherit"/>
              </a:rPr>
              <a:t>4. Completar los campos solicitados</a:t>
            </a:r>
            <a:endParaRPr lang="es-MX" sz="2000" b="1" i="0" dirty="0">
              <a:solidFill>
                <a:srgbClr val="1B304D"/>
              </a:solidFill>
              <a:effectLst/>
              <a:latin typeface="roboto" panose="02000000000000000000" pitchFamily="2" charset="0"/>
            </a:endParaRPr>
          </a:p>
          <a:p>
            <a:r>
              <a:rPr lang="es-MX" sz="2000" b="0" i="0" dirty="0">
                <a:solidFill>
                  <a:srgbClr val="303030"/>
                </a:solidFill>
                <a:effectLst/>
                <a:latin typeface="roboto" panose="02000000000000000000" pitchFamily="2" charset="0"/>
              </a:rPr>
              <a:t>Si no sabes qué información registrar puedes usar el signo de interrogación que te explicará a que corresponde cada campo de información..</a:t>
            </a:r>
            <a:endParaRPr lang="es-CL" sz="2000" kern="100" dirty="0">
              <a:solidFill>
                <a:srgbClr val="24292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="" xmlns:a16="http://schemas.microsoft.com/office/drawing/2014/main" id="{180705A1-7DF5-4766-568F-5E432B58FC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0800" y="3138025"/>
            <a:ext cx="7213600" cy="3486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745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4A775F1D-4596-F07C-9ACD-3BCB453130A3}"/>
              </a:ext>
            </a:extLst>
          </p:cNvPr>
          <p:cNvSpPr txBox="1"/>
          <p:nvPr/>
        </p:nvSpPr>
        <p:spPr>
          <a:xfrm>
            <a:off x="535802" y="2306173"/>
            <a:ext cx="1126145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000" b="1" dirty="0">
                <a:solidFill>
                  <a:srgbClr val="374151"/>
                </a:solidFill>
                <a:latin typeface="Söhne"/>
              </a:rPr>
              <a:t>Módulo 3:</a:t>
            </a:r>
          </a:p>
          <a:p>
            <a:pPr algn="ctr"/>
            <a:r>
              <a:rPr lang="es-ES" sz="4000" b="1" dirty="0">
                <a:solidFill>
                  <a:srgbClr val="374151"/>
                </a:solidFill>
                <a:latin typeface="Söhne"/>
              </a:rPr>
              <a:t> “</a:t>
            </a:r>
            <a:r>
              <a:rPr lang="es-MX" sz="4000" b="1" dirty="0">
                <a:solidFill>
                  <a:srgbClr val="374151"/>
                </a:solidFill>
                <a:latin typeface="Söhne"/>
              </a:rPr>
              <a:t>USO DE RECURSOS DIGITALES INSTITUCIONALES</a:t>
            </a:r>
            <a:r>
              <a:rPr lang="es-ES" sz="4000" b="1" dirty="0">
                <a:solidFill>
                  <a:srgbClr val="374151"/>
                </a:solidFill>
                <a:latin typeface="Söhne"/>
              </a:rPr>
              <a:t>”. </a:t>
            </a:r>
          </a:p>
        </p:txBody>
      </p:sp>
    </p:spTree>
    <p:extLst>
      <p:ext uri="{BB962C8B-B14F-4D97-AF65-F5344CB8AC3E}">
        <p14:creationId xmlns:p14="http://schemas.microsoft.com/office/powerpoint/2010/main" val="18803860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427770" y="376540"/>
            <a:ext cx="93535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374151"/>
                </a:solidFill>
              </a:rPr>
              <a:t>6 pasos para ingresar </a:t>
            </a:r>
          </a:p>
          <a:p>
            <a:r>
              <a:rPr lang="es-ES" sz="3600" b="1" dirty="0">
                <a:solidFill>
                  <a:srgbClr val="374151"/>
                </a:solidFill>
              </a:rPr>
              <a:t>Empresa en un día </a:t>
            </a:r>
            <a:endParaRPr lang="es-CL" sz="3600" b="1" dirty="0">
              <a:solidFill>
                <a:srgbClr val="374151"/>
              </a:solidFill>
            </a:endParaRPr>
          </a:p>
          <a:p>
            <a:endParaRPr lang="es-CL" sz="3600" b="1" dirty="0">
              <a:solidFill>
                <a:srgbClr val="37415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D73CD5F1-AC76-63A2-4817-63C8A20A5378}"/>
              </a:ext>
            </a:extLst>
          </p:cNvPr>
          <p:cNvSpPr txBox="1"/>
          <p:nvPr/>
        </p:nvSpPr>
        <p:spPr>
          <a:xfrm>
            <a:off x="4389120" y="2014974"/>
            <a:ext cx="714248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s-MX" b="1" i="0" dirty="0">
                <a:solidFill>
                  <a:srgbClr val="1B304D"/>
                </a:solidFill>
                <a:effectLst/>
                <a:latin typeface="inherit"/>
              </a:rPr>
              <a:t>6. Firmar la Constitución de Sociedad</a:t>
            </a:r>
            <a:endParaRPr lang="es-MX" b="1" i="0" dirty="0">
              <a:solidFill>
                <a:srgbClr val="1B304D"/>
              </a:solidFill>
              <a:effectLst/>
              <a:latin typeface="roboto" panose="02000000000000000000" pitchFamily="2" charset="0"/>
            </a:endParaRPr>
          </a:p>
          <a:p>
            <a:pPr algn="l" fontAlgn="base"/>
            <a:r>
              <a:rPr lang="es-MX" b="0" i="0" dirty="0">
                <a:solidFill>
                  <a:srgbClr val="303030"/>
                </a:solidFill>
                <a:effectLst/>
                <a:latin typeface="roboto" panose="02000000000000000000" pitchFamily="2" charset="0"/>
              </a:rPr>
              <a:t>Hoy en día puedes firmar tu sociedad asistiendo a un notario o bien comprando una firma avanzada por cerca de $ 2.000</a:t>
            </a:r>
          </a:p>
          <a:p>
            <a:endParaRPr lang="es-CL" b="1" dirty="0"/>
          </a:p>
        </p:txBody>
      </p:sp>
      <p:pic>
        <p:nvPicPr>
          <p:cNvPr id="4098" name="Picture 2" descr="Paso 6 de como usar empresa en un día ">
            <a:extLst>
              <a:ext uri="{FF2B5EF4-FFF2-40B4-BE49-F238E27FC236}">
                <a16:creationId xmlns="" xmlns:a16="http://schemas.microsoft.com/office/drawing/2014/main" id="{E190A4DA-2B01-5C62-7BDF-DA2598637A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640" y="3215303"/>
            <a:ext cx="5834380" cy="3113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61514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580170" y="721980"/>
            <a:ext cx="9353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374151"/>
                </a:solidFill>
              </a:rPr>
              <a:t>Algunos sitios web y recursos del Estado</a:t>
            </a:r>
            <a:endParaRPr lang="es-CL" sz="3600" b="1" dirty="0">
              <a:solidFill>
                <a:srgbClr val="374151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03741C13-B05C-72B3-273B-F61A24E0425E}"/>
              </a:ext>
            </a:extLst>
          </p:cNvPr>
          <p:cNvSpPr txBox="1"/>
          <p:nvPr/>
        </p:nvSpPr>
        <p:spPr>
          <a:xfrm>
            <a:off x="3677920" y="1975656"/>
            <a:ext cx="781304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s-MX" sz="2000" b="1" i="0" dirty="0">
                <a:solidFill>
                  <a:srgbClr val="1B304D"/>
                </a:solidFill>
                <a:effectLst/>
                <a:latin typeface="inherit"/>
              </a:rPr>
              <a:t>3. Elegir el tipo de empresa que vas a crear.</a:t>
            </a:r>
            <a:endParaRPr lang="es-MX" sz="2000" b="1" i="0" dirty="0">
              <a:solidFill>
                <a:srgbClr val="1B304D"/>
              </a:solidFill>
              <a:effectLst/>
              <a:latin typeface="roboto" panose="02000000000000000000" pitchFamily="2" charset="0"/>
            </a:endParaRPr>
          </a:p>
          <a:p>
            <a:r>
              <a:rPr lang="es-MX" sz="2000" dirty="0"/>
              <a:t/>
            </a:r>
            <a:br>
              <a:rPr lang="es-MX" sz="2000" dirty="0"/>
            </a:br>
            <a:r>
              <a:rPr lang="es-MX" sz="2000" b="0" i="0" dirty="0">
                <a:solidFill>
                  <a:srgbClr val="303030"/>
                </a:solidFill>
                <a:effectLst/>
                <a:latin typeface="roboto" panose="02000000000000000000" pitchFamily="2" charset="0"/>
              </a:rPr>
              <a:t>Recuerda que hay diferencias importantes entre sociedades, si aun no sabes cual elegir te sugiero informarte al respecto.</a:t>
            </a:r>
            <a:endParaRPr lang="es-CL" sz="2000" kern="100" dirty="0">
              <a:solidFill>
                <a:srgbClr val="24292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A3970946-0690-5F1D-0B20-A6CD047319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6720" y="3299095"/>
            <a:ext cx="6097270" cy="3261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5692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7D023387-3E07-2D46-4149-C5D4A8FCB71F}"/>
              </a:ext>
            </a:extLst>
          </p:cNvPr>
          <p:cNvSpPr txBox="1"/>
          <p:nvPr/>
        </p:nvSpPr>
        <p:spPr>
          <a:xfrm>
            <a:off x="599440" y="887214"/>
            <a:ext cx="72847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Ejercicio práctico 1 (evaluación 1) : Explorando Servicios Digitales Gubernamentales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6C88AFC8-85B1-E3C4-BE6C-A9B3876FF4A0}"/>
              </a:ext>
            </a:extLst>
          </p:cNvPr>
          <p:cNvSpPr txBox="1"/>
          <p:nvPr/>
        </p:nvSpPr>
        <p:spPr>
          <a:xfrm>
            <a:off x="3048000" y="1981815"/>
            <a:ext cx="84023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1" i="0" dirty="0">
                <a:solidFill>
                  <a:srgbClr val="24292F"/>
                </a:solidFill>
                <a:effectLst/>
                <a:latin typeface="-apple-system"/>
              </a:rPr>
              <a:t>Objetivo:</a:t>
            </a:r>
            <a:r>
              <a:rPr lang="es-MX" b="0" i="0" dirty="0">
                <a:solidFill>
                  <a:srgbClr val="24292F"/>
                </a:solidFill>
                <a:effectLst/>
                <a:latin typeface="-apple-system"/>
              </a:rPr>
              <a:t> Familiarizarse con los servicios digitales proporcionados por entidades gubernamentales para facilitar trámites y apoyar a emprendedores.</a:t>
            </a:r>
            <a:endParaRPr lang="es-CL" dirty="0"/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B967A094-1B7F-51C4-5D5D-3AC3A856B0DB}"/>
              </a:ext>
            </a:extLst>
          </p:cNvPr>
          <p:cNvSpPr txBox="1"/>
          <p:nvPr/>
        </p:nvSpPr>
        <p:spPr>
          <a:xfrm>
            <a:off x="3383280" y="2967335"/>
            <a:ext cx="82804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b="1" i="0" dirty="0">
                <a:solidFill>
                  <a:srgbClr val="24292F"/>
                </a:solidFill>
                <a:effectLst/>
                <a:latin typeface="-apple-system"/>
              </a:rPr>
              <a:t>Registro en Plataformas:</a:t>
            </a:r>
          </a:p>
          <a:p>
            <a:pPr algn="l"/>
            <a:endParaRPr lang="es-MX" b="0" i="0" dirty="0">
              <a:solidFill>
                <a:srgbClr val="24292F"/>
              </a:solidFill>
              <a:effectLst/>
              <a:latin typeface="-apple-system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s-MX" b="0" i="0" dirty="0">
                <a:solidFill>
                  <a:srgbClr val="24292F"/>
                </a:solidFill>
                <a:effectLst/>
                <a:latin typeface="-apple-system"/>
              </a:rPr>
              <a:t>Selecciona al menos dos servicios de utilidad para tu emprendimiento  y regístrate en sus plataformas en línea. Familiarízate con el proceso de registro y la información requerida.</a:t>
            </a:r>
            <a:endParaRPr lang="es-MX" dirty="0">
              <a:solidFill>
                <a:srgbClr val="24292F"/>
              </a:solidFill>
              <a:latin typeface="-apple-system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s-MX" b="1" i="0" dirty="0">
                <a:solidFill>
                  <a:srgbClr val="24292F"/>
                </a:solidFill>
                <a:effectLst/>
                <a:latin typeface="-apple-system"/>
              </a:rPr>
              <a:t>Simulación de Trámite:</a:t>
            </a:r>
            <a:endParaRPr lang="es-MX" b="0" i="0" dirty="0">
              <a:solidFill>
                <a:srgbClr val="24292F"/>
              </a:solidFill>
              <a:effectLst/>
              <a:latin typeface="-apple-system"/>
            </a:endParaRPr>
          </a:p>
          <a:p>
            <a:pPr lvl="1" algn="l"/>
            <a:r>
              <a:rPr lang="es-MX" b="0" i="0" dirty="0">
                <a:solidFill>
                  <a:srgbClr val="24292F"/>
                </a:solidFill>
                <a:effectLst/>
                <a:latin typeface="-apple-system"/>
              </a:rPr>
              <a:t>Elige un trámite relevante para tu proyecto emprendedor (por ejemplo, registro de empresa). Simula el proceso completo, desde la presentación de documentos hasta la confirmación.</a:t>
            </a:r>
          </a:p>
          <a:p>
            <a:r>
              <a:rPr lang="es-MX" dirty="0"/>
              <a:t/>
            </a:r>
            <a:br>
              <a:rPr lang="es-MX" dirty="0"/>
            </a:br>
            <a:endParaRPr lang="es-MX" b="0" i="0" dirty="0">
              <a:solidFill>
                <a:srgbClr val="24292F"/>
              </a:solidFill>
              <a:effectLst/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4438983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7D023387-3E07-2D46-4149-C5D4A8FCB71F}"/>
              </a:ext>
            </a:extLst>
          </p:cNvPr>
          <p:cNvSpPr txBox="1"/>
          <p:nvPr/>
        </p:nvSpPr>
        <p:spPr>
          <a:xfrm>
            <a:off x="599440" y="887214"/>
            <a:ext cx="72847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Ejercicio práctico 1 (evaluación 1) : Explorando Servicios Digitales Gubernamentales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6C88AFC8-85B1-E3C4-BE6C-A9B3876FF4A0}"/>
              </a:ext>
            </a:extLst>
          </p:cNvPr>
          <p:cNvSpPr txBox="1"/>
          <p:nvPr/>
        </p:nvSpPr>
        <p:spPr>
          <a:xfrm>
            <a:off x="3048000" y="1981815"/>
            <a:ext cx="84023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1" i="0" dirty="0">
                <a:solidFill>
                  <a:srgbClr val="24292F"/>
                </a:solidFill>
                <a:effectLst/>
                <a:latin typeface="-apple-system"/>
              </a:rPr>
              <a:t>Objetivo:</a:t>
            </a:r>
            <a:r>
              <a:rPr lang="es-MX" b="0" i="0" dirty="0">
                <a:solidFill>
                  <a:srgbClr val="24292F"/>
                </a:solidFill>
                <a:effectLst/>
                <a:latin typeface="-apple-system"/>
              </a:rPr>
              <a:t> Familiarizarse con los servicios digitales proporcionados por entidades gubernamentales para facilitar trámites y apoyar a emprendedores.</a:t>
            </a:r>
            <a:endParaRPr lang="es-CL" dirty="0"/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B967A094-1B7F-51C4-5D5D-3AC3A856B0DB}"/>
              </a:ext>
            </a:extLst>
          </p:cNvPr>
          <p:cNvSpPr txBox="1"/>
          <p:nvPr/>
        </p:nvSpPr>
        <p:spPr>
          <a:xfrm>
            <a:off x="3383280" y="2967335"/>
            <a:ext cx="82804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b="1" i="0" dirty="0">
                <a:solidFill>
                  <a:srgbClr val="24292F"/>
                </a:solidFill>
                <a:effectLst/>
                <a:latin typeface="-apple-system"/>
              </a:rPr>
              <a:t>4. Evaluación del trámite: Escribe en tus apuntes los siguientes ítems </a:t>
            </a:r>
          </a:p>
          <a:p>
            <a:endParaRPr lang="es-MX" dirty="0">
              <a:solidFill>
                <a:srgbClr val="24292F"/>
              </a:solidFill>
              <a:latin typeface="-apple-system"/>
            </a:endParaRPr>
          </a:p>
          <a:p>
            <a:pPr marL="800100" lvl="1" indent="-342900" algn="l">
              <a:buAutoNum type="alphaLcPeriod"/>
            </a:pPr>
            <a:r>
              <a:rPr lang="es-MX" dirty="0">
                <a:solidFill>
                  <a:srgbClr val="24292F"/>
                </a:solidFill>
                <a:latin typeface="-apple-system"/>
              </a:rPr>
              <a:t>E</a:t>
            </a:r>
            <a:r>
              <a:rPr lang="es-MX" b="0" i="0" dirty="0">
                <a:solidFill>
                  <a:srgbClr val="24292F"/>
                </a:solidFill>
                <a:effectLst/>
                <a:latin typeface="-apple-system"/>
              </a:rPr>
              <a:t>valúa la experiencia general. Considera la facilidad de uso de la plataforma, la claridad de las instrucciones y la eficiencia del servicio. Documenta cualquier problema o sugerencia de mejora.</a:t>
            </a:r>
          </a:p>
          <a:p>
            <a:pPr lvl="1" algn="l"/>
            <a:endParaRPr lang="es-MX" b="0" i="0" dirty="0">
              <a:solidFill>
                <a:srgbClr val="24292F"/>
              </a:solidFill>
              <a:effectLst/>
              <a:latin typeface="-apple-system"/>
            </a:endParaRPr>
          </a:p>
          <a:p>
            <a:pPr marL="800100" lvl="1" indent="-342900">
              <a:buFontTx/>
              <a:buAutoNum type="alphaLcPeriod"/>
            </a:pPr>
            <a:r>
              <a:rPr lang="es-MX" b="0" i="0" dirty="0">
                <a:solidFill>
                  <a:srgbClr val="24292F"/>
                </a:solidFill>
                <a:effectLst/>
                <a:latin typeface="-apple-system"/>
              </a:rPr>
              <a:t>Escribe una breve reflexión sobre la importancia de estos servicios digitales para los emprendedores y cómo podrían mejorar el entorno empresarial.</a:t>
            </a:r>
          </a:p>
          <a:p>
            <a:pPr lvl="1" algn="l"/>
            <a:endParaRPr lang="es-MX" b="0" i="0" dirty="0">
              <a:solidFill>
                <a:srgbClr val="24292F"/>
              </a:solidFill>
              <a:effectLst/>
              <a:latin typeface="-apple-system"/>
            </a:endParaRPr>
          </a:p>
          <a:p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endParaRPr lang="es-MX" b="0" i="0" dirty="0">
              <a:solidFill>
                <a:srgbClr val="24292F"/>
              </a:solidFill>
              <a:effectLst/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19719094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580170" y="721980"/>
            <a:ext cx="9353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>
                <a:solidFill>
                  <a:srgbClr val="374151"/>
                </a:solidFill>
              </a:rPr>
              <a:t>Firma digital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03741C13-B05C-72B3-273B-F61A24E0425E}"/>
              </a:ext>
            </a:extLst>
          </p:cNvPr>
          <p:cNvSpPr txBox="1"/>
          <p:nvPr/>
        </p:nvSpPr>
        <p:spPr>
          <a:xfrm>
            <a:off x="3708400" y="1565072"/>
            <a:ext cx="7813040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2000" b="0" i="0" dirty="0">
                <a:solidFill>
                  <a:srgbClr val="4C4C4D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Es un conjunto de datos que tiene la misma validez de una firma manuscrita. Esta se usa para identificar a la persona que está firmando un documento electrónico -ya sea público o privado- de igual forma que si lo estuviera haciendo en papel. </a:t>
            </a:r>
          </a:p>
          <a:p>
            <a:pPr algn="l"/>
            <a:endParaRPr lang="es-MX" sz="2000" dirty="0">
              <a:solidFill>
                <a:srgbClr val="4C4C4D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l"/>
            <a:r>
              <a:rPr lang="es-MX" sz="2000" dirty="0">
                <a:solidFill>
                  <a:srgbClr val="4C4C4D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- </a:t>
            </a:r>
            <a:r>
              <a:rPr lang="es-MX" sz="2000" b="1" i="0" dirty="0">
                <a:solidFill>
                  <a:srgbClr val="4C4C4D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Firma Digital Simple</a:t>
            </a:r>
            <a:r>
              <a:rPr lang="es-MX" sz="2000" b="0" i="0" dirty="0">
                <a:solidFill>
                  <a:srgbClr val="4C4C4D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 es cualquier medio digital que permite la verificación de la identidad del firmante.</a:t>
            </a:r>
          </a:p>
          <a:p>
            <a:pPr algn="l"/>
            <a:endParaRPr lang="es-MX" sz="2000" b="0" i="0" dirty="0">
              <a:solidFill>
                <a:srgbClr val="4C4C4D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l"/>
            <a:r>
              <a:rPr lang="es-MX" sz="2000" b="1" i="0" dirty="0">
                <a:solidFill>
                  <a:srgbClr val="4C4C4D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- Firma Digital Avanzada</a:t>
            </a:r>
            <a:r>
              <a:rPr lang="es-MX" sz="2000" b="0" i="0" dirty="0">
                <a:solidFill>
                  <a:srgbClr val="4C4C4D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 funciona de manera similar a la simple, con la diferencia de que esta es certificada formalmente por un prestador acreditado y es de uso exclusivo del titular, de manera que el documento firmado solo puede vincularse a él.</a:t>
            </a:r>
          </a:p>
          <a:p>
            <a:pPr algn="l" fontAlgn="base"/>
            <a:endParaRPr lang="es-CL" sz="2000" kern="100" dirty="0">
              <a:solidFill>
                <a:srgbClr val="24292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7163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FF7F79C6-77EE-6A28-5A0A-B910B42109DE}"/>
              </a:ext>
            </a:extLst>
          </p:cNvPr>
          <p:cNvSpPr txBox="1"/>
          <p:nvPr/>
        </p:nvSpPr>
        <p:spPr>
          <a:xfrm>
            <a:off x="2548616" y="2351782"/>
            <a:ext cx="70947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buntu" panose="020B0504030602030204" pitchFamily="34" charset="0"/>
                <a:ea typeface="+mn-ea"/>
                <a:cs typeface="+mn-cs"/>
              </a:rPr>
              <a:t>Digitalización de la Micro y Pequeña Empresa de Talcahuano</a:t>
            </a:r>
            <a:endParaRPr kumimoji="0" lang="es-CL" sz="3200" b="1" i="0" u="none" strike="noStrike" kern="1200" cap="none" spc="0" normalizeH="0" baseline="0" noProof="0" dirty="0">
              <a:ln>
                <a:noFill/>
              </a:ln>
              <a:solidFill>
                <a:srgbClr val="37415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buntu" panose="020B0504030602030204" pitchFamily="34" charset="0"/>
              <a:ea typeface="+mn-ea"/>
              <a:cs typeface="+mn-cs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BC860ACD-68AE-DF0F-2451-BB820CD10F0E}"/>
              </a:ext>
            </a:extLst>
          </p:cNvPr>
          <p:cNvSpPr txBox="1"/>
          <p:nvPr/>
        </p:nvSpPr>
        <p:spPr>
          <a:xfrm>
            <a:off x="301159" y="4524471"/>
            <a:ext cx="87219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/>
                <a:uLnTx/>
                <a:uFillTx/>
                <a:latin typeface="Söhne"/>
                <a:ea typeface="+mn-ea"/>
                <a:cs typeface="+mn-cs"/>
              </a:rPr>
              <a:t>Docente: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/>
                <a:uLnTx/>
                <a:uFillTx/>
                <a:latin typeface="Söhne"/>
                <a:ea typeface="+mn-ea"/>
                <a:cs typeface="+mn-cs"/>
              </a:rPr>
              <a:t>Contacto: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srgbClr val="37415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8120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4A775F1D-4596-F07C-9ACD-3BCB453130A3}"/>
              </a:ext>
            </a:extLst>
          </p:cNvPr>
          <p:cNvSpPr txBox="1"/>
          <p:nvPr/>
        </p:nvSpPr>
        <p:spPr>
          <a:xfrm>
            <a:off x="1735015" y="2905780"/>
            <a:ext cx="872197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800" dirty="0" smtClean="0">
                <a:solidFill>
                  <a:srgbClr val="374151"/>
                </a:solidFill>
                <a:latin typeface="Söhne"/>
              </a:rPr>
              <a:t>Principales </a:t>
            </a:r>
            <a:r>
              <a:rPr lang="es-ES" sz="2800" dirty="0">
                <a:solidFill>
                  <a:srgbClr val="374151"/>
                </a:solidFill>
                <a:latin typeface="Söhne"/>
              </a:rPr>
              <a:t>servicios y recursos digitales del Estado de Chile </a:t>
            </a:r>
            <a:endParaRPr lang="es-ES" dirty="0">
              <a:solidFill>
                <a:srgbClr val="374151"/>
              </a:solidFill>
              <a:latin typeface="Söhne"/>
            </a:endParaRPr>
          </a:p>
        </p:txBody>
      </p:sp>
      <p:sp>
        <p:nvSpPr>
          <p:cNvPr id="3" name="Rectángulo: esquinas redondeadas 6">
            <a:extLst>
              <a:ext uri="{FF2B5EF4-FFF2-40B4-BE49-F238E27FC236}">
                <a16:creationId xmlns="" xmlns:a16="http://schemas.microsoft.com/office/drawing/2014/main" id="{6221D7EB-B71F-ED38-7A98-51A8C50F8AA6}"/>
              </a:ext>
            </a:extLst>
          </p:cNvPr>
          <p:cNvSpPr/>
          <p:nvPr/>
        </p:nvSpPr>
        <p:spPr>
          <a:xfrm>
            <a:off x="3149771" y="2191304"/>
            <a:ext cx="6206630" cy="408373"/>
          </a:xfrm>
          <a:prstGeom prst="roundRect">
            <a:avLst/>
          </a:prstGeom>
          <a:solidFill>
            <a:srgbClr val="009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  <a:latin typeface="Söhne"/>
              </a:rPr>
              <a:t>Clase N°3</a:t>
            </a:r>
            <a:endParaRPr lang="es-CL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583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: esquinas redondeadas 6">
            <a:extLst>
              <a:ext uri="{FF2B5EF4-FFF2-40B4-BE49-F238E27FC236}">
                <a16:creationId xmlns="" xmlns:a16="http://schemas.microsoft.com/office/drawing/2014/main" id="{6221D7EB-B71F-ED38-7A98-51A8C50F8AA6}"/>
              </a:ext>
            </a:extLst>
          </p:cNvPr>
          <p:cNvSpPr/>
          <p:nvPr/>
        </p:nvSpPr>
        <p:spPr>
          <a:xfrm>
            <a:off x="3177066" y="1522564"/>
            <a:ext cx="6206630" cy="408373"/>
          </a:xfrm>
          <a:prstGeom prst="roundRect">
            <a:avLst/>
          </a:prstGeom>
          <a:solidFill>
            <a:srgbClr val="009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53726589-D2E9-45E7-A692-E3F5B04FC9B5}"/>
              </a:ext>
            </a:extLst>
          </p:cNvPr>
          <p:cNvSpPr txBox="1"/>
          <p:nvPr/>
        </p:nvSpPr>
        <p:spPr>
          <a:xfrm>
            <a:off x="3177066" y="1465141"/>
            <a:ext cx="235027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800" b="1" dirty="0">
                <a:solidFill>
                  <a:schemeClr val="bg1"/>
                </a:solidFill>
                <a:latin typeface="Söhne"/>
              </a:rPr>
              <a:t>Contenido</a:t>
            </a:r>
          </a:p>
        </p:txBody>
      </p:sp>
      <p:sp>
        <p:nvSpPr>
          <p:cNvPr id="3" name="CuadroTexto 4">
            <a:extLst>
              <a:ext uri="{FF2B5EF4-FFF2-40B4-BE49-F238E27FC236}">
                <a16:creationId xmlns="" xmlns:a16="http://schemas.microsoft.com/office/drawing/2014/main" id="{B5F8C633-006D-596C-3A42-9C1C20757AA7}"/>
              </a:ext>
            </a:extLst>
          </p:cNvPr>
          <p:cNvSpPr txBox="1"/>
          <p:nvPr/>
        </p:nvSpPr>
        <p:spPr>
          <a:xfrm>
            <a:off x="3177066" y="2632638"/>
            <a:ext cx="620663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rgbClr val="374151"/>
                </a:solidFill>
                <a:latin typeface="Söhne"/>
              </a:rPr>
              <a:t>Introducción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rgbClr val="374151"/>
                </a:solidFill>
                <a:latin typeface="Söhne"/>
              </a:rPr>
              <a:t>Presencia del Estado de Chile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rgbClr val="374151"/>
                </a:solidFill>
                <a:latin typeface="Söhne"/>
              </a:rPr>
              <a:t>Sitios webs principales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rgbClr val="374151"/>
                </a:solidFill>
                <a:latin typeface="Söhne"/>
              </a:rPr>
              <a:t>Empresa en un día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rgbClr val="374151"/>
                </a:solidFill>
                <a:latin typeface="Söhne"/>
              </a:rPr>
              <a:t>Conocimiento sobre firma digital  </a:t>
            </a:r>
          </a:p>
        </p:txBody>
      </p:sp>
    </p:spTree>
    <p:extLst>
      <p:ext uri="{BB962C8B-B14F-4D97-AF65-F5344CB8AC3E}">
        <p14:creationId xmlns:p14="http://schemas.microsoft.com/office/powerpoint/2010/main" val="2089299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1254875" y="1587832"/>
            <a:ext cx="93535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>
                <a:solidFill>
                  <a:srgbClr val="374151"/>
                </a:solidFill>
              </a:rPr>
              <a:t>Objetivos de esta clase</a:t>
            </a:r>
            <a:endParaRPr lang="es-CL" sz="4000" b="1" dirty="0">
              <a:solidFill>
                <a:srgbClr val="37415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3F682A22-AC13-D120-15ED-6888AAA04886}"/>
              </a:ext>
            </a:extLst>
          </p:cNvPr>
          <p:cNvSpPr txBox="1"/>
          <p:nvPr/>
        </p:nvSpPr>
        <p:spPr>
          <a:xfrm>
            <a:off x="4128116" y="2644170"/>
            <a:ext cx="664049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rgbClr val="374151"/>
                </a:solidFill>
                <a:latin typeface="Söhne"/>
              </a:rPr>
              <a:t>Reconocer los elementos de acceso a los servicios públicos de Chile. </a:t>
            </a:r>
          </a:p>
        </p:txBody>
      </p:sp>
    </p:spTree>
    <p:extLst>
      <p:ext uri="{BB962C8B-B14F-4D97-AF65-F5344CB8AC3E}">
        <p14:creationId xmlns:p14="http://schemas.microsoft.com/office/powerpoint/2010/main" val="773746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DECC6B5F-B055-4E6E-1F1A-C507FBC8D1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0941" y="1950719"/>
            <a:ext cx="4797297" cy="344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7039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580170" y="721980"/>
            <a:ext cx="93535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Simplificación de la información</a:t>
            </a:r>
          </a:p>
          <a:p>
            <a:r>
              <a:rPr lang="es-ES" sz="3600" b="1" dirty="0">
                <a:solidFill>
                  <a:srgbClr val="374151"/>
                </a:solidFill>
              </a:rPr>
              <a:t>.</a:t>
            </a:r>
            <a:endParaRPr lang="es-CL" sz="4800" b="1" dirty="0">
              <a:solidFill>
                <a:srgbClr val="374151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5C0678B9-101D-D395-3FCE-339E9DB0DD17}"/>
              </a:ext>
            </a:extLst>
          </p:cNvPr>
          <p:cNvSpPr txBox="1"/>
          <p:nvPr/>
        </p:nvSpPr>
        <p:spPr>
          <a:xfrm>
            <a:off x="3877213" y="2735775"/>
            <a:ext cx="672982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 Las aplicaciones de las instituciones públicas son cada vez más frecuentes, y desde allí se ofrecen los servicios más requeridos por los usuarios. Chile es un claro ejemplo.</a:t>
            </a:r>
            <a:endParaRPr lang="es-ES" dirty="0">
              <a:solidFill>
                <a:srgbClr val="3741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395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580170" y="721980"/>
            <a:ext cx="9353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374151"/>
                </a:solidFill>
              </a:rPr>
              <a:t>Algunas experiencias en Chile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5C0678B9-101D-D395-3FCE-339E9DB0DD17}"/>
              </a:ext>
            </a:extLst>
          </p:cNvPr>
          <p:cNvSpPr txBox="1"/>
          <p:nvPr/>
        </p:nvSpPr>
        <p:spPr>
          <a:xfrm>
            <a:off x="3643533" y="1737643"/>
            <a:ext cx="8271802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s-MX" b="1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Gobierno Digital</a:t>
            </a:r>
          </a:p>
          <a:p>
            <a:pPr algn="l" fontAlgn="base"/>
            <a:endParaRPr lang="es-MX" b="1" i="0" dirty="0">
              <a:solidFill>
                <a:srgbClr val="333333"/>
              </a:solidFill>
              <a:effectLst/>
              <a:latin typeface="Lato" panose="020F0502020204030203" pitchFamily="34" charset="0"/>
            </a:endParaRPr>
          </a:p>
          <a:p>
            <a:pPr algn="l" fontAlgn="base"/>
            <a:r>
              <a:rPr lang="es-MX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Iniciativa que busca transformar digitalmente la relación entre los ciudadanos y el gobierno. Sus áreas de trabajo están centradas en tecnologías digitales, servicios ciudadanos, gobierno y estudios.  </a:t>
            </a:r>
          </a:p>
          <a:p>
            <a:pPr algn="l" fontAlgn="base"/>
            <a:endParaRPr lang="es-MX" b="0" i="0" dirty="0">
              <a:solidFill>
                <a:srgbClr val="333333"/>
              </a:solidFill>
              <a:effectLst/>
              <a:latin typeface="Lato" panose="020F0502020204030203" pitchFamily="34" charset="0"/>
            </a:endParaRPr>
          </a:p>
          <a:p>
            <a:pPr algn="l" fontAlgn="base"/>
            <a:r>
              <a:rPr lang="es-MX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Entre sus proyectos se encuentran </a:t>
            </a:r>
            <a:r>
              <a:rPr lang="es-MX" b="1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Chile Atiende</a:t>
            </a:r>
            <a:r>
              <a:rPr lang="es-MX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 (guía online de multiservicios). </a:t>
            </a:r>
            <a:r>
              <a:rPr lang="es-MX" b="1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Clave Única</a:t>
            </a:r>
            <a:r>
              <a:rPr lang="es-MX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 (sistema que permite acceder a todos los servicios del estado de forma segura, ya que funciona como un carnet de identidad digital). </a:t>
            </a:r>
            <a:r>
              <a:rPr lang="es-MX" b="1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Firma Electrónica Digital</a:t>
            </a:r>
            <a:r>
              <a:rPr lang="es-MX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 (sistema que permite firmar electrónicamente documentos públicos o privados, asegurando la integridad y veracidad  del instrumento) Con ellas se busca digitalizar los trámites y otras estrategias de estado.</a:t>
            </a:r>
          </a:p>
          <a:p>
            <a:pPr algn="l" fontAlgn="base"/>
            <a:endParaRPr lang="es-MX" b="0" i="0" dirty="0">
              <a:solidFill>
                <a:srgbClr val="333333"/>
              </a:solidFill>
              <a:effectLst/>
              <a:latin typeface="Lato" panose="020F0502020204030203" pitchFamily="34" charset="0"/>
            </a:endParaRPr>
          </a:p>
          <a:p>
            <a:pPr algn="l" fontAlgn="base"/>
            <a:r>
              <a:rPr lang="es-MX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Además, cuenta con otras aplicaciones como </a:t>
            </a:r>
            <a:r>
              <a:rPr lang="es-MX" b="0" i="0" dirty="0" err="1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ChileTravel</a:t>
            </a:r>
            <a:r>
              <a:rPr lang="es-MX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, PDI Chile, </a:t>
            </a:r>
            <a:r>
              <a:rPr lang="es-MX" b="0" i="0" dirty="0" err="1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iBencinas</a:t>
            </a:r>
            <a:r>
              <a:rPr lang="es-MX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, </a:t>
            </a:r>
            <a:r>
              <a:rPr lang="es-MX" b="0" i="0" dirty="0" err="1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iFarmacias</a:t>
            </a:r>
            <a:r>
              <a:rPr lang="es-MX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, </a:t>
            </a:r>
            <a:r>
              <a:rPr lang="es-MX" b="0" i="0" dirty="0" err="1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ITransantiago</a:t>
            </a:r>
            <a:r>
              <a:rPr lang="es-MX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, Asistencia Judicial, entre otras.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dirty="0">
              <a:solidFill>
                <a:srgbClr val="3741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897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580170" y="721980"/>
            <a:ext cx="9353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>
                <a:solidFill>
                  <a:srgbClr val="374151"/>
                </a:solidFill>
              </a:rPr>
              <a:t>Algunas experiencias en Chile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76C71AEF-FC70-244F-0B19-026F24FCC1CE}"/>
              </a:ext>
            </a:extLst>
          </p:cNvPr>
          <p:cNvSpPr txBox="1"/>
          <p:nvPr/>
        </p:nvSpPr>
        <p:spPr>
          <a:xfrm>
            <a:off x="3521613" y="1642483"/>
            <a:ext cx="827180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s-MX" sz="2000" b="1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Fonasa</a:t>
            </a:r>
          </a:p>
          <a:p>
            <a:pPr algn="l" fontAlgn="base"/>
            <a:endParaRPr lang="es-MX" sz="2000" b="1" i="0" dirty="0">
              <a:solidFill>
                <a:srgbClr val="333333"/>
              </a:solidFill>
              <a:effectLst/>
              <a:latin typeface="Lato" panose="020F0502020204030203" pitchFamily="34" charset="0"/>
            </a:endParaRPr>
          </a:p>
          <a:p>
            <a:pPr algn="l" fontAlgn="base"/>
            <a:r>
              <a:rPr lang="es-MX" sz="2000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Durante el último trimestre de 2017 el Fondo Nacional de Salud lanzó su primera aplicación: </a:t>
            </a:r>
            <a:r>
              <a:rPr lang="es-MX" sz="2000" b="1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Mi Fonasa</a:t>
            </a:r>
            <a:r>
              <a:rPr lang="es-MX" sz="2000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.</a:t>
            </a:r>
          </a:p>
          <a:p>
            <a:pPr algn="l" fontAlgn="base"/>
            <a:r>
              <a:rPr lang="es-MX" sz="2000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La Directora de la institución, Dra. Jeanette Vega, explicó que con esta app se busca </a:t>
            </a:r>
            <a:r>
              <a:rPr lang="es-MX" sz="2000" b="0" i="0" u="none" strike="noStrike" dirty="0">
                <a:solidFill>
                  <a:srgbClr val="FF4D3D"/>
                </a:solidFill>
                <a:effectLst/>
                <a:latin typeface="Lato" panose="020F0502020204030203" pitchFamily="34" charset="0"/>
                <a:hlinkClick r:id="rId2"/>
              </a:rPr>
              <a:t>modernizar los  servicios</a:t>
            </a:r>
            <a:r>
              <a:rPr lang="es-MX" sz="2000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, gracias al uso de la tecnología que impacta de manera positiva en los usuarios. El propósito es doble; por una parte, busca agilizar los trámites en Fonasa.</a:t>
            </a:r>
          </a:p>
          <a:p>
            <a:pPr algn="l" fontAlgn="base"/>
            <a:r>
              <a:rPr lang="es-MX" sz="2000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Los servicios que dispone la aplicación son los siguientes: Mis certificados, Cotiza tu bono, Busca tu sucursal, Mi número de atención y Compra tu bono consulta</a:t>
            </a:r>
          </a:p>
          <a:p>
            <a:endParaRPr lang="es-ES" sz="2000" dirty="0">
              <a:solidFill>
                <a:srgbClr val="009EA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5569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3619</TotalTime>
  <Words>826</Words>
  <Application>Microsoft Office PowerPoint</Application>
  <PresentationFormat>Panorámica</PresentationFormat>
  <Paragraphs>97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25</vt:i4>
      </vt:variant>
    </vt:vector>
  </HeadingPairs>
  <TitlesOfParts>
    <vt:vector size="38" baseType="lpstr">
      <vt:lpstr>-apple-system</vt:lpstr>
      <vt:lpstr>Arial</vt:lpstr>
      <vt:lpstr>Calibri</vt:lpstr>
      <vt:lpstr>Calibri Light</vt:lpstr>
      <vt:lpstr>inherit</vt:lpstr>
      <vt:lpstr>Lato</vt:lpstr>
      <vt:lpstr>roboto</vt:lpstr>
      <vt:lpstr>Segoe UI</vt:lpstr>
      <vt:lpstr>Söhne</vt:lpstr>
      <vt:lpstr>Times New Roman</vt:lpstr>
      <vt:lpstr>Ubuntu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Bravo Lira</dc:creator>
  <cp:lastModifiedBy>Cuenta Microsoft</cp:lastModifiedBy>
  <cp:revision>120</cp:revision>
  <cp:lastPrinted>2023-11-20T04:17:54Z</cp:lastPrinted>
  <dcterms:created xsi:type="dcterms:W3CDTF">2022-09-01T16:31:15Z</dcterms:created>
  <dcterms:modified xsi:type="dcterms:W3CDTF">2023-11-20T05:16:31Z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f4e9a4a-eb20-4aad-9a64-8872817c1a6f_Enabled">
    <vt:lpwstr>true</vt:lpwstr>
  </property>
  <property fmtid="{D5CDD505-2E9C-101B-9397-08002B2CF9AE}" pid="3" name="MSIP_Label_9f4e9a4a-eb20-4aad-9a64-8872817c1a6f_SetDate">
    <vt:lpwstr>2023-06-01T20:59:02Z</vt:lpwstr>
  </property>
  <property fmtid="{D5CDD505-2E9C-101B-9397-08002B2CF9AE}" pid="4" name="MSIP_Label_9f4e9a4a-eb20-4aad-9a64-8872817c1a6f_Method">
    <vt:lpwstr>Standard</vt:lpwstr>
  </property>
  <property fmtid="{D5CDD505-2E9C-101B-9397-08002B2CF9AE}" pid="5" name="MSIP_Label_9f4e9a4a-eb20-4aad-9a64-8872817c1a6f_Name">
    <vt:lpwstr>defa4170-0d19-0005-0004-bc88714345d2</vt:lpwstr>
  </property>
  <property fmtid="{D5CDD505-2E9C-101B-9397-08002B2CF9AE}" pid="6" name="MSIP_Label_9f4e9a4a-eb20-4aad-9a64-8872817c1a6f_SiteId">
    <vt:lpwstr>7a599002-001c-432c-846e-1ddca9f6b299</vt:lpwstr>
  </property>
  <property fmtid="{D5CDD505-2E9C-101B-9397-08002B2CF9AE}" pid="7" name="MSIP_Label_9f4e9a4a-eb20-4aad-9a64-8872817c1a6f_ActionId">
    <vt:lpwstr>5d20c5c1-0c9f-4f9b-b6ba-da01d02ac76d</vt:lpwstr>
  </property>
  <property fmtid="{D5CDD505-2E9C-101B-9397-08002B2CF9AE}" pid="8" name="MSIP_Label_9f4e9a4a-eb20-4aad-9a64-8872817c1a6f_ContentBits">
    <vt:lpwstr>0</vt:lpwstr>
  </property>
</Properties>
</file>