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316" r:id="rId3"/>
    <p:sldId id="261" r:id="rId4"/>
    <p:sldId id="346" r:id="rId5"/>
    <p:sldId id="367" r:id="rId6"/>
    <p:sldId id="1689" r:id="rId7"/>
    <p:sldId id="313" r:id="rId8"/>
    <p:sldId id="347" r:id="rId9"/>
    <p:sldId id="259" r:id="rId10"/>
    <p:sldId id="352" r:id="rId11"/>
    <p:sldId id="331" r:id="rId12"/>
    <p:sldId id="319" r:id="rId13"/>
    <p:sldId id="1691" r:id="rId14"/>
    <p:sldId id="1690" r:id="rId15"/>
    <p:sldId id="1717" r:id="rId16"/>
    <p:sldId id="343" r:id="rId17"/>
    <p:sldId id="1692" r:id="rId18"/>
    <p:sldId id="1693" r:id="rId19"/>
    <p:sldId id="1694" r:id="rId20"/>
    <p:sldId id="1718" r:id="rId21"/>
    <p:sldId id="1695" r:id="rId22"/>
    <p:sldId id="1696" r:id="rId23"/>
    <p:sldId id="1698" r:id="rId24"/>
    <p:sldId id="1699" r:id="rId25"/>
    <p:sldId id="1700" r:id="rId26"/>
    <p:sldId id="1701" r:id="rId27"/>
    <p:sldId id="1702" r:id="rId28"/>
    <p:sldId id="1703" r:id="rId29"/>
    <p:sldId id="1704" r:id="rId30"/>
    <p:sldId id="1705" r:id="rId31"/>
    <p:sldId id="1706" r:id="rId32"/>
    <p:sldId id="1707" r:id="rId33"/>
    <p:sldId id="1708" r:id="rId34"/>
    <p:sldId id="1709" r:id="rId35"/>
    <p:sldId id="1710" r:id="rId36"/>
    <p:sldId id="1711" r:id="rId37"/>
    <p:sldId id="1712" r:id="rId38"/>
    <p:sldId id="1713" r:id="rId39"/>
    <p:sldId id="1714" r:id="rId40"/>
    <p:sldId id="1715" r:id="rId41"/>
    <p:sldId id="1716" r:id="rId42"/>
    <p:sldId id="336" r:id="rId43"/>
    <p:sldId id="329" r:id="rId4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D2F859E-A5A9-4815-8B14-B97FB63DEAAB}">
          <p14:sldIdLst>
            <p14:sldId id="316"/>
            <p14:sldId id="261"/>
            <p14:sldId id="346"/>
            <p14:sldId id="367"/>
            <p14:sldId id="1689"/>
            <p14:sldId id="313"/>
            <p14:sldId id="347"/>
            <p14:sldId id="259"/>
            <p14:sldId id="352"/>
            <p14:sldId id="331"/>
            <p14:sldId id="319"/>
            <p14:sldId id="1691"/>
          </p14:sldIdLst>
        </p14:section>
        <p14:section name="Sección sin título" id="{06FE777A-69EF-4797-89A1-98BF57FB3F76}">
          <p14:sldIdLst>
            <p14:sldId id="1690"/>
            <p14:sldId id="1717"/>
            <p14:sldId id="343"/>
            <p14:sldId id="1692"/>
            <p14:sldId id="1693"/>
            <p14:sldId id="1694"/>
            <p14:sldId id="1718"/>
            <p14:sldId id="1695"/>
            <p14:sldId id="1696"/>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36"/>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151"/>
    <a:srgbClr val="009EA2"/>
    <a:srgbClr val="AF1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62" autoAdjust="0"/>
    <p:restoredTop sz="88521" autoAdjust="0"/>
  </p:normalViewPr>
  <p:slideViewPr>
    <p:cSldViewPr snapToGrid="0" showGuides="1">
      <p:cViewPr varScale="1">
        <p:scale>
          <a:sx n="61" d="100"/>
          <a:sy n="61" d="100"/>
        </p:scale>
        <p:origin x="768" y="60"/>
      </p:cViewPr>
      <p:guideLst>
        <p:guide orient="horz" pos="2160"/>
        <p:guide pos="3840"/>
      </p:guideLst>
    </p:cSldViewPr>
  </p:slideViewPr>
  <p:notesTextViewPr>
    <p:cViewPr>
      <p:scale>
        <a:sx n="1" d="1"/>
        <a:sy n="1" d="1"/>
      </p:scale>
      <p:origin x="0" y="0"/>
    </p:cViewPr>
  </p:notesTextViewPr>
  <p:sorterViewPr>
    <p:cViewPr>
      <p:scale>
        <a:sx n="100" d="100"/>
        <a:sy n="100" d="100"/>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FB549-16F7-4C88-A229-048A0E76503F}" type="datetimeFigureOut">
              <a:rPr lang="es-CL" smtClean="0"/>
              <a:t>23-11-2023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A9418-BE23-47D4-828E-8CEE373ECFA8}" type="slidenum">
              <a:rPr lang="es-CL" smtClean="0"/>
              <a:t>‹Nº›</a:t>
            </a:fld>
            <a:endParaRPr lang="es-CL"/>
          </a:p>
        </p:txBody>
      </p:sp>
    </p:spTree>
    <p:extLst>
      <p:ext uri="{BB962C8B-B14F-4D97-AF65-F5344CB8AC3E}">
        <p14:creationId xmlns:p14="http://schemas.microsoft.com/office/powerpoint/2010/main" val="41489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22A9418-BE23-47D4-828E-8CEE373ECFA8}" type="slidenum">
              <a:rPr lang="es-CL" smtClean="0"/>
              <a:t>1</a:t>
            </a:fld>
            <a:endParaRPr lang="es-CL"/>
          </a:p>
        </p:txBody>
      </p:sp>
    </p:spTree>
    <p:extLst>
      <p:ext uri="{BB962C8B-B14F-4D97-AF65-F5344CB8AC3E}">
        <p14:creationId xmlns:p14="http://schemas.microsoft.com/office/powerpoint/2010/main" val="222357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890935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48405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002199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11/23/2023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3675321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2212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622970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78963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658378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614391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1558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528640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462461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902574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343027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9354686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8117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10156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24816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50354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7246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021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933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23-11-2023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06112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267686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23-11-2023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689883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hyperlink" Target="https://ecomotive.ir/1398/03/23/change-the-look-of-government-into-the-startup-ecosystem/" TargetMode="External"/><Relationship Id="rId7" Type="http://schemas.openxmlformats.org/officeDocument/2006/relationships/hyperlink" Target="https://definicion.de/imposicion/"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ko.depositphotos.com/198287932/stock-illustration-man-front-mirror-looking-himself.htm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hyperlink" Target="http://petambus.economiabasadaenrecursos.co/2017/05/el-trabajo-en-equipo-las-reglas-del-ego.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Juan Reyes Candia. / Contador Auditor.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 jua.reyes.candia@gmail.com</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4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54875" y="1587832"/>
            <a:ext cx="9353549" cy="707886"/>
          </a:xfrm>
          <a:prstGeom prst="rect">
            <a:avLst/>
          </a:prstGeom>
          <a:noFill/>
        </p:spPr>
        <p:txBody>
          <a:bodyPr wrap="square" rtlCol="0">
            <a:spAutoFit/>
          </a:bodyPr>
          <a:lstStyle/>
          <a:p>
            <a:r>
              <a:rPr lang="es-MX" sz="3600" b="1" dirty="0">
                <a:solidFill>
                  <a:srgbClr val="374151"/>
                </a:solidFill>
              </a:rPr>
              <a:t>Objetivos</a:t>
            </a:r>
            <a:r>
              <a:rPr lang="es-MX" sz="4000" b="1" dirty="0">
                <a:solidFill>
                  <a:srgbClr val="374151"/>
                </a:solidFill>
              </a:rPr>
              <a:t> de esta clase</a:t>
            </a:r>
            <a:endParaRPr lang="es-CL" sz="4000" b="1" dirty="0">
              <a:solidFill>
                <a:srgbClr val="374151"/>
              </a:solidFill>
            </a:endParaRPr>
          </a:p>
        </p:txBody>
      </p:sp>
      <p:pic>
        <p:nvPicPr>
          <p:cNvPr id="5" name="Imagen 4">
            <a:extLst>
              <a:ext uri="{FF2B5EF4-FFF2-40B4-BE49-F238E27FC236}">
                <a16:creationId xmlns:a16="http://schemas.microsoft.com/office/drawing/2014/main" id="{A23BBDAF-00E4-6DFD-6E66-3A5F2F915CBF}"/>
              </a:ext>
            </a:extLst>
          </p:cNvPr>
          <p:cNvPicPr>
            <a:picLocks noChangeAspect="1"/>
          </p:cNvPicPr>
          <p:nvPr/>
        </p:nvPicPr>
        <p:blipFill>
          <a:blip r:embed="rId2"/>
          <a:stretch>
            <a:fillRect/>
          </a:stretch>
        </p:blipFill>
        <p:spPr>
          <a:xfrm>
            <a:off x="7959139" y="4213988"/>
            <a:ext cx="3004150" cy="1632175"/>
          </a:xfrm>
          <a:prstGeom prst="rect">
            <a:avLst/>
          </a:prstGeom>
        </p:spPr>
      </p:pic>
      <p:sp>
        <p:nvSpPr>
          <p:cNvPr id="3" name="CuadroTexto 2">
            <a:extLst>
              <a:ext uri="{FF2B5EF4-FFF2-40B4-BE49-F238E27FC236}">
                <a16:creationId xmlns:a16="http://schemas.microsoft.com/office/drawing/2014/main" id="{417B3712-EA20-BF37-2EB3-75DD14A8C804}"/>
              </a:ext>
            </a:extLst>
          </p:cNvPr>
          <p:cNvSpPr txBox="1"/>
          <p:nvPr/>
        </p:nvSpPr>
        <p:spPr>
          <a:xfrm>
            <a:off x="1093644" y="2644012"/>
            <a:ext cx="7510709" cy="954107"/>
          </a:xfrm>
          <a:prstGeom prst="rect">
            <a:avLst/>
          </a:prstGeom>
          <a:noFill/>
        </p:spPr>
        <p:txBody>
          <a:bodyPr wrap="square" rtlCol="0">
            <a:spAutoFit/>
          </a:bodyPr>
          <a:lstStyle/>
          <a:p>
            <a:r>
              <a:rPr lang="es-MX" sz="2800" dirty="0">
                <a:solidFill>
                  <a:srgbClr val="374151"/>
                </a:solidFill>
              </a:rPr>
              <a:t>Entender y aprender a dotar de seguridad al proceso de pagos digitales.</a:t>
            </a:r>
            <a:endParaRPr lang="es-CL" sz="2800" dirty="0">
              <a:solidFill>
                <a:srgbClr val="374151"/>
              </a:solidFill>
            </a:endParaRPr>
          </a:p>
        </p:txBody>
      </p:sp>
    </p:spTree>
    <p:extLst>
      <p:ext uri="{BB962C8B-B14F-4D97-AF65-F5344CB8AC3E}">
        <p14:creationId xmlns:p14="http://schemas.microsoft.com/office/powerpoint/2010/main" val="773746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68983" y="1351508"/>
            <a:ext cx="8344762" cy="954107"/>
          </a:xfrm>
          <a:prstGeom prst="rect">
            <a:avLst/>
          </a:prstGeom>
          <a:noFill/>
        </p:spPr>
        <p:txBody>
          <a:bodyPr wrap="square" rtlCol="0">
            <a:spAutoFit/>
          </a:bodyPr>
          <a:lstStyle/>
          <a:p>
            <a:r>
              <a:rPr lang="es-MX" sz="2800" b="1" dirty="0">
                <a:solidFill>
                  <a:srgbClr val="374151"/>
                </a:solidFill>
              </a:rPr>
              <a:t>Introducción:</a:t>
            </a:r>
          </a:p>
          <a:p>
            <a:endParaRPr lang="es-MX" sz="2800" b="1" dirty="0">
              <a:solidFill>
                <a:srgbClr val="374151"/>
              </a:solidFill>
            </a:endParaRPr>
          </a:p>
        </p:txBody>
      </p:sp>
      <p:pic>
        <p:nvPicPr>
          <p:cNvPr id="2050" name="Picture 2" descr="Introducción - Iconos gratis de personas">
            <a:extLst>
              <a:ext uri="{FF2B5EF4-FFF2-40B4-BE49-F238E27FC236}">
                <a16:creationId xmlns:a16="http://schemas.microsoft.com/office/drawing/2014/main" id="{CFD4F7AC-205A-A7CD-0978-57529E922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448" y="336336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63CEEEB3-233C-F26E-6CE1-6C8ADBCBFA62}"/>
              </a:ext>
            </a:extLst>
          </p:cNvPr>
          <p:cNvSpPr txBox="1"/>
          <p:nvPr/>
        </p:nvSpPr>
        <p:spPr>
          <a:xfrm>
            <a:off x="1184223" y="2668249"/>
            <a:ext cx="8397225" cy="2677656"/>
          </a:xfrm>
          <a:prstGeom prst="rect">
            <a:avLst/>
          </a:prstGeom>
          <a:noFill/>
        </p:spPr>
        <p:txBody>
          <a:bodyPr wrap="square" rtlCol="0">
            <a:spAutoFit/>
          </a:bodyPr>
          <a:lstStyle/>
          <a:p>
            <a:r>
              <a:rPr lang="es-MX" sz="2800" dirty="0">
                <a:solidFill>
                  <a:srgbClr val="374151"/>
                </a:solidFill>
              </a:rPr>
              <a:t>Aunque el uso de este medio de pago aún se encuentra en una etapa inicial a nivel país, los expertos aseguran que la proyección es prometedora. ¿La clave? El nivel de educación financiera de los consumidores y la credibilidad que logren transmitir las marcas de la industria.</a:t>
            </a:r>
            <a:endParaRPr lang="es-CL" sz="2800" dirty="0">
              <a:solidFill>
                <a:srgbClr val="374151"/>
              </a:solidFill>
            </a:endParaRPr>
          </a:p>
        </p:txBody>
      </p:sp>
    </p:spTree>
    <p:extLst>
      <p:ext uri="{BB962C8B-B14F-4D97-AF65-F5344CB8AC3E}">
        <p14:creationId xmlns:p14="http://schemas.microsoft.com/office/powerpoint/2010/main" val="223703979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29097" y="254833"/>
            <a:ext cx="8399519" cy="2246769"/>
          </a:xfrm>
          <a:prstGeom prst="rect">
            <a:avLst/>
          </a:prstGeom>
          <a:noFill/>
        </p:spPr>
        <p:txBody>
          <a:bodyPr wrap="square" rtlCol="0">
            <a:spAutoFit/>
          </a:bodyPr>
          <a:lstStyle/>
          <a:p>
            <a:endParaRPr lang="es-ES" sz="2800" b="1" i="0" dirty="0">
              <a:solidFill>
                <a:srgbClr val="374151"/>
              </a:solidFill>
              <a:effectLst/>
            </a:endParaRPr>
          </a:p>
          <a:p>
            <a:endParaRPr lang="es-ES" sz="2800" b="1" i="0" dirty="0">
              <a:solidFill>
                <a:srgbClr val="374151"/>
              </a:solidFill>
              <a:effectLst/>
            </a:endParaRPr>
          </a:p>
          <a:p>
            <a:r>
              <a:rPr lang="es-MX" sz="2800" b="1" u="sng" dirty="0">
                <a:solidFill>
                  <a:srgbClr val="374151"/>
                </a:solidFill>
              </a:rPr>
              <a:t>SEGURIDAD Y CONFIANZA, LAS CLAVES PARA LA MASIFICACIÓN DE LOS MEDIOS DE PAGO DIGITALES.</a:t>
            </a:r>
          </a:p>
          <a:p>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305615"/>
            <a:ext cx="10927830" cy="2246769"/>
          </a:xfrm>
          <a:prstGeom prst="rect">
            <a:avLst/>
          </a:prstGeom>
          <a:noFill/>
        </p:spPr>
        <p:txBody>
          <a:bodyPr wrap="square" rtlCol="0">
            <a:spAutoFit/>
          </a:bodyPr>
          <a:lstStyle/>
          <a:p>
            <a:r>
              <a:rPr lang="es-MX" sz="2800" dirty="0">
                <a:solidFill>
                  <a:srgbClr val="374151"/>
                </a:solidFill>
              </a:rPr>
              <a:t>La llegada de nuevos actores en medios de pagos virtuales como Apple </a:t>
            </a:r>
            <a:r>
              <a:rPr lang="es-MX" sz="2800" dirty="0" err="1">
                <a:solidFill>
                  <a:srgbClr val="374151"/>
                </a:solidFill>
              </a:rPr>
              <a:t>Pay</a:t>
            </a:r>
            <a:r>
              <a:rPr lang="es-MX" sz="2800" dirty="0">
                <a:solidFill>
                  <a:srgbClr val="374151"/>
                </a:solidFill>
              </a:rPr>
              <a:t> a Chile generó gran expectación entre los fanáticos de la marca. Un hito para el ecosistema local que muestra la apertura de este a nuevos actores, como un impulso para que los consumidores comiencen a inclinarse por nuevas soluciones de pago. </a:t>
            </a:r>
            <a:endParaRPr lang="es-CL" sz="2800" dirty="0">
              <a:solidFill>
                <a:srgbClr val="374151"/>
              </a:solidFill>
            </a:endParaRPr>
          </a:p>
        </p:txBody>
      </p:sp>
      <p:pic>
        <p:nvPicPr>
          <p:cNvPr id="4" name="Imagen 3">
            <a:extLst>
              <a:ext uri="{FF2B5EF4-FFF2-40B4-BE49-F238E27FC236}">
                <a16:creationId xmlns:a16="http://schemas.microsoft.com/office/drawing/2014/main" id="{0314927A-2707-3A13-2210-47ECCBF4CCEA}"/>
              </a:ext>
            </a:extLst>
          </p:cNvPr>
          <p:cNvPicPr>
            <a:picLocks noChangeAspect="1"/>
          </p:cNvPicPr>
          <p:nvPr/>
        </p:nvPicPr>
        <p:blipFill>
          <a:blip r:embed="rId2"/>
          <a:stretch>
            <a:fillRect/>
          </a:stretch>
        </p:blipFill>
        <p:spPr>
          <a:xfrm>
            <a:off x="7092611" y="4811843"/>
            <a:ext cx="3343275" cy="1371600"/>
          </a:xfrm>
          <a:prstGeom prst="rect">
            <a:avLst/>
          </a:prstGeom>
        </p:spPr>
      </p:pic>
    </p:spTree>
    <p:extLst>
      <p:ext uri="{BB962C8B-B14F-4D97-AF65-F5344CB8AC3E}">
        <p14:creationId xmlns:p14="http://schemas.microsoft.com/office/powerpoint/2010/main" val="3825105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946878" y="1613118"/>
            <a:ext cx="10927830" cy="1815882"/>
          </a:xfrm>
          <a:prstGeom prst="rect">
            <a:avLst/>
          </a:prstGeom>
          <a:noFill/>
        </p:spPr>
        <p:txBody>
          <a:bodyPr wrap="square" rtlCol="0">
            <a:spAutoFit/>
          </a:bodyPr>
          <a:lstStyle/>
          <a:p>
            <a:r>
              <a:rPr lang="es-MX" sz="2800" dirty="0">
                <a:solidFill>
                  <a:srgbClr val="374151"/>
                </a:solidFill>
              </a:rPr>
              <a:t>Es una marca que genera confianza entre los usuarios, por lo que su incursión en el mundo financiero es positiva para el ecosistema </a:t>
            </a:r>
            <a:r>
              <a:rPr lang="es-MX" sz="2800" dirty="0" err="1">
                <a:solidFill>
                  <a:srgbClr val="374151"/>
                </a:solidFill>
              </a:rPr>
              <a:t>fintech</a:t>
            </a:r>
            <a:r>
              <a:rPr lang="es-MX" sz="2800" dirty="0">
                <a:solidFill>
                  <a:srgbClr val="374151"/>
                </a:solidFill>
              </a:rPr>
              <a:t> nacional, en tanto visibiliza la industria, aumenta su credibilidad e impulsa el uso de los medios de pagos digitales.</a:t>
            </a:r>
            <a:endParaRPr lang="es-CL" sz="2800" dirty="0">
              <a:solidFill>
                <a:srgbClr val="374151"/>
              </a:solidFill>
            </a:endParaRPr>
          </a:p>
        </p:txBody>
      </p:sp>
      <p:pic>
        <p:nvPicPr>
          <p:cNvPr id="5" name="Imagen 4">
            <a:extLst>
              <a:ext uri="{FF2B5EF4-FFF2-40B4-BE49-F238E27FC236}">
                <a16:creationId xmlns:a16="http://schemas.microsoft.com/office/drawing/2014/main" id="{C3BF5C3C-4E6E-D46C-4CEF-365222141AE1}"/>
              </a:ext>
            </a:extLst>
          </p:cNvPr>
          <p:cNvPicPr>
            <a:picLocks noChangeAspect="1"/>
          </p:cNvPicPr>
          <p:nvPr/>
        </p:nvPicPr>
        <p:blipFill>
          <a:blip r:embed="rId2"/>
          <a:stretch>
            <a:fillRect/>
          </a:stretch>
        </p:blipFill>
        <p:spPr>
          <a:xfrm>
            <a:off x="6410793" y="4288436"/>
            <a:ext cx="3752850" cy="1219200"/>
          </a:xfrm>
          <a:prstGeom prst="rect">
            <a:avLst/>
          </a:prstGeom>
        </p:spPr>
      </p:pic>
    </p:spTree>
    <p:extLst>
      <p:ext uri="{BB962C8B-B14F-4D97-AF65-F5344CB8AC3E}">
        <p14:creationId xmlns:p14="http://schemas.microsoft.com/office/powerpoint/2010/main" val="756761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ple Pay en Chile">
            <a:hlinkClick r:id="" action="ppaction://media"/>
            <a:extLst>
              <a:ext uri="{FF2B5EF4-FFF2-40B4-BE49-F238E27FC236}">
                <a16:creationId xmlns:a16="http://schemas.microsoft.com/office/drawing/2014/main" id="{21799D0F-D1C9-BAD5-D05C-3C9139E23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9254" y="1371600"/>
            <a:ext cx="8812925" cy="4957270"/>
          </a:xfrm>
          <a:prstGeom prst="rect">
            <a:avLst/>
          </a:prstGeom>
        </p:spPr>
      </p:pic>
    </p:spTree>
    <p:extLst>
      <p:ext uri="{BB962C8B-B14F-4D97-AF65-F5344CB8AC3E}">
        <p14:creationId xmlns:p14="http://schemas.microsoft.com/office/powerpoint/2010/main" val="213313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29097" y="254833"/>
            <a:ext cx="8399519" cy="2246769"/>
          </a:xfrm>
          <a:prstGeom prst="rect">
            <a:avLst/>
          </a:prstGeom>
          <a:noFill/>
        </p:spPr>
        <p:txBody>
          <a:bodyPr wrap="square" rtlCol="0">
            <a:spAutoFit/>
          </a:bodyPr>
          <a:lstStyle/>
          <a:p>
            <a:endParaRPr lang="es-ES" sz="2800" b="1" i="0" dirty="0">
              <a:solidFill>
                <a:srgbClr val="374151"/>
              </a:solidFill>
              <a:effectLst/>
            </a:endParaRPr>
          </a:p>
          <a:p>
            <a:endParaRPr lang="es-ES" sz="2800" b="1" i="0" dirty="0">
              <a:solidFill>
                <a:srgbClr val="374151"/>
              </a:solidFill>
              <a:effectLst/>
            </a:endParaRPr>
          </a:p>
          <a:p>
            <a:r>
              <a:rPr lang="es-MX" sz="2800" b="1" u="sng" dirty="0">
                <a:solidFill>
                  <a:srgbClr val="374151"/>
                </a:solidFill>
              </a:rPr>
              <a:t>¿Como ha sido la adopción de los medios de pago digitales en los consumidores chilenos?.</a:t>
            </a:r>
          </a:p>
          <a:p>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2246769"/>
          </a:xfrm>
          <a:prstGeom prst="rect">
            <a:avLst/>
          </a:prstGeom>
          <a:noFill/>
        </p:spPr>
        <p:txBody>
          <a:bodyPr wrap="square" rtlCol="0">
            <a:spAutoFit/>
          </a:bodyPr>
          <a:lstStyle/>
          <a:p>
            <a:r>
              <a:rPr lang="es-MX" sz="2800" dirty="0">
                <a:solidFill>
                  <a:srgbClr val="374151"/>
                </a:solidFill>
              </a:rPr>
              <a:t>La consultora </a:t>
            </a:r>
            <a:r>
              <a:rPr lang="es-MX" sz="2800" dirty="0" err="1">
                <a:solidFill>
                  <a:srgbClr val="374151"/>
                </a:solidFill>
              </a:rPr>
              <a:t>dobleA</a:t>
            </a:r>
            <a:r>
              <a:rPr lang="es-MX" sz="2800" dirty="0">
                <a:solidFill>
                  <a:srgbClr val="374151"/>
                </a:solidFill>
              </a:rPr>
              <a:t> estudios y estrategia. Nos dice que la adopción de las billeteras digitales en los consumidores chilenos ha sido más lenta en comparación a lo que sucede en Argentina, Panamá, Colombia, Perú o Ecuador, según el Índice de Inclusión Financiera 2022.</a:t>
            </a:r>
          </a:p>
          <a:p>
            <a:endParaRPr lang="es-MX" sz="2800" dirty="0">
              <a:solidFill>
                <a:srgbClr val="374151"/>
              </a:solidFill>
            </a:endParaRPr>
          </a:p>
        </p:txBody>
      </p:sp>
      <p:pic>
        <p:nvPicPr>
          <p:cNvPr id="5" name="Imagen 4">
            <a:extLst>
              <a:ext uri="{FF2B5EF4-FFF2-40B4-BE49-F238E27FC236}">
                <a16:creationId xmlns:a16="http://schemas.microsoft.com/office/drawing/2014/main" id="{650D3647-1011-30F9-D29E-B94C91296001}"/>
              </a:ext>
            </a:extLst>
          </p:cNvPr>
          <p:cNvPicPr>
            <a:picLocks noChangeAspect="1"/>
          </p:cNvPicPr>
          <p:nvPr/>
        </p:nvPicPr>
        <p:blipFill>
          <a:blip r:embed="rId2"/>
          <a:stretch>
            <a:fillRect/>
          </a:stretch>
        </p:blipFill>
        <p:spPr>
          <a:xfrm>
            <a:off x="7267105" y="4202878"/>
            <a:ext cx="3031137" cy="2192982"/>
          </a:xfrm>
          <a:prstGeom prst="rect">
            <a:avLst/>
          </a:prstGeom>
        </p:spPr>
      </p:pic>
    </p:spTree>
    <p:extLst>
      <p:ext uri="{BB962C8B-B14F-4D97-AF65-F5344CB8AC3E}">
        <p14:creationId xmlns:p14="http://schemas.microsoft.com/office/powerpoint/2010/main" val="1642113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474430" y="1508279"/>
            <a:ext cx="10927830" cy="2246769"/>
          </a:xfrm>
          <a:prstGeom prst="rect">
            <a:avLst/>
          </a:prstGeom>
          <a:noFill/>
        </p:spPr>
        <p:txBody>
          <a:bodyPr wrap="square" rtlCol="0">
            <a:spAutoFit/>
          </a:bodyPr>
          <a:lstStyle/>
          <a:p>
            <a:r>
              <a:rPr lang="es-MX" sz="2800" dirty="0">
                <a:solidFill>
                  <a:srgbClr val="374151"/>
                </a:solidFill>
              </a:rPr>
              <a:t>El bajo porcentaje de uso de estas billeteras en Chile, exclusivamente para pago de productos y servicios, se debe a la preferencia por otros medios digitales de pago: el 29% del país prioriza el uso de los aplicativos de entidades financieras y otro gran porcentaje (19%) opta por la banca por Internet.</a:t>
            </a:r>
            <a:endParaRPr lang="es-CL" sz="2800" dirty="0">
              <a:solidFill>
                <a:srgbClr val="374151"/>
              </a:solidFill>
            </a:endParaRPr>
          </a:p>
        </p:txBody>
      </p:sp>
      <p:pic>
        <p:nvPicPr>
          <p:cNvPr id="4" name="Imagen 3">
            <a:extLst>
              <a:ext uri="{FF2B5EF4-FFF2-40B4-BE49-F238E27FC236}">
                <a16:creationId xmlns:a16="http://schemas.microsoft.com/office/drawing/2014/main" id="{A42F0302-C1A3-E3D8-D3B1-D3B406419D05}"/>
              </a:ext>
            </a:extLst>
          </p:cNvPr>
          <p:cNvPicPr>
            <a:picLocks noChangeAspect="1"/>
          </p:cNvPicPr>
          <p:nvPr/>
        </p:nvPicPr>
        <p:blipFill>
          <a:blip r:embed="rId2"/>
          <a:stretch>
            <a:fillRect/>
          </a:stretch>
        </p:blipFill>
        <p:spPr>
          <a:xfrm>
            <a:off x="5047757" y="3883287"/>
            <a:ext cx="1781175" cy="2562225"/>
          </a:xfrm>
          <a:prstGeom prst="rect">
            <a:avLst/>
          </a:prstGeom>
        </p:spPr>
      </p:pic>
    </p:spTree>
    <p:extLst>
      <p:ext uri="{BB962C8B-B14F-4D97-AF65-F5344CB8AC3E}">
        <p14:creationId xmlns:p14="http://schemas.microsoft.com/office/powerpoint/2010/main" val="286477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29097" y="254833"/>
            <a:ext cx="8399519" cy="2246769"/>
          </a:xfrm>
          <a:prstGeom prst="rect">
            <a:avLst/>
          </a:prstGeom>
          <a:noFill/>
        </p:spPr>
        <p:txBody>
          <a:bodyPr wrap="square" rtlCol="0">
            <a:spAutoFit/>
          </a:bodyPr>
          <a:lstStyle/>
          <a:p>
            <a:endParaRPr lang="es-ES" sz="2800" b="1" i="0" dirty="0">
              <a:solidFill>
                <a:srgbClr val="374151"/>
              </a:solidFill>
              <a:effectLst/>
            </a:endParaRPr>
          </a:p>
          <a:p>
            <a:endParaRPr lang="es-ES" sz="2800" b="1" i="0" dirty="0">
              <a:solidFill>
                <a:srgbClr val="374151"/>
              </a:solidFill>
              <a:effectLst/>
            </a:endParaRPr>
          </a:p>
          <a:p>
            <a:r>
              <a:rPr lang="es-MX" sz="2800" b="1" u="sng" dirty="0">
                <a:solidFill>
                  <a:srgbClr val="374151"/>
                </a:solidFill>
              </a:rPr>
              <a:t>¿Hay miedo en los consumidores chilenos, para usar medios de pago digitales?.</a:t>
            </a:r>
          </a:p>
          <a:p>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2677656"/>
          </a:xfrm>
          <a:prstGeom prst="rect">
            <a:avLst/>
          </a:prstGeom>
          <a:noFill/>
        </p:spPr>
        <p:txBody>
          <a:bodyPr wrap="square" rtlCol="0">
            <a:spAutoFit/>
          </a:bodyPr>
          <a:lstStyle/>
          <a:p>
            <a:r>
              <a:rPr lang="es-MX" sz="2800" dirty="0">
                <a:solidFill>
                  <a:srgbClr val="374151"/>
                </a:solidFill>
              </a:rPr>
              <a:t>El Grupo Credicorp, indica en sus estudios más recientes han detectado un 35% de los chilenos dice tener miedo a realizar transacciones por medios digitales, lo que indica la necesidad de fortalecer la educación financiera. Asimismo, se debe considerar que en los países latinoamericanos donde se evidencia un mayor desarrollo de las billeteras digitales, estas fueron una respuesta al déficit de bancarización.</a:t>
            </a:r>
          </a:p>
        </p:txBody>
      </p:sp>
      <p:pic>
        <p:nvPicPr>
          <p:cNvPr id="5" name="Imagen 4">
            <a:extLst>
              <a:ext uri="{FF2B5EF4-FFF2-40B4-BE49-F238E27FC236}">
                <a16:creationId xmlns:a16="http://schemas.microsoft.com/office/drawing/2014/main" id="{40B4A63C-FB3B-093D-D279-CECDAD1CBCA8}"/>
              </a:ext>
            </a:extLst>
          </p:cNvPr>
          <p:cNvPicPr>
            <a:picLocks noChangeAspect="1"/>
          </p:cNvPicPr>
          <p:nvPr/>
        </p:nvPicPr>
        <p:blipFill>
          <a:blip r:embed="rId2"/>
          <a:stretch>
            <a:fillRect/>
          </a:stretch>
        </p:blipFill>
        <p:spPr>
          <a:xfrm>
            <a:off x="7567924" y="4741108"/>
            <a:ext cx="2962275" cy="1543050"/>
          </a:xfrm>
          <a:prstGeom prst="rect">
            <a:avLst/>
          </a:prstGeom>
        </p:spPr>
      </p:pic>
      <p:pic>
        <p:nvPicPr>
          <p:cNvPr id="1026" name="Picture 2" descr="Vencer el miedo a pagar on-line">
            <a:extLst>
              <a:ext uri="{FF2B5EF4-FFF2-40B4-BE49-F238E27FC236}">
                <a16:creationId xmlns:a16="http://schemas.microsoft.com/office/drawing/2014/main" id="{4A883D51-8A1C-18B0-59CD-059B465DA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529" y="4963009"/>
            <a:ext cx="2213548" cy="1703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28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762418"/>
            <a:ext cx="10927830" cy="1815882"/>
          </a:xfrm>
          <a:prstGeom prst="rect">
            <a:avLst/>
          </a:prstGeom>
          <a:noFill/>
        </p:spPr>
        <p:txBody>
          <a:bodyPr wrap="square" rtlCol="0">
            <a:spAutoFit/>
          </a:bodyPr>
          <a:lstStyle/>
          <a:p>
            <a:r>
              <a:rPr lang="es-MX" sz="2800" dirty="0">
                <a:solidFill>
                  <a:srgbClr val="374151"/>
                </a:solidFill>
              </a:rPr>
              <a:t> En estos mercados los habitantes estaban tan poco bancarizados por parte del sistema financiero tradicional que vieron en las alternativas digitales no solo una alternativa, sino casi su única opción para lograr la inclusión financiera.</a:t>
            </a:r>
            <a:endParaRPr lang="es-CL" sz="2800" dirty="0">
              <a:solidFill>
                <a:srgbClr val="374151"/>
              </a:solidFill>
            </a:endParaRPr>
          </a:p>
        </p:txBody>
      </p:sp>
      <p:pic>
        <p:nvPicPr>
          <p:cNvPr id="4" name="Imagen 3">
            <a:extLst>
              <a:ext uri="{FF2B5EF4-FFF2-40B4-BE49-F238E27FC236}">
                <a16:creationId xmlns:a16="http://schemas.microsoft.com/office/drawing/2014/main" id="{F955057A-9B97-92A5-06FA-B2E05E8E2517}"/>
              </a:ext>
            </a:extLst>
          </p:cNvPr>
          <p:cNvPicPr>
            <a:picLocks noChangeAspect="1"/>
          </p:cNvPicPr>
          <p:nvPr/>
        </p:nvPicPr>
        <p:blipFill>
          <a:blip r:embed="rId2"/>
          <a:stretch>
            <a:fillRect/>
          </a:stretch>
        </p:blipFill>
        <p:spPr>
          <a:xfrm>
            <a:off x="8550484" y="3959042"/>
            <a:ext cx="2619375" cy="1743075"/>
          </a:xfrm>
          <a:prstGeom prst="rect">
            <a:avLst/>
          </a:prstGeom>
        </p:spPr>
      </p:pic>
      <p:pic>
        <p:nvPicPr>
          <p:cNvPr id="5" name="Imagen 4">
            <a:extLst>
              <a:ext uri="{FF2B5EF4-FFF2-40B4-BE49-F238E27FC236}">
                <a16:creationId xmlns:a16="http://schemas.microsoft.com/office/drawing/2014/main" id="{DF756F75-9A85-2378-E9E1-7892E80A32B6}"/>
              </a:ext>
            </a:extLst>
          </p:cNvPr>
          <p:cNvPicPr>
            <a:picLocks noChangeAspect="1"/>
          </p:cNvPicPr>
          <p:nvPr/>
        </p:nvPicPr>
        <p:blipFill>
          <a:blip r:embed="rId3"/>
          <a:stretch>
            <a:fillRect/>
          </a:stretch>
        </p:blipFill>
        <p:spPr>
          <a:xfrm>
            <a:off x="1265264" y="3959042"/>
            <a:ext cx="2076450" cy="2200275"/>
          </a:xfrm>
          <a:prstGeom prst="rect">
            <a:avLst/>
          </a:prstGeom>
        </p:spPr>
      </p:pic>
      <p:pic>
        <p:nvPicPr>
          <p:cNvPr id="6" name="Imagen 5">
            <a:extLst>
              <a:ext uri="{FF2B5EF4-FFF2-40B4-BE49-F238E27FC236}">
                <a16:creationId xmlns:a16="http://schemas.microsoft.com/office/drawing/2014/main" id="{D02B21D7-149B-8128-1F69-19EA1DA8E360}"/>
              </a:ext>
            </a:extLst>
          </p:cNvPr>
          <p:cNvPicPr>
            <a:picLocks noChangeAspect="1"/>
          </p:cNvPicPr>
          <p:nvPr/>
        </p:nvPicPr>
        <p:blipFill>
          <a:blip r:embed="rId4"/>
          <a:stretch>
            <a:fillRect/>
          </a:stretch>
        </p:blipFill>
        <p:spPr>
          <a:xfrm>
            <a:off x="4907874" y="3959042"/>
            <a:ext cx="2076450" cy="2200275"/>
          </a:xfrm>
          <a:prstGeom prst="rect">
            <a:avLst/>
          </a:prstGeom>
        </p:spPr>
      </p:pic>
    </p:spTree>
    <p:extLst>
      <p:ext uri="{BB962C8B-B14F-4D97-AF65-F5344CB8AC3E}">
        <p14:creationId xmlns:p14="http://schemas.microsoft.com/office/powerpoint/2010/main" val="92733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tudio Medios de pago TVN">
            <a:hlinkClick r:id="" action="ppaction://media"/>
            <a:extLst>
              <a:ext uri="{FF2B5EF4-FFF2-40B4-BE49-F238E27FC236}">
                <a16:creationId xmlns:a16="http://schemas.microsoft.com/office/drawing/2014/main" id="{4D361990-7FC7-B119-BE59-2F4827A260B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97724" y="1411012"/>
            <a:ext cx="8954814" cy="5037083"/>
          </a:xfrm>
          <a:prstGeom prst="rect">
            <a:avLst/>
          </a:prstGeom>
        </p:spPr>
      </p:pic>
    </p:spTree>
    <p:extLst>
      <p:ext uri="{BB962C8B-B14F-4D97-AF65-F5344CB8AC3E}">
        <p14:creationId xmlns:p14="http://schemas.microsoft.com/office/powerpoint/2010/main" val="368613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775F1D-4596-F07C-9ACD-3BCB453130A3}"/>
              </a:ext>
            </a:extLst>
          </p:cNvPr>
          <p:cNvSpPr txBox="1"/>
          <p:nvPr/>
        </p:nvSpPr>
        <p:spPr>
          <a:xfrm>
            <a:off x="1735015" y="2276193"/>
            <a:ext cx="8721970" cy="1323439"/>
          </a:xfrm>
          <a:prstGeom prst="rect">
            <a:avLst/>
          </a:prstGeom>
          <a:noFill/>
        </p:spPr>
        <p:txBody>
          <a:bodyPr wrap="square">
            <a:spAutoFit/>
          </a:bodyPr>
          <a:lstStyle/>
          <a:p>
            <a:pPr algn="ctr"/>
            <a:r>
              <a:rPr lang="es-ES" sz="4000" b="1" dirty="0">
                <a:solidFill>
                  <a:srgbClr val="374151"/>
                </a:solidFill>
                <a:latin typeface="Söhne"/>
              </a:rPr>
              <a:t>Módulo: “</a:t>
            </a:r>
            <a:r>
              <a:rPr lang="es-MX" sz="4000" b="1" dirty="0">
                <a:solidFill>
                  <a:srgbClr val="374151"/>
                </a:solidFill>
                <a:latin typeface="Söhne"/>
              </a:rPr>
              <a:t>Entender y aprender a dotar de seguridad al proceso</a:t>
            </a:r>
            <a:r>
              <a:rPr lang="es-ES" sz="4000" b="1" dirty="0">
                <a:solidFill>
                  <a:srgbClr val="374151"/>
                </a:solidFill>
                <a:latin typeface="Söhne"/>
              </a:rPr>
              <a:t>”. </a:t>
            </a:r>
          </a:p>
        </p:txBody>
      </p:sp>
    </p:spTree>
    <p:extLst>
      <p:ext uri="{BB962C8B-B14F-4D97-AF65-F5344CB8AC3E}">
        <p14:creationId xmlns:p14="http://schemas.microsoft.com/office/powerpoint/2010/main" val="300258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329097" y="254833"/>
            <a:ext cx="8399519" cy="1384995"/>
          </a:xfrm>
          <a:prstGeom prst="rect">
            <a:avLst/>
          </a:prstGeom>
          <a:noFill/>
        </p:spPr>
        <p:txBody>
          <a:bodyPr wrap="square" rtlCol="0">
            <a:spAutoFit/>
          </a:bodyPr>
          <a:lstStyle/>
          <a:p>
            <a:endParaRPr lang="es-ES" sz="2800" b="1" i="0" dirty="0">
              <a:solidFill>
                <a:srgbClr val="374151"/>
              </a:solidFill>
              <a:effectLst/>
            </a:endParaRPr>
          </a:p>
          <a:p>
            <a:endParaRPr lang="es-ES" sz="2800" b="1" i="0" dirty="0">
              <a:solidFill>
                <a:srgbClr val="374151"/>
              </a:solidFill>
              <a:effectLst/>
            </a:endParaRPr>
          </a:p>
          <a:p>
            <a:r>
              <a:rPr lang="es-MX" sz="2800" b="1" u="sng" dirty="0">
                <a:solidFill>
                  <a:srgbClr val="374151"/>
                </a:solidFill>
              </a:rPr>
              <a:t>Tareas pendientes.</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2246769"/>
          </a:xfrm>
          <a:prstGeom prst="rect">
            <a:avLst/>
          </a:prstGeom>
          <a:noFill/>
        </p:spPr>
        <p:txBody>
          <a:bodyPr wrap="square" rtlCol="0">
            <a:spAutoFit/>
          </a:bodyPr>
          <a:lstStyle/>
          <a:p>
            <a:r>
              <a:rPr lang="es-MX" sz="2800" dirty="0">
                <a:solidFill>
                  <a:srgbClr val="374151"/>
                </a:solidFill>
              </a:rPr>
              <a:t>Si bien los expertos coinciden en que la entrada de nuevos actores pueden ayudar a favorecer la confianza de los consumidores locales, se mantienen barreras como “el costo que implica masificar esta clase de servicios y la necesidad de crear incentivos en los comercios que los usan para que las adopten”</a:t>
            </a:r>
          </a:p>
        </p:txBody>
      </p:sp>
      <p:pic>
        <p:nvPicPr>
          <p:cNvPr id="4" name="Imagen 3">
            <a:extLst>
              <a:ext uri="{FF2B5EF4-FFF2-40B4-BE49-F238E27FC236}">
                <a16:creationId xmlns:a16="http://schemas.microsoft.com/office/drawing/2014/main" id="{51A16529-1733-F9DD-F777-CB8B25189937}"/>
              </a:ext>
            </a:extLst>
          </p:cNvPr>
          <p:cNvPicPr>
            <a:picLocks noChangeAspect="1"/>
          </p:cNvPicPr>
          <p:nvPr/>
        </p:nvPicPr>
        <p:blipFill>
          <a:blip r:embed="rId2"/>
          <a:stretch>
            <a:fillRect/>
          </a:stretch>
        </p:blipFill>
        <p:spPr>
          <a:xfrm>
            <a:off x="7516475" y="4448731"/>
            <a:ext cx="2901690" cy="2126429"/>
          </a:xfrm>
          <a:prstGeom prst="rect">
            <a:avLst/>
          </a:prstGeom>
        </p:spPr>
      </p:pic>
    </p:spTree>
    <p:extLst>
      <p:ext uri="{BB962C8B-B14F-4D97-AF65-F5344CB8AC3E}">
        <p14:creationId xmlns:p14="http://schemas.microsoft.com/office/powerpoint/2010/main" val="451938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527405"/>
            <a:ext cx="10927830" cy="3108543"/>
          </a:xfrm>
          <a:prstGeom prst="rect">
            <a:avLst/>
          </a:prstGeom>
          <a:noFill/>
        </p:spPr>
        <p:txBody>
          <a:bodyPr wrap="square" rtlCol="0">
            <a:spAutoFit/>
          </a:bodyPr>
          <a:lstStyle/>
          <a:p>
            <a:r>
              <a:rPr lang="es-MX" sz="2800" dirty="0">
                <a:solidFill>
                  <a:srgbClr val="374151"/>
                </a:solidFill>
              </a:rPr>
              <a:t>Según el estudio “Tendencias de pagos digitales en Latinoamérica 2023”, realizado por </a:t>
            </a:r>
            <a:r>
              <a:rPr lang="es-MX" sz="2800" dirty="0" err="1">
                <a:solidFill>
                  <a:srgbClr val="374151"/>
                </a:solidFill>
              </a:rPr>
              <a:t>Kushki</a:t>
            </a:r>
            <a:r>
              <a:rPr lang="es-MX" sz="2800" dirty="0">
                <a:solidFill>
                  <a:srgbClr val="374151"/>
                </a:solidFill>
              </a:rPr>
              <a:t> Pagos junto a </a:t>
            </a:r>
            <a:r>
              <a:rPr lang="es-MX" sz="2800" dirty="0" err="1">
                <a:solidFill>
                  <a:srgbClr val="374151"/>
                </a:solidFill>
              </a:rPr>
              <a:t>Americas</a:t>
            </a:r>
            <a:r>
              <a:rPr lang="es-MX" sz="2800" dirty="0">
                <a:solidFill>
                  <a:srgbClr val="374151"/>
                </a:solidFill>
              </a:rPr>
              <a:t> </a:t>
            </a:r>
            <a:r>
              <a:rPr lang="es-MX" sz="2800" dirty="0" err="1">
                <a:solidFill>
                  <a:srgbClr val="374151"/>
                </a:solidFill>
              </a:rPr>
              <a:t>Market</a:t>
            </a:r>
            <a:r>
              <a:rPr lang="es-MX" sz="2800" dirty="0">
                <a:solidFill>
                  <a:srgbClr val="374151"/>
                </a:solidFill>
              </a:rPr>
              <a:t> </a:t>
            </a:r>
            <a:r>
              <a:rPr lang="es-MX" sz="2800" dirty="0" err="1">
                <a:solidFill>
                  <a:srgbClr val="374151"/>
                </a:solidFill>
              </a:rPr>
              <a:t>Intelligence</a:t>
            </a:r>
            <a:r>
              <a:rPr lang="es-MX" sz="2800" dirty="0">
                <a:solidFill>
                  <a:srgbClr val="374151"/>
                </a:solidFill>
              </a:rPr>
              <a:t>, actualmente los métodos de pago alternativos representan en total el 47% del comercio electrónico en la región (LATAM) y, en el caso de Chile, el acceso a una cuenta digital supera el 90%. “La seguridad en las transacciones es un elemento fundamental para impulsar su uso y aceptación”</a:t>
            </a:r>
          </a:p>
        </p:txBody>
      </p:sp>
      <p:pic>
        <p:nvPicPr>
          <p:cNvPr id="2050" name="Picture 2" descr="Seguridad en las transacciones online | PayUs">
            <a:extLst>
              <a:ext uri="{FF2B5EF4-FFF2-40B4-BE49-F238E27FC236}">
                <a16:creationId xmlns:a16="http://schemas.microsoft.com/office/drawing/2014/main" id="{7D964077-171B-6547-E41D-79E48FE81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25" y="4423816"/>
            <a:ext cx="2917382" cy="2185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35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84127" y="386080"/>
            <a:ext cx="8399519" cy="1384995"/>
          </a:xfrm>
          <a:prstGeom prst="rect">
            <a:avLst/>
          </a:prstGeom>
          <a:noFill/>
        </p:spPr>
        <p:txBody>
          <a:bodyPr wrap="square" rtlCol="0">
            <a:spAutoFit/>
          </a:bodyPr>
          <a:lstStyle/>
          <a:p>
            <a:endParaRPr lang="es-ES" sz="2800" b="1" i="0" dirty="0">
              <a:solidFill>
                <a:srgbClr val="374151"/>
              </a:solidFill>
              <a:effectLst/>
            </a:endParaRPr>
          </a:p>
          <a:p>
            <a:endParaRPr lang="es-ES" sz="2800" b="1" i="0" dirty="0">
              <a:solidFill>
                <a:srgbClr val="374151"/>
              </a:solidFill>
              <a:effectLst/>
            </a:endParaRPr>
          </a:p>
          <a:p>
            <a:r>
              <a:rPr lang="es-MX" sz="2800" b="1" u="sng" dirty="0">
                <a:solidFill>
                  <a:srgbClr val="374151"/>
                </a:solidFill>
              </a:rPr>
              <a:t>Actualmente la alternativa de las billeteras digitales.</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2677656"/>
          </a:xfrm>
          <a:prstGeom prst="rect">
            <a:avLst/>
          </a:prstGeom>
          <a:noFill/>
        </p:spPr>
        <p:txBody>
          <a:bodyPr wrap="square" rtlCol="0">
            <a:spAutoFit/>
          </a:bodyPr>
          <a:lstStyle/>
          <a:p>
            <a:r>
              <a:rPr lang="es-MX" sz="2800" dirty="0">
                <a:solidFill>
                  <a:srgbClr val="374151"/>
                </a:solidFill>
              </a:rPr>
              <a:t>Estamos hablando de un tema delicado como lo es la administración del dinero, que conjugado con incorporar habilidades digitales, genera temor y desconfianza, énfasis en que actualmente la alternativa de las billeteras digitales opera como una cuenta bancaria secundaria para separar y ordenar gastos, tener un </a:t>
            </a:r>
            <a:r>
              <a:rPr lang="es-MX" sz="2800" dirty="0" err="1">
                <a:solidFill>
                  <a:srgbClr val="374151"/>
                </a:solidFill>
              </a:rPr>
              <a:t>microahorro</a:t>
            </a:r>
            <a:r>
              <a:rPr lang="es-MX" sz="2800" dirty="0">
                <a:solidFill>
                  <a:srgbClr val="374151"/>
                </a:solidFill>
              </a:rPr>
              <a:t> y el uso de las tarjetas de prepago que emulan tarjetas de crédito.</a:t>
            </a:r>
          </a:p>
        </p:txBody>
      </p:sp>
      <p:pic>
        <p:nvPicPr>
          <p:cNvPr id="5" name="Imagen 4">
            <a:extLst>
              <a:ext uri="{FF2B5EF4-FFF2-40B4-BE49-F238E27FC236}">
                <a16:creationId xmlns:a16="http://schemas.microsoft.com/office/drawing/2014/main" id="{8EBA74D5-855D-BA19-2E3F-300E8D5C1A20}"/>
              </a:ext>
            </a:extLst>
          </p:cNvPr>
          <p:cNvPicPr>
            <a:picLocks noChangeAspect="1"/>
          </p:cNvPicPr>
          <p:nvPr/>
        </p:nvPicPr>
        <p:blipFill>
          <a:blip r:embed="rId2"/>
          <a:stretch>
            <a:fillRect/>
          </a:stretch>
        </p:blipFill>
        <p:spPr>
          <a:xfrm>
            <a:off x="8331096" y="4654680"/>
            <a:ext cx="2705100" cy="1685925"/>
          </a:xfrm>
          <a:prstGeom prst="rect">
            <a:avLst/>
          </a:prstGeom>
        </p:spPr>
      </p:pic>
    </p:spTree>
    <p:extLst>
      <p:ext uri="{BB962C8B-B14F-4D97-AF65-F5344CB8AC3E}">
        <p14:creationId xmlns:p14="http://schemas.microsoft.com/office/powerpoint/2010/main" val="8064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737017" y="1572376"/>
            <a:ext cx="10927830" cy="3108543"/>
          </a:xfrm>
          <a:prstGeom prst="rect">
            <a:avLst/>
          </a:prstGeom>
          <a:noFill/>
        </p:spPr>
        <p:txBody>
          <a:bodyPr wrap="square" rtlCol="0">
            <a:spAutoFit/>
          </a:bodyPr>
          <a:lstStyle/>
          <a:p>
            <a:r>
              <a:rPr lang="es-MX" sz="2800" dirty="0">
                <a:solidFill>
                  <a:srgbClr val="374151"/>
                </a:solidFill>
              </a:rPr>
              <a:t>Los expertos coinciden en que existen cambios normativos que pueden ayudar a incrementar la confianza de los usuarios tanto en el uso de las billeteras digitales como en otros servicios financieros basados en tecnología. No obstante, su masificación en Chile “dependerá principalmente de la usabilidad, la experiencia del usuario y la diversificación de los productos ofrecidos”.</a:t>
            </a:r>
          </a:p>
          <a:p>
            <a:endParaRPr lang="es-MX" sz="2800" dirty="0">
              <a:solidFill>
                <a:srgbClr val="374151"/>
              </a:solidFill>
            </a:endParaRPr>
          </a:p>
        </p:txBody>
      </p:sp>
      <p:pic>
        <p:nvPicPr>
          <p:cNvPr id="4" name="Imagen 3">
            <a:extLst>
              <a:ext uri="{FF2B5EF4-FFF2-40B4-BE49-F238E27FC236}">
                <a16:creationId xmlns:a16="http://schemas.microsoft.com/office/drawing/2014/main" id="{18049269-965C-114A-C096-B120E55C3CF3}"/>
              </a:ext>
            </a:extLst>
          </p:cNvPr>
          <p:cNvPicPr>
            <a:picLocks noChangeAspect="1"/>
          </p:cNvPicPr>
          <p:nvPr/>
        </p:nvPicPr>
        <p:blipFill>
          <a:blip r:embed="rId2"/>
          <a:stretch>
            <a:fillRect/>
          </a:stretch>
        </p:blipFill>
        <p:spPr>
          <a:xfrm>
            <a:off x="6563584" y="4273889"/>
            <a:ext cx="4472278" cy="2329612"/>
          </a:xfrm>
          <a:prstGeom prst="rect">
            <a:avLst/>
          </a:prstGeom>
        </p:spPr>
      </p:pic>
    </p:spTree>
    <p:extLst>
      <p:ext uri="{BB962C8B-B14F-4D97-AF65-F5344CB8AC3E}">
        <p14:creationId xmlns:p14="http://schemas.microsoft.com/office/powerpoint/2010/main" val="3751789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737017" y="1572376"/>
            <a:ext cx="10927830" cy="1815882"/>
          </a:xfrm>
          <a:prstGeom prst="rect">
            <a:avLst/>
          </a:prstGeom>
          <a:noFill/>
        </p:spPr>
        <p:txBody>
          <a:bodyPr wrap="square" rtlCol="0">
            <a:spAutoFit/>
          </a:bodyPr>
          <a:lstStyle/>
          <a:p>
            <a:endParaRPr lang="es-MX" sz="2800" dirty="0">
              <a:solidFill>
                <a:srgbClr val="374151"/>
              </a:solidFill>
            </a:endParaRPr>
          </a:p>
          <a:p>
            <a:r>
              <a:rPr lang="es-MX" sz="2800" dirty="0">
                <a:solidFill>
                  <a:srgbClr val="374151"/>
                </a:solidFill>
              </a:rPr>
              <a:t>Además, se debe superar la brecha generacional en el uso de nuevos medios de pago donde los jóvenes, sobre todo adolescentes, tienden a tener mayor confianza en las soluciones digitales.</a:t>
            </a:r>
          </a:p>
        </p:txBody>
      </p:sp>
      <p:pic>
        <p:nvPicPr>
          <p:cNvPr id="2" name="Imagen 1">
            <a:extLst>
              <a:ext uri="{FF2B5EF4-FFF2-40B4-BE49-F238E27FC236}">
                <a16:creationId xmlns:a16="http://schemas.microsoft.com/office/drawing/2014/main" id="{787C8DCD-E768-8868-B739-C6D93C6975DD}"/>
              </a:ext>
            </a:extLst>
          </p:cNvPr>
          <p:cNvPicPr>
            <a:picLocks noChangeAspect="1"/>
          </p:cNvPicPr>
          <p:nvPr/>
        </p:nvPicPr>
        <p:blipFill>
          <a:blip r:embed="rId2"/>
          <a:stretch>
            <a:fillRect/>
          </a:stretch>
        </p:blipFill>
        <p:spPr>
          <a:xfrm>
            <a:off x="1459355" y="4037976"/>
            <a:ext cx="2857500" cy="1600200"/>
          </a:xfrm>
          <a:prstGeom prst="rect">
            <a:avLst/>
          </a:prstGeom>
        </p:spPr>
      </p:pic>
      <p:pic>
        <p:nvPicPr>
          <p:cNvPr id="4" name="Imagen 3">
            <a:extLst>
              <a:ext uri="{FF2B5EF4-FFF2-40B4-BE49-F238E27FC236}">
                <a16:creationId xmlns:a16="http://schemas.microsoft.com/office/drawing/2014/main" id="{2836CFDE-B11D-7E42-B581-A64AE3EA9595}"/>
              </a:ext>
            </a:extLst>
          </p:cNvPr>
          <p:cNvPicPr>
            <a:picLocks noChangeAspect="1"/>
          </p:cNvPicPr>
          <p:nvPr/>
        </p:nvPicPr>
        <p:blipFill>
          <a:blip r:embed="rId3"/>
          <a:stretch>
            <a:fillRect/>
          </a:stretch>
        </p:blipFill>
        <p:spPr>
          <a:xfrm>
            <a:off x="6316167" y="3843103"/>
            <a:ext cx="4112257" cy="2302864"/>
          </a:xfrm>
          <a:prstGeom prst="rect">
            <a:avLst/>
          </a:prstGeom>
        </p:spPr>
      </p:pic>
    </p:spTree>
    <p:extLst>
      <p:ext uri="{BB962C8B-B14F-4D97-AF65-F5344CB8AC3E}">
        <p14:creationId xmlns:p14="http://schemas.microsoft.com/office/powerpoint/2010/main" val="224862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632085" y="625923"/>
            <a:ext cx="8399519" cy="1384995"/>
          </a:xfrm>
          <a:prstGeom prst="rect">
            <a:avLst/>
          </a:prstGeom>
          <a:noFill/>
        </p:spPr>
        <p:txBody>
          <a:bodyPr wrap="square" rtlCol="0">
            <a:spAutoFit/>
          </a:bodyPr>
          <a:lstStyle/>
          <a:p>
            <a:r>
              <a:rPr lang="es-MX" sz="2800" b="1" u="sng" dirty="0">
                <a:solidFill>
                  <a:srgbClr val="374151"/>
                </a:solidFill>
              </a:rPr>
              <a:t>LO QUE VIENE PARA LA INDUSTRIA DE MEDIOS DE PAGO TRAS CAMBIOS PROPUESTOS POR EL BANCO CENTRAL.</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1815882"/>
          </a:xfrm>
          <a:prstGeom prst="rect">
            <a:avLst/>
          </a:prstGeom>
          <a:noFill/>
        </p:spPr>
        <p:txBody>
          <a:bodyPr wrap="square" rtlCol="0">
            <a:spAutoFit/>
          </a:bodyPr>
          <a:lstStyle/>
          <a:p>
            <a:r>
              <a:rPr lang="es-MX" sz="2800" dirty="0">
                <a:solidFill>
                  <a:srgbClr val="374151"/>
                </a:solidFill>
              </a:rPr>
              <a:t>Expertos señalan que el objetivo es robustecer el ecosistema de pagos, incorporando algunas mejoras y mayores exigencias regulatorias que antes no eran prioritarias, porque el mercado era diferente y las actividades también.</a:t>
            </a:r>
          </a:p>
        </p:txBody>
      </p:sp>
      <p:pic>
        <p:nvPicPr>
          <p:cNvPr id="4" name="Imagen 3">
            <a:extLst>
              <a:ext uri="{FF2B5EF4-FFF2-40B4-BE49-F238E27FC236}">
                <a16:creationId xmlns:a16="http://schemas.microsoft.com/office/drawing/2014/main" id="{EE45B4A0-2959-499E-79AF-9325730A1A4C}"/>
              </a:ext>
            </a:extLst>
          </p:cNvPr>
          <p:cNvPicPr>
            <a:picLocks noChangeAspect="1"/>
          </p:cNvPicPr>
          <p:nvPr/>
        </p:nvPicPr>
        <p:blipFill>
          <a:blip r:embed="rId2"/>
          <a:stretch>
            <a:fillRect/>
          </a:stretch>
        </p:blipFill>
        <p:spPr>
          <a:xfrm>
            <a:off x="7019847" y="4265101"/>
            <a:ext cx="2933622" cy="1952192"/>
          </a:xfrm>
          <a:prstGeom prst="rect">
            <a:avLst/>
          </a:prstGeom>
        </p:spPr>
      </p:pic>
    </p:spTree>
    <p:extLst>
      <p:ext uri="{BB962C8B-B14F-4D97-AF65-F5344CB8AC3E}">
        <p14:creationId xmlns:p14="http://schemas.microsoft.com/office/powerpoint/2010/main" val="4250814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768547" y="1260942"/>
            <a:ext cx="10927830" cy="3539430"/>
          </a:xfrm>
          <a:prstGeom prst="rect">
            <a:avLst/>
          </a:prstGeom>
          <a:noFill/>
        </p:spPr>
        <p:txBody>
          <a:bodyPr wrap="square" rtlCol="0">
            <a:spAutoFit/>
          </a:bodyPr>
          <a:lstStyle/>
          <a:p>
            <a:r>
              <a:rPr lang="es-MX" sz="3200" dirty="0">
                <a:solidFill>
                  <a:srgbClr val="374151"/>
                </a:solidFill>
              </a:rPr>
              <a:t>El Banco Central anunció recientemente que adaptará y actualizará su regulación sobre emisión y operación de medios de pago a nuevos modelos de negocios y para hacerlo, acordó publicar previa consulta pública un conjunto de perfeccionamientos a la normativa de este mercado. Son tres los ejes que se abordarán, y los expertos los analizan considerando los impactos que vendrán para la industria. </a:t>
            </a:r>
          </a:p>
        </p:txBody>
      </p:sp>
      <p:pic>
        <p:nvPicPr>
          <p:cNvPr id="6" name="Imagen 5">
            <a:extLst>
              <a:ext uri="{FF2B5EF4-FFF2-40B4-BE49-F238E27FC236}">
                <a16:creationId xmlns:a16="http://schemas.microsoft.com/office/drawing/2014/main" id="{5592F214-F120-7F82-2F6B-52FCE3F8C0EC}"/>
              </a:ext>
            </a:extLst>
          </p:cNvPr>
          <p:cNvPicPr>
            <a:picLocks noChangeAspect="1"/>
          </p:cNvPicPr>
          <p:nvPr/>
        </p:nvPicPr>
        <p:blipFill>
          <a:blip r:embed="rId2"/>
          <a:stretch>
            <a:fillRect/>
          </a:stretch>
        </p:blipFill>
        <p:spPr>
          <a:xfrm>
            <a:off x="7846207" y="4812835"/>
            <a:ext cx="3497941" cy="1710831"/>
          </a:xfrm>
          <a:prstGeom prst="rect">
            <a:avLst/>
          </a:prstGeom>
        </p:spPr>
      </p:pic>
    </p:spTree>
    <p:extLst>
      <p:ext uri="{BB962C8B-B14F-4D97-AF65-F5344CB8AC3E}">
        <p14:creationId xmlns:p14="http://schemas.microsoft.com/office/powerpoint/2010/main" val="493456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290112"/>
            <a:ext cx="10927830" cy="3662541"/>
          </a:xfrm>
          <a:prstGeom prst="rect">
            <a:avLst/>
          </a:prstGeom>
          <a:noFill/>
        </p:spPr>
        <p:txBody>
          <a:bodyPr wrap="square" rtlCol="0">
            <a:spAutoFit/>
          </a:bodyPr>
          <a:lstStyle/>
          <a:p>
            <a:r>
              <a:rPr lang="es-MX" sz="4000" b="1" dirty="0">
                <a:solidFill>
                  <a:srgbClr val="374151"/>
                </a:solidFill>
              </a:rPr>
              <a:t>El primero </a:t>
            </a:r>
            <a:r>
              <a:rPr lang="es-MX" sz="3200" dirty="0">
                <a:solidFill>
                  <a:srgbClr val="374151"/>
                </a:solidFill>
              </a:rPr>
              <a:t>tiene que ver con nuevas exigencias para los proveedores de servicios de procesamiento de pago (PSP), específicamente aquellos que realizan operación de liquidación de pagos para otros emisores u operadores y cuyo monto total no supera el 1% en transacciones de este tipo. Antes no estaban sujetos a regulación con esta actualización, deberán inscribirse como operadores en la CMF y registrar un capital de UF 1.000. </a:t>
            </a:r>
            <a:endParaRPr lang="es-MX" sz="2800" dirty="0">
              <a:solidFill>
                <a:srgbClr val="374151"/>
              </a:solidFill>
            </a:endParaRPr>
          </a:p>
        </p:txBody>
      </p:sp>
      <p:pic>
        <p:nvPicPr>
          <p:cNvPr id="2" name="Imagen 1">
            <a:extLst>
              <a:ext uri="{FF2B5EF4-FFF2-40B4-BE49-F238E27FC236}">
                <a16:creationId xmlns:a16="http://schemas.microsoft.com/office/drawing/2014/main" id="{62EBC5D8-6EEC-4309-D63A-DD335A8DAB4C}"/>
              </a:ext>
            </a:extLst>
          </p:cNvPr>
          <p:cNvPicPr>
            <a:picLocks noChangeAspect="1"/>
          </p:cNvPicPr>
          <p:nvPr/>
        </p:nvPicPr>
        <p:blipFill>
          <a:blip r:embed="rId2"/>
          <a:stretch>
            <a:fillRect/>
          </a:stretch>
        </p:blipFill>
        <p:spPr>
          <a:xfrm>
            <a:off x="8194650" y="4952653"/>
            <a:ext cx="2273654" cy="1666189"/>
          </a:xfrm>
          <a:prstGeom prst="rect">
            <a:avLst/>
          </a:prstGeom>
        </p:spPr>
      </p:pic>
    </p:spTree>
    <p:extLst>
      <p:ext uri="{BB962C8B-B14F-4D97-AF65-F5344CB8AC3E}">
        <p14:creationId xmlns:p14="http://schemas.microsoft.com/office/powerpoint/2010/main" val="4024948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093248"/>
            <a:ext cx="10927830" cy="4524315"/>
          </a:xfrm>
          <a:prstGeom prst="rect">
            <a:avLst/>
          </a:prstGeom>
          <a:noFill/>
        </p:spPr>
        <p:txBody>
          <a:bodyPr wrap="square" rtlCol="0">
            <a:spAutoFit/>
          </a:bodyPr>
          <a:lstStyle/>
          <a:p>
            <a:r>
              <a:rPr lang="es-MX" sz="3600" dirty="0">
                <a:solidFill>
                  <a:srgbClr val="374151"/>
                </a:solidFill>
              </a:rPr>
              <a:t>“Esto aumenta el alcance de la regulación de estas operaciones, por parte del Banco Central, y sube la barrera de capital que deben presentar”, porque la evidencia ha demostrado que cuando los PSP alcanzan o superan el umbral exigido e inician su proceso para inscribirse como operadores, al ser regulados por la CMF “han presentado algunas dificultades, lo que significa un riesgo para el ecosistema”</a:t>
            </a:r>
          </a:p>
        </p:txBody>
      </p:sp>
      <p:pic>
        <p:nvPicPr>
          <p:cNvPr id="2" name="Imagen 1">
            <a:extLst>
              <a:ext uri="{FF2B5EF4-FFF2-40B4-BE49-F238E27FC236}">
                <a16:creationId xmlns:a16="http://schemas.microsoft.com/office/drawing/2014/main" id="{AC390CAB-5753-6853-395B-F8789FEDFCC4}"/>
              </a:ext>
            </a:extLst>
          </p:cNvPr>
          <p:cNvPicPr>
            <a:picLocks noChangeAspect="1"/>
          </p:cNvPicPr>
          <p:nvPr/>
        </p:nvPicPr>
        <p:blipFill>
          <a:blip r:embed="rId2"/>
          <a:stretch>
            <a:fillRect/>
          </a:stretch>
        </p:blipFill>
        <p:spPr>
          <a:xfrm>
            <a:off x="8400722" y="5039674"/>
            <a:ext cx="2493251" cy="1450156"/>
          </a:xfrm>
          <a:prstGeom prst="rect">
            <a:avLst/>
          </a:prstGeom>
        </p:spPr>
      </p:pic>
    </p:spTree>
    <p:extLst>
      <p:ext uri="{BB962C8B-B14F-4D97-AF65-F5344CB8AC3E}">
        <p14:creationId xmlns:p14="http://schemas.microsoft.com/office/powerpoint/2010/main" val="867285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102771"/>
            <a:ext cx="10927830" cy="4154984"/>
          </a:xfrm>
          <a:prstGeom prst="rect">
            <a:avLst/>
          </a:prstGeom>
          <a:noFill/>
        </p:spPr>
        <p:txBody>
          <a:bodyPr wrap="square" rtlCol="0">
            <a:spAutoFit/>
          </a:bodyPr>
          <a:lstStyle/>
          <a:p>
            <a:r>
              <a:rPr lang="es-MX" sz="4800" b="1" dirty="0">
                <a:solidFill>
                  <a:srgbClr val="374151"/>
                </a:solidFill>
              </a:rPr>
              <a:t>El segundo </a:t>
            </a:r>
            <a:r>
              <a:rPr lang="es-MX" sz="3600" dirty="0">
                <a:solidFill>
                  <a:srgbClr val="374151"/>
                </a:solidFill>
              </a:rPr>
              <a:t>eje apunta a las operaciones de pago que se realizan con tarjetas emitidas en Chile, pero en comercios en el exterior, denominadas actividades de </a:t>
            </a:r>
            <a:r>
              <a:rPr lang="es-MX" sz="3600" dirty="0" err="1">
                <a:solidFill>
                  <a:srgbClr val="374151"/>
                </a:solidFill>
              </a:rPr>
              <a:t>adquirencia</a:t>
            </a:r>
            <a:r>
              <a:rPr lang="es-MX" sz="3600" dirty="0">
                <a:solidFill>
                  <a:srgbClr val="374151"/>
                </a:solidFill>
              </a:rPr>
              <a:t> transfronteriza. Estas operaciones no las contempla la normativa vigente y dice que deben ser reguladas, a pesar de que el modelo ha demostrado ser “muy beneficioso para una gran cantidad de usuarios”.</a:t>
            </a:r>
          </a:p>
        </p:txBody>
      </p:sp>
      <p:pic>
        <p:nvPicPr>
          <p:cNvPr id="4" name="Imagen 3">
            <a:extLst>
              <a:ext uri="{FF2B5EF4-FFF2-40B4-BE49-F238E27FC236}">
                <a16:creationId xmlns:a16="http://schemas.microsoft.com/office/drawing/2014/main" id="{35BAA436-F583-1B60-69E1-FD9B705D2E31}"/>
              </a:ext>
            </a:extLst>
          </p:cNvPr>
          <p:cNvPicPr>
            <a:picLocks noChangeAspect="1"/>
          </p:cNvPicPr>
          <p:nvPr/>
        </p:nvPicPr>
        <p:blipFill>
          <a:blip r:embed="rId2"/>
          <a:stretch>
            <a:fillRect/>
          </a:stretch>
        </p:blipFill>
        <p:spPr>
          <a:xfrm>
            <a:off x="8888322" y="5257755"/>
            <a:ext cx="3143250" cy="1457325"/>
          </a:xfrm>
          <a:prstGeom prst="rect">
            <a:avLst/>
          </a:prstGeom>
        </p:spPr>
      </p:pic>
    </p:spTree>
    <p:extLst>
      <p:ext uri="{BB962C8B-B14F-4D97-AF65-F5344CB8AC3E}">
        <p14:creationId xmlns:p14="http://schemas.microsoft.com/office/powerpoint/2010/main" val="417914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221D7EB-B71F-ED38-7A98-51A8C50F8AA6}"/>
              </a:ext>
            </a:extLst>
          </p:cNvPr>
          <p:cNvSpPr/>
          <p:nvPr/>
        </p:nvSpPr>
        <p:spPr>
          <a:xfrm>
            <a:off x="2142891" y="912703"/>
            <a:ext cx="6206630" cy="408373"/>
          </a:xfrm>
          <a:prstGeom prst="roundRect">
            <a:avLst/>
          </a:prstGeom>
          <a:solidFill>
            <a:srgbClr val="00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53726589-D2E9-45E7-A692-E3F5B04FC9B5}"/>
              </a:ext>
            </a:extLst>
          </p:cNvPr>
          <p:cNvSpPr txBox="1"/>
          <p:nvPr/>
        </p:nvSpPr>
        <p:spPr>
          <a:xfrm>
            <a:off x="1146397" y="816079"/>
            <a:ext cx="8559384" cy="1384995"/>
          </a:xfrm>
          <a:prstGeom prst="rect">
            <a:avLst/>
          </a:prstGeom>
          <a:noFill/>
        </p:spPr>
        <p:txBody>
          <a:bodyPr wrap="square">
            <a:spAutoFit/>
          </a:bodyPr>
          <a:lstStyle/>
          <a:p>
            <a:pPr algn="ctr"/>
            <a:r>
              <a:rPr lang="es-ES" sz="2800" b="1" dirty="0">
                <a:solidFill>
                  <a:schemeClr val="bg1"/>
                </a:solidFill>
                <a:latin typeface="Söhne"/>
              </a:rPr>
              <a:t>Antes de empezar.</a:t>
            </a:r>
          </a:p>
          <a:p>
            <a:pPr algn="ctr"/>
            <a:r>
              <a:rPr lang="es-ES" sz="2800" b="1" dirty="0">
                <a:solidFill>
                  <a:schemeClr val="bg1"/>
                </a:solidFill>
                <a:latin typeface="Söhne"/>
              </a:rPr>
              <a:t> </a:t>
            </a:r>
            <a:endParaRPr lang="es-MX" sz="3200" dirty="0">
              <a:solidFill>
                <a:srgbClr val="374151"/>
              </a:solidFill>
            </a:endParaRPr>
          </a:p>
          <a:p>
            <a:pPr algn="just"/>
            <a:endParaRPr lang="es-ES" sz="2800" b="1" dirty="0">
              <a:solidFill>
                <a:schemeClr val="bg1"/>
              </a:solidFill>
              <a:latin typeface="Söhne"/>
            </a:endParaRPr>
          </a:p>
        </p:txBody>
      </p:sp>
      <p:pic>
        <p:nvPicPr>
          <p:cNvPr id="1026" name="Picture 2" descr="En ésta escala, ¿cómo te sientes hoy?">
            <a:extLst>
              <a:ext uri="{FF2B5EF4-FFF2-40B4-BE49-F238E27FC236}">
                <a16:creationId xmlns:a16="http://schemas.microsoft.com/office/drawing/2014/main" id="{CBDAC67A-E627-7F31-3FBF-19FF3A4DE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2472" y="1508576"/>
            <a:ext cx="3972393" cy="498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031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213130"/>
            <a:ext cx="10927830" cy="3416320"/>
          </a:xfrm>
          <a:prstGeom prst="rect">
            <a:avLst/>
          </a:prstGeom>
          <a:noFill/>
        </p:spPr>
        <p:txBody>
          <a:bodyPr wrap="square" rtlCol="0">
            <a:spAutoFit/>
          </a:bodyPr>
          <a:lstStyle/>
          <a:p>
            <a:r>
              <a:rPr lang="es-MX" sz="3600" dirty="0">
                <a:solidFill>
                  <a:srgbClr val="374151"/>
                </a:solidFill>
              </a:rPr>
              <a:t>Al facilitar el acceso a comercios en el exterior, pero con pagos en pesos chilenos. Para González, hacer esta revisión es importante pues el mercado está ante “un desequilibrio”. Frente a eso, la propuesta del ente rector es, por ejemplo, que los actores que operen bajo este modelo sean supervisados por la CMF.</a:t>
            </a:r>
          </a:p>
        </p:txBody>
      </p:sp>
      <p:pic>
        <p:nvPicPr>
          <p:cNvPr id="2" name="Imagen 1">
            <a:extLst>
              <a:ext uri="{FF2B5EF4-FFF2-40B4-BE49-F238E27FC236}">
                <a16:creationId xmlns:a16="http://schemas.microsoft.com/office/drawing/2014/main" id="{3385142E-0FE2-92AB-4256-3F8A8B70E5DE}"/>
              </a:ext>
            </a:extLst>
          </p:cNvPr>
          <p:cNvPicPr>
            <a:picLocks noChangeAspect="1"/>
          </p:cNvPicPr>
          <p:nvPr/>
        </p:nvPicPr>
        <p:blipFill>
          <a:blip r:embed="rId2"/>
          <a:stretch>
            <a:fillRect/>
          </a:stretch>
        </p:blipFill>
        <p:spPr>
          <a:xfrm>
            <a:off x="8566331" y="4629450"/>
            <a:ext cx="2993584" cy="1992094"/>
          </a:xfrm>
          <a:prstGeom prst="rect">
            <a:avLst/>
          </a:prstGeom>
        </p:spPr>
      </p:pic>
    </p:spTree>
    <p:extLst>
      <p:ext uri="{BB962C8B-B14F-4D97-AF65-F5344CB8AC3E}">
        <p14:creationId xmlns:p14="http://schemas.microsoft.com/office/powerpoint/2010/main" val="2314181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735122" y="1049530"/>
            <a:ext cx="10927830" cy="4216539"/>
          </a:xfrm>
          <a:prstGeom prst="rect">
            <a:avLst/>
          </a:prstGeom>
          <a:noFill/>
        </p:spPr>
        <p:txBody>
          <a:bodyPr wrap="square" rtlCol="0">
            <a:spAutoFit/>
          </a:bodyPr>
          <a:lstStyle/>
          <a:p>
            <a:r>
              <a:rPr lang="es-MX" sz="4400" b="1" dirty="0">
                <a:solidFill>
                  <a:srgbClr val="374151"/>
                </a:solidFill>
              </a:rPr>
              <a:t>La tercera </a:t>
            </a:r>
            <a:r>
              <a:rPr lang="es-MX" sz="3200" dirty="0">
                <a:solidFill>
                  <a:srgbClr val="374151"/>
                </a:solidFill>
              </a:rPr>
              <a:t>arista se refiere a precisiones a la forma de constituir la reserva de liquidez que se exige a los emisores de tarjetas o medios electrónicos de prepago. “Estas tarjetas han evolucionado desde solo servir para pagar en el comercio emisor, hasta poder ser utilizadas en una red cerrada o semicerrada de comercios adheridos, lo que configura un sistema pequeño de pagos entre tarjetahabientes de un mismo emisor. </a:t>
            </a:r>
          </a:p>
        </p:txBody>
      </p:sp>
      <p:pic>
        <p:nvPicPr>
          <p:cNvPr id="4" name="Imagen 3">
            <a:extLst>
              <a:ext uri="{FF2B5EF4-FFF2-40B4-BE49-F238E27FC236}">
                <a16:creationId xmlns:a16="http://schemas.microsoft.com/office/drawing/2014/main" id="{DA140926-FC7D-F7E7-646D-CC30886C36B8}"/>
              </a:ext>
            </a:extLst>
          </p:cNvPr>
          <p:cNvPicPr>
            <a:picLocks noChangeAspect="1"/>
          </p:cNvPicPr>
          <p:nvPr/>
        </p:nvPicPr>
        <p:blipFill>
          <a:blip r:embed="rId2"/>
          <a:stretch>
            <a:fillRect/>
          </a:stretch>
        </p:blipFill>
        <p:spPr>
          <a:xfrm>
            <a:off x="8420433" y="4761677"/>
            <a:ext cx="3036445" cy="1892432"/>
          </a:xfrm>
          <a:prstGeom prst="rect">
            <a:avLst/>
          </a:prstGeom>
        </p:spPr>
      </p:pic>
    </p:spTree>
    <p:extLst>
      <p:ext uri="{BB962C8B-B14F-4D97-AF65-F5344CB8AC3E}">
        <p14:creationId xmlns:p14="http://schemas.microsoft.com/office/powerpoint/2010/main" val="1147043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113821"/>
            <a:ext cx="10927830" cy="3170099"/>
          </a:xfrm>
          <a:prstGeom prst="rect">
            <a:avLst/>
          </a:prstGeom>
          <a:noFill/>
        </p:spPr>
        <p:txBody>
          <a:bodyPr wrap="square" rtlCol="0">
            <a:spAutoFit/>
          </a:bodyPr>
          <a:lstStyle/>
          <a:p>
            <a:r>
              <a:rPr lang="es-MX" sz="4000" dirty="0">
                <a:solidFill>
                  <a:srgbClr val="374151"/>
                </a:solidFill>
              </a:rPr>
              <a:t>El dinero ingresa a la entidad, pero nunca sale, y lo que se realiza son solo transacciones internas. Por eso valora que el modelo de cálculo de liquidez se ajuste bajo este escenario y que los pagos no sean contabilizados para estimar la reserva de liquidez.</a:t>
            </a:r>
          </a:p>
        </p:txBody>
      </p:sp>
      <p:pic>
        <p:nvPicPr>
          <p:cNvPr id="2" name="Imagen 1">
            <a:extLst>
              <a:ext uri="{FF2B5EF4-FFF2-40B4-BE49-F238E27FC236}">
                <a16:creationId xmlns:a16="http://schemas.microsoft.com/office/drawing/2014/main" id="{DE1F7FEF-80EA-9C9E-E0EC-8F87389A1808}"/>
              </a:ext>
            </a:extLst>
          </p:cNvPr>
          <p:cNvPicPr>
            <a:picLocks noChangeAspect="1"/>
          </p:cNvPicPr>
          <p:nvPr/>
        </p:nvPicPr>
        <p:blipFill>
          <a:blip r:embed="rId2"/>
          <a:stretch>
            <a:fillRect/>
          </a:stretch>
        </p:blipFill>
        <p:spPr>
          <a:xfrm>
            <a:off x="8077278" y="4488872"/>
            <a:ext cx="3482637" cy="1956799"/>
          </a:xfrm>
          <a:prstGeom prst="rect">
            <a:avLst/>
          </a:prstGeom>
        </p:spPr>
      </p:pic>
    </p:spTree>
    <p:extLst>
      <p:ext uri="{BB962C8B-B14F-4D97-AF65-F5344CB8AC3E}">
        <p14:creationId xmlns:p14="http://schemas.microsoft.com/office/powerpoint/2010/main" val="674838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632085" y="625923"/>
            <a:ext cx="8399519" cy="954107"/>
          </a:xfrm>
          <a:prstGeom prst="rect">
            <a:avLst/>
          </a:prstGeom>
          <a:noFill/>
        </p:spPr>
        <p:txBody>
          <a:bodyPr wrap="square" rtlCol="0">
            <a:spAutoFit/>
          </a:bodyPr>
          <a:lstStyle/>
          <a:p>
            <a:r>
              <a:rPr lang="es-MX" sz="2800" b="1" u="sng" dirty="0">
                <a:solidFill>
                  <a:srgbClr val="374151"/>
                </a:solidFill>
              </a:rPr>
              <a:t>LOS AVANCES TECNOLÓGICOS</a:t>
            </a:r>
          </a:p>
          <a:p>
            <a:r>
              <a:rPr lang="es-MX" sz="2800" b="1" u="sng" dirty="0">
                <a:solidFill>
                  <a:srgbClr val="374151"/>
                </a:solidFill>
              </a:rPr>
              <a:t>QUE REVOLUCIONAN LA BANCA.</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201962"/>
            <a:ext cx="10927830" cy="2862322"/>
          </a:xfrm>
          <a:prstGeom prst="rect">
            <a:avLst/>
          </a:prstGeom>
          <a:noFill/>
        </p:spPr>
        <p:txBody>
          <a:bodyPr wrap="square" rtlCol="0">
            <a:spAutoFit/>
          </a:bodyPr>
          <a:lstStyle/>
          <a:p>
            <a:r>
              <a:rPr lang="es-MX" sz="3600" dirty="0">
                <a:solidFill>
                  <a:srgbClr val="374151"/>
                </a:solidFill>
              </a:rPr>
              <a:t>La inteligencia artificial, la nube y soluciones de seguridad están transformando al sector para optimizar procesos y mejorar la experiencia del cliente. Aquí, los expertos destacan los beneficios y el potencial de los servicios que se pueden alcanzar.</a:t>
            </a:r>
          </a:p>
        </p:txBody>
      </p:sp>
      <p:pic>
        <p:nvPicPr>
          <p:cNvPr id="6" name="Imagen 5">
            <a:extLst>
              <a:ext uri="{FF2B5EF4-FFF2-40B4-BE49-F238E27FC236}">
                <a16:creationId xmlns:a16="http://schemas.microsoft.com/office/drawing/2014/main" id="{630533EE-7823-511C-A6C6-44C22A4FD287}"/>
              </a:ext>
            </a:extLst>
          </p:cNvPr>
          <p:cNvPicPr>
            <a:picLocks noChangeAspect="1"/>
          </p:cNvPicPr>
          <p:nvPr/>
        </p:nvPicPr>
        <p:blipFill>
          <a:blip r:embed="rId2"/>
          <a:stretch>
            <a:fillRect/>
          </a:stretch>
        </p:blipFill>
        <p:spPr>
          <a:xfrm>
            <a:off x="9031604" y="4980287"/>
            <a:ext cx="2857500" cy="1600200"/>
          </a:xfrm>
          <a:prstGeom prst="rect">
            <a:avLst/>
          </a:prstGeom>
        </p:spPr>
      </p:pic>
    </p:spTree>
    <p:extLst>
      <p:ext uri="{BB962C8B-B14F-4D97-AF65-F5344CB8AC3E}">
        <p14:creationId xmlns:p14="http://schemas.microsoft.com/office/powerpoint/2010/main" val="645329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490195" y="1329689"/>
            <a:ext cx="10927830" cy="3970318"/>
          </a:xfrm>
          <a:prstGeom prst="rect">
            <a:avLst/>
          </a:prstGeom>
          <a:noFill/>
        </p:spPr>
        <p:txBody>
          <a:bodyPr wrap="square" rtlCol="0">
            <a:spAutoFit/>
          </a:bodyPr>
          <a:lstStyle/>
          <a:p>
            <a:r>
              <a:rPr lang="es-MX" sz="3600" dirty="0">
                <a:solidFill>
                  <a:srgbClr val="374151"/>
                </a:solidFill>
              </a:rPr>
              <a:t>Al igual que otras industrias, la banca tuvo una aceleración digital importante gracias a la pandemia. Hoy ese avance es trascendental para el desarrollo del sector y la implementación de herramientas tecnológicas se ha vuelto clave para no quedarse atrás. Hay varias tecnologías que están dando vueltas en el sector financiero. </a:t>
            </a:r>
          </a:p>
        </p:txBody>
      </p:sp>
      <p:pic>
        <p:nvPicPr>
          <p:cNvPr id="4" name="Imagen 3">
            <a:extLst>
              <a:ext uri="{FF2B5EF4-FFF2-40B4-BE49-F238E27FC236}">
                <a16:creationId xmlns:a16="http://schemas.microsoft.com/office/drawing/2014/main" id="{EA1890CB-A133-E40A-C62D-267AE2DFD483}"/>
              </a:ext>
            </a:extLst>
          </p:cNvPr>
          <p:cNvPicPr>
            <a:picLocks noChangeAspect="1"/>
          </p:cNvPicPr>
          <p:nvPr/>
        </p:nvPicPr>
        <p:blipFill>
          <a:blip r:embed="rId2"/>
          <a:stretch>
            <a:fillRect/>
          </a:stretch>
        </p:blipFill>
        <p:spPr>
          <a:xfrm>
            <a:off x="9210554" y="4965843"/>
            <a:ext cx="2657475" cy="1724025"/>
          </a:xfrm>
          <a:prstGeom prst="rect">
            <a:avLst/>
          </a:prstGeom>
        </p:spPr>
      </p:pic>
    </p:spTree>
    <p:extLst>
      <p:ext uri="{BB962C8B-B14F-4D97-AF65-F5344CB8AC3E}">
        <p14:creationId xmlns:p14="http://schemas.microsoft.com/office/powerpoint/2010/main" val="1362601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632085" y="1692296"/>
            <a:ext cx="10927830" cy="3539430"/>
          </a:xfrm>
          <a:prstGeom prst="rect">
            <a:avLst/>
          </a:prstGeom>
          <a:noFill/>
        </p:spPr>
        <p:txBody>
          <a:bodyPr wrap="square" rtlCol="0">
            <a:spAutoFit/>
          </a:bodyPr>
          <a:lstStyle/>
          <a:p>
            <a:r>
              <a:rPr lang="es-MX" sz="3200" dirty="0">
                <a:solidFill>
                  <a:srgbClr val="374151"/>
                </a:solidFill>
              </a:rPr>
              <a:t>Una de las que más suenan es la inteligencia artificial (IA), que no solo provee grandes beneficios para la banca y su gestión, sino también para sus clientes. La IA ha permitido “la personalización precisa de ofertas hacia las personas, la generación de flujos comerciales proactivos y la posibilidad de implementar </a:t>
            </a:r>
            <a:r>
              <a:rPr lang="es-MX" sz="3200" dirty="0" err="1">
                <a:solidFill>
                  <a:srgbClr val="374151"/>
                </a:solidFill>
              </a:rPr>
              <a:t>chatbots</a:t>
            </a:r>
            <a:r>
              <a:rPr lang="es-MX" sz="3200" dirty="0">
                <a:solidFill>
                  <a:srgbClr val="374151"/>
                </a:solidFill>
              </a:rPr>
              <a:t> y herramientas de </a:t>
            </a:r>
            <a:r>
              <a:rPr lang="es-MX" sz="3200" dirty="0" err="1">
                <a:solidFill>
                  <a:srgbClr val="374151"/>
                </a:solidFill>
              </a:rPr>
              <a:t>contactación</a:t>
            </a:r>
            <a:r>
              <a:rPr lang="es-MX" sz="3200" dirty="0">
                <a:solidFill>
                  <a:srgbClr val="374151"/>
                </a:solidFill>
              </a:rPr>
              <a:t> muy efectivos que permiten mejorar su experiencia”, entre otros.</a:t>
            </a:r>
          </a:p>
        </p:txBody>
      </p:sp>
      <p:sp>
        <p:nvSpPr>
          <p:cNvPr id="4" name="CuadroTexto 3">
            <a:extLst>
              <a:ext uri="{FF2B5EF4-FFF2-40B4-BE49-F238E27FC236}">
                <a16:creationId xmlns:a16="http://schemas.microsoft.com/office/drawing/2014/main" id="{44E46849-9419-A524-6C41-8E7F53D51F67}"/>
              </a:ext>
            </a:extLst>
          </p:cNvPr>
          <p:cNvSpPr txBox="1"/>
          <p:nvPr/>
        </p:nvSpPr>
        <p:spPr>
          <a:xfrm>
            <a:off x="632085" y="1075628"/>
            <a:ext cx="8399519" cy="523220"/>
          </a:xfrm>
          <a:prstGeom prst="rect">
            <a:avLst/>
          </a:prstGeom>
          <a:noFill/>
        </p:spPr>
        <p:txBody>
          <a:bodyPr wrap="square" rtlCol="0">
            <a:spAutoFit/>
          </a:bodyPr>
          <a:lstStyle/>
          <a:p>
            <a:r>
              <a:rPr lang="es-MX" sz="2800" b="1" u="sng" dirty="0">
                <a:solidFill>
                  <a:srgbClr val="374151"/>
                </a:solidFill>
              </a:rPr>
              <a:t>LA INTELIGENCIA ARTIFICIAL (IA).</a:t>
            </a:r>
            <a:endParaRPr lang="es-ES" sz="2800" b="1" i="0" dirty="0">
              <a:solidFill>
                <a:srgbClr val="374151"/>
              </a:solidFill>
              <a:effectLst/>
            </a:endParaRPr>
          </a:p>
        </p:txBody>
      </p:sp>
      <p:pic>
        <p:nvPicPr>
          <p:cNvPr id="5" name="Imagen 4">
            <a:extLst>
              <a:ext uri="{FF2B5EF4-FFF2-40B4-BE49-F238E27FC236}">
                <a16:creationId xmlns:a16="http://schemas.microsoft.com/office/drawing/2014/main" id="{0272D0E7-9FB4-822B-0E08-8F37A5FA3005}"/>
              </a:ext>
            </a:extLst>
          </p:cNvPr>
          <p:cNvPicPr>
            <a:picLocks noChangeAspect="1"/>
          </p:cNvPicPr>
          <p:nvPr/>
        </p:nvPicPr>
        <p:blipFill>
          <a:blip r:embed="rId2"/>
          <a:stretch>
            <a:fillRect/>
          </a:stretch>
        </p:blipFill>
        <p:spPr>
          <a:xfrm>
            <a:off x="8721272" y="5165704"/>
            <a:ext cx="2535307" cy="1507244"/>
          </a:xfrm>
          <a:prstGeom prst="rect">
            <a:avLst/>
          </a:prstGeom>
        </p:spPr>
      </p:pic>
    </p:spTree>
    <p:extLst>
      <p:ext uri="{BB962C8B-B14F-4D97-AF65-F5344CB8AC3E}">
        <p14:creationId xmlns:p14="http://schemas.microsoft.com/office/powerpoint/2010/main" val="3656973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474430" y="854910"/>
            <a:ext cx="8399519" cy="523220"/>
          </a:xfrm>
          <a:prstGeom prst="rect">
            <a:avLst/>
          </a:prstGeom>
          <a:noFill/>
        </p:spPr>
        <p:txBody>
          <a:bodyPr wrap="square" rtlCol="0">
            <a:spAutoFit/>
          </a:bodyPr>
          <a:lstStyle/>
          <a:p>
            <a:r>
              <a:rPr lang="es-MX" sz="2800" b="1" u="sng" dirty="0">
                <a:solidFill>
                  <a:srgbClr val="374151"/>
                </a:solidFill>
              </a:rPr>
              <a:t>NUBE HÍBRIDA.</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463828" y="1617205"/>
            <a:ext cx="11234186" cy="3539430"/>
          </a:xfrm>
          <a:prstGeom prst="rect">
            <a:avLst/>
          </a:prstGeom>
          <a:noFill/>
        </p:spPr>
        <p:txBody>
          <a:bodyPr wrap="square" rtlCol="0">
            <a:spAutoFit/>
          </a:bodyPr>
          <a:lstStyle/>
          <a:p>
            <a:r>
              <a:rPr lang="es-MX" sz="3200" dirty="0">
                <a:solidFill>
                  <a:srgbClr val="374151"/>
                </a:solidFill>
              </a:rPr>
              <a:t>Por otra parte, las tecnologías como la nube híbrida también tienen un rol clave en el propósito de la banca y los servicios financieros, para aumentar la competitividad y valor para los accionistas, ya que no solo permite el acceso remoto de los datos y servicios, sino que también facilita la colaboración, reduce la complejidad y dependencia de infraestructuras tecnológicas heredadas, “manteniendo la soberanía de los datos”. </a:t>
            </a:r>
          </a:p>
        </p:txBody>
      </p:sp>
      <p:pic>
        <p:nvPicPr>
          <p:cNvPr id="4" name="Imagen 3">
            <a:extLst>
              <a:ext uri="{FF2B5EF4-FFF2-40B4-BE49-F238E27FC236}">
                <a16:creationId xmlns:a16="http://schemas.microsoft.com/office/drawing/2014/main" id="{C3D45ECD-5AFC-5286-2D8F-DC6DA4F9D294}"/>
              </a:ext>
            </a:extLst>
          </p:cNvPr>
          <p:cNvPicPr>
            <a:picLocks noChangeAspect="1"/>
          </p:cNvPicPr>
          <p:nvPr/>
        </p:nvPicPr>
        <p:blipFill>
          <a:blip r:embed="rId2"/>
          <a:stretch>
            <a:fillRect/>
          </a:stretch>
        </p:blipFill>
        <p:spPr>
          <a:xfrm>
            <a:off x="8352454" y="5240795"/>
            <a:ext cx="3039203" cy="1384539"/>
          </a:xfrm>
          <a:prstGeom prst="rect">
            <a:avLst/>
          </a:prstGeom>
        </p:spPr>
      </p:pic>
    </p:spTree>
    <p:extLst>
      <p:ext uri="{BB962C8B-B14F-4D97-AF65-F5344CB8AC3E}">
        <p14:creationId xmlns:p14="http://schemas.microsoft.com/office/powerpoint/2010/main" val="1080645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632085" y="1075628"/>
            <a:ext cx="8399519" cy="523220"/>
          </a:xfrm>
          <a:prstGeom prst="rect">
            <a:avLst/>
          </a:prstGeom>
          <a:noFill/>
        </p:spPr>
        <p:txBody>
          <a:bodyPr wrap="square" rtlCol="0">
            <a:spAutoFit/>
          </a:bodyPr>
          <a:lstStyle/>
          <a:p>
            <a:r>
              <a:rPr lang="es-MX" sz="2800" b="1" u="sng" dirty="0">
                <a:solidFill>
                  <a:srgbClr val="374151"/>
                </a:solidFill>
              </a:rPr>
              <a:t>EL METAVERSO.</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090172"/>
            <a:ext cx="10927830" cy="3416320"/>
          </a:xfrm>
          <a:prstGeom prst="rect">
            <a:avLst/>
          </a:prstGeom>
          <a:noFill/>
        </p:spPr>
        <p:txBody>
          <a:bodyPr wrap="square" rtlCol="0">
            <a:spAutoFit/>
          </a:bodyPr>
          <a:lstStyle/>
          <a:p>
            <a:r>
              <a:rPr lang="es-MX" sz="3600" dirty="0">
                <a:solidFill>
                  <a:srgbClr val="374151"/>
                </a:solidFill>
              </a:rPr>
              <a:t>El metaverso también se está abriendo espacio en la industria, un canal bancario que avanzaría tal como lo hizo antes la banca en línea y su paso a la banca móvil. “En su nivel más básico, el metaverso permite a los bancos interactuar con sus empleados y clientes en un entorno infinitamente más rico”.</a:t>
            </a:r>
          </a:p>
        </p:txBody>
      </p:sp>
      <p:pic>
        <p:nvPicPr>
          <p:cNvPr id="4" name="Imagen 3">
            <a:extLst>
              <a:ext uri="{FF2B5EF4-FFF2-40B4-BE49-F238E27FC236}">
                <a16:creationId xmlns:a16="http://schemas.microsoft.com/office/drawing/2014/main" id="{D65A30A9-62E8-CE0D-2599-793EEA6294E8}"/>
              </a:ext>
            </a:extLst>
          </p:cNvPr>
          <p:cNvPicPr>
            <a:picLocks noChangeAspect="1"/>
          </p:cNvPicPr>
          <p:nvPr/>
        </p:nvPicPr>
        <p:blipFill>
          <a:blip r:embed="rId2"/>
          <a:stretch>
            <a:fillRect/>
          </a:stretch>
        </p:blipFill>
        <p:spPr>
          <a:xfrm>
            <a:off x="8134850" y="4983700"/>
            <a:ext cx="2790654" cy="1597344"/>
          </a:xfrm>
          <a:prstGeom prst="rect">
            <a:avLst/>
          </a:prstGeom>
        </p:spPr>
      </p:pic>
    </p:spTree>
    <p:extLst>
      <p:ext uri="{BB962C8B-B14F-4D97-AF65-F5344CB8AC3E}">
        <p14:creationId xmlns:p14="http://schemas.microsoft.com/office/powerpoint/2010/main" val="3116762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632085" y="1075628"/>
            <a:ext cx="8399519" cy="523220"/>
          </a:xfrm>
          <a:prstGeom prst="rect">
            <a:avLst/>
          </a:prstGeom>
          <a:noFill/>
        </p:spPr>
        <p:txBody>
          <a:bodyPr wrap="square" rtlCol="0">
            <a:spAutoFit/>
          </a:bodyPr>
          <a:lstStyle/>
          <a:p>
            <a:r>
              <a:rPr lang="es-MX" sz="2800" b="1" u="sng" dirty="0">
                <a:solidFill>
                  <a:srgbClr val="374151"/>
                </a:solidFill>
              </a:rPr>
              <a:t>LAS TECNOLOGÍAS BIOMÉTRICAS.</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090172"/>
            <a:ext cx="10927830" cy="2246769"/>
          </a:xfrm>
          <a:prstGeom prst="rect">
            <a:avLst/>
          </a:prstGeom>
          <a:noFill/>
        </p:spPr>
        <p:txBody>
          <a:bodyPr wrap="square" rtlCol="0">
            <a:spAutoFit/>
          </a:bodyPr>
          <a:lstStyle/>
          <a:p>
            <a:r>
              <a:rPr lang="es-MX" sz="2800" dirty="0">
                <a:solidFill>
                  <a:srgbClr val="374151"/>
                </a:solidFill>
              </a:rPr>
              <a:t>Las tecnologías biométricas también han adquirido relevancia en el sector, donde el reconocimiento facial y la autenticación por huella digital permiten, “utilizar capacidades ya disponibles en los dispositivos que todos usamos a diario, para habilitar la implementación de mecanismos de seguridad robustos en sus productos digitales”. </a:t>
            </a:r>
          </a:p>
        </p:txBody>
      </p:sp>
      <p:pic>
        <p:nvPicPr>
          <p:cNvPr id="4" name="Imagen 3">
            <a:extLst>
              <a:ext uri="{FF2B5EF4-FFF2-40B4-BE49-F238E27FC236}">
                <a16:creationId xmlns:a16="http://schemas.microsoft.com/office/drawing/2014/main" id="{C906777C-8FE3-A3B7-430C-29BFA82FE1D7}"/>
              </a:ext>
            </a:extLst>
          </p:cNvPr>
          <p:cNvPicPr>
            <a:picLocks noChangeAspect="1"/>
          </p:cNvPicPr>
          <p:nvPr/>
        </p:nvPicPr>
        <p:blipFill>
          <a:blip r:embed="rId2"/>
          <a:stretch>
            <a:fillRect/>
          </a:stretch>
        </p:blipFill>
        <p:spPr>
          <a:xfrm>
            <a:off x="7937213" y="4661394"/>
            <a:ext cx="2943225" cy="1552575"/>
          </a:xfrm>
          <a:prstGeom prst="rect">
            <a:avLst/>
          </a:prstGeom>
        </p:spPr>
      </p:pic>
      <p:pic>
        <p:nvPicPr>
          <p:cNvPr id="5" name="Imagen 4">
            <a:extLst>
              <a:ext uri="{FF2B5EF4-FFF2-40B4-BE49-F238E27FC236}">
                <a16:creationId xmlns:a16="http://schemas.microsoft.com/office/drawing/2014/main" id="{5E0F6091-CF98-EF7C-E3B0-3EFAAF50B3DC}"/>
              </a:ext>
            </a:extLst>
          </p:cNvPr>
          <p:cNvPicPr>
            <a:picLocks noChangeAspect="1"/>
          </p:cNvPicPr>
          <p:nvPr/>
        </p:nvPicPr>
        <p:blipFill>
          <a:blip r:embed="rId3"/>
          <a:stretch>
            <a:fillRect/>
          </a:stretch>
        </p:blipFill>
        <p:spPr>
          <a:xfrm>
            <a:off x="3050264" y="4606117"/>
            <a:ext cx="2733675" cy="1666875"/>
          </a:xfrm>
          <a:prstGeom prst="rect">
            <a:avLst/>
          </a:prstGeom>
        </p:spPr>
      </p:pic>
    </p:spTree>
    <p:extLst>
      <p:ext uri="{BB962C8B-B14F-4D97-AF65-F5344CB8AC3E}">
        <p14:creationId xmlns:p14="http://schemas.microsoft.com/office/powerpoint/2010/main" val="154622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CFF5B4-16B2-B4EE-D0C9-BA38E16EB109}"/>
              </a:ext>
            </a:extLst>
          </p:cNvPr>
          <p:cNvSpPr txBox="1"/>
          <p:nvPr/>
        </p:nvSpPr>
        <p:spPr>
          <a:xfrm>
            <a:off x="490195" y="1191537"/>
            <a:ext cx="10927830" cy="3416320"/>
          </a:xfrm>
          <a:prstGeom prst="rect">
            <a:avLst/>
          </a:prstGeom>
          <a:noFill/>
        </p:spPr>
        <p:txBody>
          <a:bodyPr wrap="square" rtlCol="0">
            <a:spAutoFit/>
          </a:bodyPr>
          <a:lstStyle/>
          <a:p>
            <a:r>
              <a:rPr lang="es-MX" sz="3600" dirty="0">
                <a:solidFill>
                  <a:srgbClr val="374151"/>
                </a:solidFill>
              </a:rPr>
              <a:t>Asimismo, la banca ha podido potenciar la función de estas herramientas entre sí para crear soluciones tanto para mejorar el servicio al cliente como para optimizar procesos como la aprobación de créditos “o prevenir la morosidad, cerrar sucursales físicas y llevar a procesos de introducción 100% digitales”.</a:t>
            </a:r>
          </a:p>
        </p:txBody>
      </p:sp>
      <p:pic>
        <p:nvPicPr>
          <p:cNvPr id="4" name="Imagen 3">
            <a:extLst>
              <a:ext uri="{FF2B5EF4-FFF2-40B4-BE49-F238E27FC236}">
                <a16:creationId xmlns:a16="http://schemas.microsoft.com/office/drawing/2014/main" id="{4E354697-C8F4-9398-CEC5-FDDE2B56711C}"/>
              </a:ext>
            </a:extLst>
          </p:cNvPr>
          <p:cNvPicPr>
            <a:picLocks noChangeAspect="1"/>
          </p:cNvPicPr>
          <p:nvPr/>
        </p:nvPicPr>
        <p:blipFill>
          <a:blip r:embed="rId2"/>
          <a:stretch>
            <a:fillRect/>
          </a:stretch>
        </p:blipFill>
        <p:spPr>
          <a:xfrm>
            <a:off x="8172264" y="4268063"/>
            <a:ext cx="3245761" cy="2327149"/>
          </a:xfrm>
          <a:prstGeom prst="rect">
            <a:avLst/>
          </a:prstGeom>
        </p:spPr>
      </p:pic>
    </p:spTree>
    <p:extLst>
      <p:ext uri="{BB962C8B-B14F-4D97-AF65-F5344CB8AC3E}">
        <p14:creationId xmlns:p14="http://schemas.microsoft.com/office/powerpoint/2010/main" val="1633129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3F747D-23AA-A414-BDFB-E3AAD7044733}"/>
              </a:ext>
            </a:extLst>
          </p:cNvPr>
          <p:cNvSpPr txBox="1">
            <a:spLocks/>
          </p:cNvSpPr>
          <p:nvPr/>
        </p:nvSpPr>
        <p:spPr>
          <a:xfrm>
            <a:off x="428783" y="371507"/>
            <a:ext cx="2949178" cy="905069"/>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3600" b="1"/>
              <a:t>PRESENTACIÓN </a:t>
            </a:r>
            <a:br>
              <a:rPr lang="es-CL" sz="3600" b="1"/>
            </a:br>
            <a:r>
              <a:rPr lang="es-CL" sz="3600" b="1"/>
              <a:t>¿QUIÉN SOY?</a:t>
            </a:r>
            <a:endParaRPr lang="es-CL" sz="3600" b="1" dirty="0"/>
          </a:p>
        </p:txBody>
      </p:sp>
      <p:sp>
        <p:nvSpPr>
          <p:cNvPr id="3" name="CuadroTexto 2">
            <a:extLst>
              <a:ext uri="{FF2B5EF4-FFF2-40B4-BE49-F238E27FC236}">
                <a16:creationId xmlns:a16="http://schemas.microsoft.com/office/drawing/2014/main" id="{7F4B5222-1F0E-93B3-19AD-B83B2EDEEFC2}"/>
              </a:ext>
            </a:extLst>
          </p:cNvPr>
          <p:cNvSpPr txBox="1"/>
          <p:nvPr/>
        </p:nvSpPr>
        <p:spPr>
          <a:xfrm>
            <a:off x="337331" y="1495141"/>
            <a:ext cx="724769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sz="3200" dirty="0"/>
              <a:t>Hombre, Hijo, Hermano, Tío y Trabajador. </a:t>
            </a:r>
          </a:p>
        </p:txBody>
      </p:sp>
      <p:pic>
        <p:nvPicPr>
          <p:cNvPr id="1026" name="Picture 2">
            <a:extLst>
              <a:ext uri="{FF2B5EF4-FFF2-40B4-BE49-F238E27FC236}">
                <a16:creationId xmlns:a16="http://schemas.microsoft.com/office/drawing/2014/main" id="{D7005E09-02F2-54B9-2F90-CA3E6842F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538" y="2583294"/>
            <a:ext cx="2180600" cy="29089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B168783E-42A0-D531-8A6D-68735AD37BFF}"/>
              </a:ext>
            </a:extLst>
          </p:cNvPr>
          <p:cNvSpPr txBox="1"/>
          <p:nvPr/>
        </p:nvSpPr>
        <p:spPr>
          <a:xfrm>
            <a:off x="4095841" y="2444616"/>
            <a:ext cx="5259100"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CL" sz="3200" dirty="0"/>
              <a:t>Mis Experiencias Laborales.</a:t>
            </a:r>
          </a:p>
        </p:txBody>
      </p:sp>
      <p:pic>
        <p:nvPicPr>
          <p:cNvPr id="6" name="Imagen 5">
            <a:extLst>
              <a:ext uri="{FF2B5EF4-FFF2-40B4-BE49-F238E27FC236}">
                <a16:creationId xmlns:a16="http://schemas.microsoft.com/office/drawing/2014/main" id="{DAFFE485-D9F2-8BAD-B971-36F49E4839F3}"/>
              </a:ext>
            </a:extLst>
          </p:cNvPr>
          <p:cNvPicPr>
            <a:picLocks noChangeAspect="1"/>
          </p:cNvPicPr>
          <p:nvPr/>
        </p:nvPicPr>
        <p:blipFill>
          <a:blip r:embed="rId3"/>
          <a:stretch>
            <a:fillRect/>
          </a:stretch>
        </p:blipFill>
        <p:spPr>
          <a:xfrm>
            <a:off x="3764915" y="4606412"/>
            <a:ext cx="3020088" cy="1237341"/>
          </a:xfrm>
          <a:prstGeom prst="rect">
            <a:avLst/>
          </a:prstGeom>
        </p:spPr>
      </p:pic>
      <p:pic>
        <p:nvPicPr>
          <p:cNvPr id="1028" name="Picture 4" descr="Riosan Neumáticos | Concepción, Chile | Instagram photos and videos">
            <a:extLst>
              <a:ext uri="{FF2B5EF4-FFF2-40B4-BE49-F238E27FC236}">
                <a16:creationId xmlns:a16="http://schemas.microsoft.com/office/drawing/2014/main" id="{8D8EC2E6-1B8E-E02C-DDB7-A50790AAAC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122" y="4581316"/>
            <a:ext cx="1692971" cy="168544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55C793D1-390D-27DD-13CA-F51D75B46D80}"/>
              </a:ext>
            </a:extLst>
          </p:cNvPr>
          <p:cNvPicPr>
            <a:picLocks noChangeAspect="1"/>
          </p:cNvPicPr>
          <p:nvPr/>
        </p:nvPicPr>
        <p:blipFill>
          <a:blip r:embed="rId5"/>
          <a:stretch>
            <a:fillRect/>
          </a:stretch>
        </p:blipFill>
        <p:spPr>
          <a:xfrm>
            <a:off x="7178982" y="4606412"/>
            <a:ext cx="2048161" cy="1409897"/>
          </a:xfrm>
          <a:prstGeom prst="rect">
            <a:avLst/>
          </a:prstGeom>
        </p:spPr>
      </p:pic>
      <p:pic>
        <p:nvPicPr>
          <p:cNvPr id="9" name="Imagen 8">
            <a:extLst>
              <a:ext uri="{FF2B5EF4-FFF2-40B4-BE49-F238E27FC236}">
                <a16:creationId xmlns:a16="http://schemas.microsoft.com/office/drawing/2014/main" id="{B243BE58-24C5-950F-2981-F0A25A5C69CB}"/>
              </a:ext>
            </a:extLst>
          </p:cNvPr>
          <p:cNvPicPr>
            <a:picLocks noChangeAspect="1"/>
          </p:cNvPicPr>
          <p:nvPr/>
        </p:nvPicPr>
        <p:blipFill>
          <a:blip r:embed="rId6"/>
          <a:stretch>
            <a:fillRect/>
          </a:stretch>
        </p:blipFill>
        <p:spPr>
          <a:xfrm>
            <a:off x="5326370" y="3180350"/>
            <a:ext cx="3705225" cy="1228725"/>
          </a:xfrm>
          <a:prstGeom prst="rect">
            <a:avLst/>
          </a:prstGeom>
        </p:spPr>
      </p:pic>
    </p:spTree>
    <p:extLst>
      <p:ext uri="{BB962C8B-B14F-4D97-AF65-F5344CB8AC3E}">
        <p14:creationId xmlns:p14="http://schemas.microsoft.com/office/powerpoint/2010/main" val="388302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287311" y="865766"/>
            <a:ext cx="8399519" cy="954107"/>
          </a:xfrm>
          <a:prstGeom prst="rect">
            <a:avLst/>
          </a:prstGeom>
          <a:noFill/>
        </p:spPr>
        <p:txBody>
          <a:bodyPr wrap="square" rtlCol="0">
            <a:spAutoFit/>
          </a:bodyPr>
          <a:lstStyle/>
          <a:p>
            <a:r>
              <a:rPr lang="es-MX" sz="2800" b="1" u="sng" dirty="0">
                <a:solidFill>
                  <a:srgbClr val="374151"/>
                </a:solidFill>
              </a:rPr>
              <a:t>EXPERTOS VALORAN EL CAMINO QUE RECORRE CHILE PARA CONSOLIDARSE COMO HUB FINTECH REGIONAL.</a:t>
            </a:r>
            <a:endParaRPr lang="es-ES" sz="2800" b="1" i="0" dirty="0">
              <a:solidFill>
                <a:srgbClr val="374151"/>
              </a:solidFill>
              <a:effectLst/>
            </a:endParaRPr>
          </a:p>
        </p:txBody>
      </p:sp>
      <p:sp>
        <p:nvSpPr>
          <p:cNvPr id="3" name="CuadroTexto 2">
            <a:extLst>
              <a:ext uri="{FF2B5EF4-FFF2-40B4-BE49-F238E27FC236}">
                <a16:creationId xmlns:a16="http://schemas.microsoft.com/office/drawing/2014/main" id="{7DCFF5B4-16B2-B4EE-D0C9-BA38E16EB109}"/>
              </a:ext>
            </a:extLst>
          </p:cNvPr>
          <p:cNvSpPr txBox="1"/>
          <p:nvPr/>
        </p:nvSpPr>
        <p:spPr>
          <a:xfrm>
            <a:off x="632085" y="2090172"/>
            <a:ext cx="10927830" cy="2862322"/>
          </a:xfrm>
          <a:prstGeom prst="rect">
            <a:avLst/>
          </a:prstGeom>
          <a:noFill/>
        </p:spPr>
        <p:txBody>
          <a:bodyPr wrap="square" rtlCol="0">
            <a:spAutoFit/>
          </a:bodyPr>
          <a:lstStyle/>
          <a:p>
            <a:r>
              <a:rPr lang="es-MX" sz="3600" dirty="0">
                <a:solidFill>
                  <a:srgbClr val="374151"/>
                </a:solidFill>
              </a:rPr>
              <a:t>Cómo ven el crecimiento </a:t>
            </a:r>
            <a:r>
              <a:rPr lang="es-MX" sz="3600" dirty="0" err="1">
                <a:solidFill>
                  <a:srgbClr val="374151"/>
                </a:solidFill>
              </a:rPr>
              <a:t>fintech</a:t>
            </a:r>
            <a:r>
              <a:rPr lang="es-MX" sz="3600" dirty="0">
                <a:solidFill>
                  <a:srgbClr val="374151"/>
                </a:solidFill>
              </a:rPr>
              <a:t> en el ámbito local, el impacto que está teniendo la aprobación de la ley que regula el ecosistema y las cualidades del país para que más actores vengan a instalarse es parte del análisis que aquí hacen varios especialistas.</a:t>
            </a:r>
          </a:p>
        </p:txBody>
      </p:sp>
      <p:pic>
        <p:nvPicPr>
          <p:cNvPr id="5" name="Imagen 4">
            <a:extLst>
              <a:ext uri="{FF2B5EF4-FFF2-40B4-BE49-F238E27FC236}">
                <a16:creationId xmlns:a16="http://schemas.microsoft.com/office/drawing/2014/main" id="{858EEA95-CF6C-D3AE-B6B9-D2057407E5FB}"/>
              </a:ext>
            </a:extLst>
          </p:cNvPr>
          <p:cNvPicPr>
            <a:picLocks noChangeAspect="1"/>
          </p:cNvPicPr>
          <p:nvPr/>
        </p:nvPicPr>
        <p:blipFill>
          <a:blip r:embed="rId2"/>
          <a:stretch>
            <a:fillRect/>
          </a:stretch>
        </p:blipFill>
        <p:spPr>
          <a:xfrm>
            <a:off x="4820268" y="4840850"/>
            <a:ext cx="6278656" cy="1917619"/>
          </a:xfrm>
          <a:prstGeom prst="rect">
            <a:avLst/>
          </a:prstGeom>
        </p:spPr>
      </p:pic>
    </p:spTree>
    <p:extLst>
      <p:ext uri="{BB962C8B-B14F-4D97-AF65-F5344CB8AC3E}">
        <p14:creationId xmlns:p14="http://schemas.microsoft.com/office/powerpoint/2010/main" val="3357166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67558" y="1222474"/>
            <a:ext cx="9353549" cy="646331"/>
          </a:xfrm>
          <a:prstGeom prst="rect">
            <a:avLst/>
          </a:prstGeom>
          <a:noFill/>
        </p:spPr>
        <p:txBody>
          <a:bodyPr wrap="square" rtlCol="0">
            <a:spAutoFit/>
          </a:bodyPr>
          <a:lstStyle/>
          <a:p>
            <a:r>
              <a:rPr lang="es-ES" sz="3600" b="1" i="0" dirty="0">
                <a:solidFill>
                  <a:srgbClr val="374151"/>
                </a:solidFill>
                <a:effectLst/>
              </a:rPr>
              <a:t>Cierre</a:t>
            </a:r>
            <a:endParaRPr lang="es-CL" sz="2800" b="1" dirty="0">
              <a:solidFill>
                <a:srgbClr val="374151"/>
              </a:solidFill>
            </a:endParaRPr>
          </a:p>
        </p:txBody>
      </p:sp>
      <p:sp>
        <p:nvSpPr>
          <p:cNvPr id="4" name="CuadroTexto 3">
            <a:extLst>
              <a:ext uri="{FF2B5EF4-FFF2-40B4-BE49-F238E27FC236}">
                <a16:creationId xmlns:a16="http://schemas.microsoft.com/office/drawing/2014/main" id="{3F682A22-AC13-D120-15ED-6888AAA04886}"/>
              </a:ext>
            </a:extLst>
          </p:cNvPr>
          <p:cNvSpPr txBox="1"/>
          <p:nvPr/>
        </p:nvSpPr>
        <p:spPr>
          <a:xfrm>
            <a:off x="4314548" y="2654800"/>
            <a:ext cx="7368466" cy="1938992"/>
          </a:xfrm>
          <a:prstGeom prst="rect">
            <a:avLst/>
          </a:prstGeom>
          <a:noFill/>
        </p:spPr>
        <p:txBody>
          <a:bodyPr wrap="square">
            <a:spAutoFit/>
          </a:bodyPr>
          <a:lstStyle/>
          <a:p>
            <a:pPr algn="just"/>
            <a:r>
              <a:rPr lang="es-ES" sz="2400" dirty="0">
                <a:solidFill>
                  <a:srgbClr val="374151"/>
                </a:solidFill>
              </a:rPr>
              <a:t>¿Qué aprendimos? </a:t>
            </a:r>
          </a:p>
          <a:p>
            <a:pPr algn="just"/>
            <a:endParaRPr lang="es-ES" sz="2400" dirty="0">
              <a:solidFill>
                <a:srgbClr val="374151"/>
              </a:solidFill>
            </a:endParaRPr>
          </a:p>
          <a:p>
            <a:pPr algn="just"/>
            <a:r>
              <a:rPr lang="es-ES" sz="2400" dirty="0">
                <a:solidFill>
                  <a:srgbClr val="374151"/>
                </a:solidFill>
              </a:rPr>
              <a:t>¿Con qué nos quedamos?</a:t>
            </a:r>
          </a:p>
          <a:p>
            <a:pPr algn="just"/>
            <a:endParaRPr lang="es-ES" sz="2400" dirty="0">
              <a:solidFill>
                <a:srgbClr val="374151"/>
              </a:solidFill>
            </a:endParaRPr>
          </a:p>
          <a:p>
            <a:pPr algn="just"/>
            <a:r>
              <a:rPr lang="es-ES" sz="2400" dirty="0">
                <a:solidFill>
                  <a:srgbClr val="374151"/>
                </a:solidFill>
              </a:rPr>
              <a:t>¿Qué palabras, frases o conceptos definieron esta clase?</a:t>
            </a:r>
          </a:p>
        </p:txBody>
      </p:sp>
      <p:pic>
        <p:nvPicPr>
          <p:cNvPr id="3" name="Imagen 2">
            <a:extLst>
              <a:ext uri="{FF2B5EF4-FFF2-40B4-BE49-F238E27FC236}">
                <a16:creationId xmlns:a16="http://schemas.microsoft.com/office/drawing/2014/main" id="{54DF379A-8B10-4045-DB67-A4C2076A94AC}"/>
              </a:ext>
            </a:extLst>
          </p:cNvPr>
          <p:cNvPicPr>
            <a:picLocks noChangeAspect="1"/>
          </p:cNvPicPr>
          <p:nvPr/>
        </p:nvPicPr>
        <p:blipFill>
          <a:blip r:embed="rId2"/>
          <a:stretch>
            <a:fillRect/>
          </a:stretch>
        </p:blipFill>
        <p:spPr>
          <a:xfrm>
            <a:off x="661910" y="4730651"/>
            <a:ext cx="2533650" cy="1809750"/>
          </a:xfrm>
          <a:prstGeom prst="rect">
            <a:avLst/>
          </a:prstGeom>
        </p:spPr>
      </p:pic>
    </p:spTree>
    <p:extLst>
      <p:ext uri="{BB962C8B-B14F-4D97-AF65-F5344CB8AC3E}">
        <p14:creationId xmlns:p14="http://schemas.microsoft.com/office/powerpoint/2010/main" val="1579834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2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FB58C405-3199-48A9-899E-2EC9AE33EC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93145" y="1560717"/>
            <a:ext cx="2698855" cy="1627845"/>
          </a:xfrm>
          <a:prstGeom prst="rect">
            <a:avLst/>
          </a:prstGeom>
        </p:spPr>
      </p:pic>
      <p:pic>
        <p:nvPicPr>
          <p:cNvPr id="10" name="Imagen 9">
            <a:extLst>
              <a:ext uri="{FF2B5EF4-FFF2-40B4-BE49-F238E27FC236}">
                <a16:creationId xmlns:a16="http://schemas.microsoft.com/office/drawing/2014/main" id="{AF846753-188F-4E84-9F51-EB7346ED4063}"/>
              </a:ext>
            </a:extLst>
          </p:cNvPr>
          <p:cNvPicPr>
            <a:picLocks noChangeAspect="1"/>
          </p:cNvPicPr>
          <p:nvPr/>
        </p:nvPicPr>
        <p:blipFill>
          <a:blip r:embed="rId4"/>
          <a:stretch>
            <a:fillRect/>
          </a:stretch>
        </p:blipFill>
        <p:spPr>
          <a:xfrm>
            <a:off x="3212342" y="1560754"/>
            <a:ext cx="2883658" cy="1713124"/>
          </a:xfrm>
          <a:prstGeom prst="rect">
            <a:avLst/>
          </a:prstGeom>
        </p:spPr>
      </p:pic>
      <p:sp>
        <p:nvSpPr>
          <p:cNvPr id="2" name="Título 1">
            <a:extLst>
              <a:ext uri="{FF2B5EF4-FFF2-40B4-BE49-F238E27FC236}">
                <a16:creationId xmlns:a16="http://schemas.microsoft.com/office/drawing/2014/main" id="{33272CF3-BAEE-4C62-AC90-6BC7D943721C}"/>
              </a:ext>
            </a:extLst>
          </p:cNvPr>
          <p:cNvSpPr>
            <a:spLocks noGrp="1"/>
          </p:cNvSpPr>
          <p:nvPr>
            <p:ph type="title"/>
          </p:nvPr>
        </p:nvSpPr>
        <p:spPr>
          <a:xfrm>
            <a:off x="1868130" y="215792"/>
            <a:ext cx="5094514" cy="1090071"/>
          </a:xfrm>
        </p:spPr>
        <p:txBody>
          <a:bodyPr/>
          <a:lstStyle/>
          <a:p>
            <a:pPr algn="ctr"/>
            <a:r>
              <a:rPr lang="es-MX" b="1" dirty="0"/>
              <a:t>Reglas convivencia</a:t>
            </a:r>
            <a:endParaRPr lang="es-CL" b="1" dirty="0"/>
          </a:p>
        </p:txBody>
      </p:sp>
      <p:pic>
        <p:nvPicPr>
          <p:cNvPr id="8" name="Imagen 7">
            <a:extLst>
              <a:ext uri="{FF2B5EF4-FFF2-40B4-BE49-F238E27FC236}">
                <a16:creationId xmlns:a16="http://schemas.microsoft.com/office/drawing/2014/main" id="{60F036AE-F94F-4C35-B1D1-19F6067A4CA6}"/>
              </a:ext>
            </a:extLst>
          </p:cNvPr>
          <p:cNvPicPr>
            <a:picLocks noChangeAspect="1"/>
          </p:cNvPicPr>
          <p:nvPr/>
        </p:nvPicPr>
        <p:blipFill>
          <a:blip r:embed="rId5"/>
          <a:stretch>
            <a:fillRect/>
          </a:stretch>
        </p:blipFill>
        <p:spPr>
          <a:xfrm>
            <a:off x="168550" y="1533880"/>
            <a:ext cx="4671912" cy="1798476"/>
          </a:xfrm>
          <a:prstGeom prst="rect">
            <a:avLst/>
          </a:prstGeom>
        </p:spPr>
      </p:pic>
      <p:sp>
        <p:nvSpPr>
          <p:cNvPr id="12" name="Marcador de contenido 4">
            <a:extLst>
              <a:ext uri="{FF2B5EF4-FFF2-40B4-BE49-F238E27FC236}">
                <a16:creationId xmlns:a16="http://schemas.microsoft.com/office/drawing/2014/main" id="{0EBCC741-B399-443E-848A-5BC819769BB4}"/>
              </a:ext>
            </a:extLst>
          </p:cNvPr>
          <p:cNvSpPr txBox="1">
            <a:spLocks/>
          </p:cNvSpPr>
          <p:nvPr/>
        </p:nvSpPr>
        <p:spPr>
          <a:xfrm>
            <a:off x="401858" y="4131273"/>
            <a:ext cx="3326330" cy="682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MX" sz="4400" dirty="0"/>
              <a:t>2. Imponer es Retroceder</a:t>
            </a:r>
          </a:p>
        </p:txBody>
      </p:sp>
      <p:sp>
        <p:nvSpPr>
          <p:cNvPr id="14" name="Marcador de contenido 4">
            <a:extLst>
              <a:ext uri="{FF2B5EF4-FFF2-40B4-BE49-F238E27FC236}">
                <a16:creationId xmlns:a16="http://schemas.microsoft.com/office/drawing/2014/main" id="{AB3830CC-A649-4519-A336-A5CD472AE7B9}"/>
              </a:ext>
            </a:extLst>
          </p:cNvPr>
          <p:cNvSpPr txBox="1">
            <a:spLocks/>
          </p:cNvSpPr>
          <p:nvPr/>
        </p:nvSpPr>
        <p:spPr>
          <a:xfrm>
            <a:off x="6391356" y="1734561"/>
            <a:ext cx="3820853" cy="682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MX" sz="4000" dirty="0"/>
              <a:t>3. Comparte “TU” Experiencia</a:t>
            </a:r>
          </a:p>
        </p:txBody>
      </p:sp>
      <p:sp>
        <p:nvSpPr>
          <p:cNvPr id="16" name="Marcador de contenido 4">
            <a:extLst>
              <a:ext uri="{FF2B5EF4-FFF2-40B4-BE49-F238E27FC236}">
                <a16:creationId xmlns:a16="http://schemas.microsoft.com/office/drawing/2014/main" id="{A8E46B80-71D0-4852-A785-6F58DCEB48AD}"/>
              </a:ext>
            </a:extLst>
          </p:cNvPr>
          <p:cNvSpPr txBox="1">
            <a:spLocks/>
          </p:cNvSpPr>
          <p:nvPr/>
        </p:nvSpPr>
        <p:spPr>
          <a:xfrm>
            <a:off x="6596629" y="4273027"/>
            <a:ext cx="4054119" cy="6827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MX" sz="4400" dirty="0"/>
              <a:t>4. Obsérvate y Analízate</a:t>
            </a:r>
          </a:p>
        </p:txBody>
      </p:sp>
      <p:pic>
        <p:nvPicPr>
          <p:cNvPr id="18" name="Imagen 17">
            <a:extLst>
              <a:ext uri="{FF2B5EF4-FFF2-40B4-BE49-F238E27FC236}">
                <a16:creationId xmlns:a16="http://schemas.microsoft.com/office/drawing/2014/main" id="{2B251A94-76AB-4B02-B383-49A938838A0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746077" y="4099788"/>
            <a:ext cx="1987747" cy="1713124"/>
          </a:xfrm>
          <a:prstGeom prst="rect">
            <a:avLst/>
          </a:prstGeom>
        </p:spPr>
      </p:pic>
      <p:pic>
        <p:nvPicPr>
          <p:cNvPr id="22" name="Imagen 21">
            <a:extLst>
              <a:ext uri="{FF2B5EF4-FFF2-40B4-BE49-F238E27FC236}">
                <a16:creationId xmlns:a16="http://schemas.microsoft.com/office/drawing/2014/main" id="{C3375715-B5FB-4E0E-A2C0-DDCC255C9699}"/>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0572" r="8849" b="18231"/>
          <a:stretch/>
        </p:blipFill>
        <p:spPr>
          <a:xfrm>
            <a:off x="10175945" y="4131273"/>
            <a:ext cx="1614197" cy="1740416"/>
          </a:xfrm>
          <a:prstGeom prst="rect">
            <a:avLst/>
          </a:prstGeom>
        </p:spPr>
      </p:pic>
    </p:spTree>
    <p:extLst>
      <p:ext uri="{BB962C8B-B14F-4D97-AF65-F5344CB8AC3E}">
        <p14:creationId xmlns:p14="http://schemas.microsoft.com/office/powerpoint/2010/main" val="302755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87E2DC7-E123-4BBD-9514-501707C3A8A0}"/>
              </a:ext>
            </a:extLst>
          </p:cNvPr>
          <p:cNvSpPr>
            <a:spLocks noGrp="1"/>
          </p:cNvSpPr>
          <p:nvPr>
            <p:ph type="title"/>
          </p:nvPr>
        </p:nvSpPr>
        <p:spPr>
          <a:xfrm>
            <a:off x="578496" y="1391493"/>
            <a:ext cx="3259493" cy="1325563"/>
          </a:xfrm>
        </p:spPr>
        <p:txBody>
          <a:bodyPr>
            <a:normAutofit fontScale="90000"/>
          </a:bodyPr>
          <a:lstStyle/>
          <a:p>
            <a:r>
              <a:rPr lang="es-CL" sz="5300" b="1" dirty="0">
                <a:solidFill>
                  <a:srgbClr val="374151"/>
                </a:solidFill>
                <a:latin typeface="+mn-lt"/>
                <a:ea typeface="+mn-ea"/>
                <a:cs typeface="+mn-cs"/>
              </a:rPr>
              <a:t>Reglas Sala </a:t>
            </a:r>
            <a:br>
              <a:rPr lang="es-CL" sz="6000" dirty="0"/>
            </a:br>
            <a:endParaRPr lang="es-CL" sz="6000" dirty="0"/>
          </a:p>
        </p:txBody>
      </p:sp>
      <p:pic>
        <p:nvPicPr>
          <p:cNvPr id="1026" name="Picture 2" descr="NORMAS DE CLASE – Imagenes Educativas">
            <a:extLst>
              <a:ext uri="{FF2B5EF4-FFF2-40B4-BE49-F238E27FC236}">
                <a16:creationId xmlns:a16="http://schemas.microsoft.com/office/drawing/2014/main" id="{492EE7AB-F7AE-965D-2B81-654A2735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794" y="2102707"/>
            <a:ext cx="7502012" cy="3533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59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221D7EB-B71F-ED38-7A98-51A8C50F8AA6}"/>
              </a:ext>
            </a:extLst>
          </p:cNvPr>
          <p:cNvSpPr/>
          <p:nvPr/>
        </p:nvSpPr>
        <p:spPr>
          <a:xfrm>
            <a:off x="550607" y="943898"/>
            <a:ext cx="8833090" cy="987040"/>
          </a:xfrm>
          <a:prstGeom prst="roundRect">
            <a:avLst/>
          </a:prstGeom>
          <a:solidFill>
            <a:srgbClr val="00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53726589-D2E9-45E7-A692-E3F5B04FC9B5}"/>
              </a:ext>
            </a:extLst>
          </p:cNvPr>
          <p:cNvSpPr txBox="1"/>
          <p:nvPr/>
        </p:nvSpPr>
        <p:spPr>
          <a:xfrm>
            <a:off x="1150374" y="1101213"/>
            <a:ext cx="6971071" cy="707886"/>
          </a:xfrm>
          <a:prstGeom prst="rect">
            <a:avLst/>
          </a:prstGeom>
          <a:noFill/>
        </p:spPr>
        <p:txBody>
          <a:bodyPr wrap="square">
            <a:spAutoFit/>
          </a:bodyPr>
          <a:lstStyle/>
          <a:p>
            <a:pPr algn="just"/>
            <a:r>
              <a:rPr lang="es-ES" sz="4000" b="1" dirty="0">
                <a:solidFill>
                  <a:schemeClr val="bg1"/>
                </a:solidFill>
                <a:latin typeface="Söhne"/>
              </a:rPr>
              <a:t>¿Quiénes son ustedes?</a:t>
            </a:r>
          </a:p>
        </p:txBody>
      </p:sp>
      <p:sp>
        <p:nvSpPr>
          <p:cNvPr id="4" name="CuadroTexto 3">
            <a:extLst>
              <a:ext uri="{FF2B5EF4-FFF2-40B4-BE49-F238E27FC236}">
                <a16:creationId xmlns:a16="http://schemas.microsoft.com/office/drawing/2014/main" id="{FEC80B27-E2CF-31A2-2591-EF94F6B20327}"/>
              </a:ext>
            </a:extLst>
          </p:cNvPr>
          <p:cNvSpPr txBox="1"/>
          <p:nvPr/>
        </p:nvSpPr>
        <p:spPr>
          <a:xfrm>
            <a:off x="3329466" y="2152451"/>
            <a:ext cx="4944379" cy="523220"/>
          </a:xfrm>
          <a:prstGeom prst="rect">
            <a:avLst/>
          </a:prstGeom>
          <a:noFill/>
        </p:spPr>
        <p:txBody>
          <a:bodyPr wrap="square">
            <a:spAutoFit/>
          </a:bodyPr>
          <a:lstStyle/>
          <a:p>
            <a:pPr algn="just"/>
            <a:r>
              <a:rPr lang="es-ES" sz="2800" b="1" dirty="0">
                <a:solidFill>
                  <a:schemeClr val="bg1"/>
                </a:solidFill>
                <a:latin typeface="Söhne"/>
              </a:rPr>
              <a:t>Presentación de relator</a:t>
            </a:r>
          </a:p>
        </p:txBody>
      </p:sp>
      <p:sp>
        <p:nvSpPr>
          <p:cNvPr id="5" name="CuadroTexto 4">
            <a:extLst>
              <a:ext uri="{FF2B5EF4-FFF2-40B4-BE49-F238E27FC236}">
                <a16:creationId xmlns:a16="http://schemas.microsoft.com/office/drawing/2014/main" id="{AC178929-C7B7-429A-6C4B-BE1FC4C5A8E3}"/>
              </a:ext>
            </a:extLst>
          </p:cNvPr>
          <p:cNvSpPr txBox="1"/>
          <p:nvPr/>
        </p:nvSpPr>
        <p:spPr>
          <a:xfrm>
            <a:off x="3255725" y="2185460"/>
            <a:ext cx="4944379" cy="523220"/>
          </a:xfrm>
          <a:prstGeom prst="rect">
            <a:avLst/>
          </a:prstGeom>
          <a:noFill/>
        </p:spPr>
        <p:txBody>
          <a:bodyPr wrap="square">
            <a:spAutoFit/>
          </a:bodyPr>
          <a:lstStyle/>
          <a:p>
            <a:pPr algn="just"/>
            <a:r>
              <a:rPr lang="es-ES" sz="2800" b="1" dirty="0">
                <a:solidFill>
                  <a:schemeClr val="bg1"/>
                </a:solidFill>
                <a:latin typeface="Söhne"/>
              </a:rPr>
              <a:t>Presentación de relator</a:t>
            </a:r>
          </a:p>
        </p:txBody>
      </p:sp>
      <p:sp>
        <p:nvSpPr>
          <p:cNvPr id="8" name="CuadroTexto 7">
            <a:extLst>
              <a:ext uri="{FF2B5EF4-FFF2-40B4-BE49-F238E27FC236}">
                <a16:creationId xmlns:a16="http://schemas.microsoft.com/office/drawing/2014/main" id="{35989BE0-BA96-63ED-1D45-B5881C14B7E5}"/>
              </a:ext>
            </a:extLst>
          </p:cNvPr>
          <p:cNvSpPr txBox="1"/>
          <p:nvPr/>
        </p:nvSpPr>
        <p:spPr>
          <a:xfrm>
            <a:off x="2886334" y="2152451"/>
            <a:ext cx="6446854" cy="3539430"/>
          </a:xfrm>
          <a:prstGeom prst="rect">
            <a:avLst/>
          </a:prstGeom>
          <a:noFill/>
        </p:spPr>
        <p:txBody>
          <a:bodyPr wrap="square">
            <a:spAutoFit/>
          </a:bodyPr>
          <a:lstStyle/>
          <a:p>
            <a:pPr marL="514350" indent="-514350" algn="just">
              <a:buFont typeface="+mj-lt"/>
              <a:buAutoNum type="arabicPeriod"/>
            </a:pPr>
            <a:r>
              <a:rPr lang="es-ES" sz="3200" dirty="0">
                <a:solidFill>
                  <a:srgbClr val="374151"/>
                </a:solidFill>
              </a:rPr>
              <a:t>Nombre</a:t>
            </a:r>
          </a:p>
          <a:p>
            <a:pPr marL="514350" indent="-514350" algn="just">
              <a:buFont typeface="+mj-lt"/>
              <a:buAutoNum type="arabicPeriod"/>
            </a:pPr>
            <a:endParaRPr lang="es-ES" sz="3200" dirty="0">
              <a:solidFill>
                <a:srgbClr val="374151"/>
              </a:solidFill>
            </a:endParaRPr>
          </a:p>
          <a:p>
            <a:pPr marL="514350" indent="-514350" algn="just">
              <a:buFont typeface="+mj-lt"/>
              <a:buAutoNum type="arabicPeriod"/>
            </a:pPr>
            <a:r>
              <a:rPr lang="es-ES" sz="3200" dirty="0">
                <a:solidFill>
                  <a:srgbClr val="374151"/>
                </a:solidFill>
              </a:rPr>
              <a:t>Sector</a:t>
            </a:r>
          </a:p>
          <a:p>
            <a:pPr marL="514350" indent="-514350" algn="just">
              <a:buFont typeface="+mj-lt"/>
              <a:buAutoNum type="arabicPeriod"/>
            </a:pPr>
            <a:endParaRPr lang="es-ES" sz="3200" dirty="0">
              <a:solidFill>
                <a:srgbClr val="374151"/>
              </a:solidFill>
            </a:endParaRPr>
          </a:p>
          <a:p>
            <a:pPr marL="514350" indent="-514350" algn="just">
              <a:buFont typeface="+mj-lt"/>
              <a:buAutoNum type="arabicPeriod"/>
            </a:pPr>
            <a:r>
              <a:rPr lang="es-ES" sz="3200" dirty="0">
                <a:solidFill>
                  <a:srgbClr val="374151"/>
                </a:solidFill>
              </a:rPr>
              <a:t>Nombre de su negocio</a:t>
            </a:r>
          </a:p>
          <a:p>
            <a:pPr marL="514350" indent="-514350" algn="just">
              <a:buFont typeface="+mj-lt"/>
              <a:buAutoNum type="arabicPeriod"/>
            </a:pPr>
            <a:endParaRPr lang="es-ES" sz="3200" dirty="0">
              <a:solidFill>
                <a:srgbClr val="374151"/>
              </a:solidFill>
            </a:endParaRPr>
          </a:p>
          <a:p>
            <a:pPr marL="514350" indent="-514350" algn="just">
              <a:buFont typeface="+mj-lt"/>
              <a:buAutoNum type="arabicPeriod"/>
            </a:pPr>
            <a:r>
              <a:rPr lang="es-ES" sz="3200" dirty="0">
                <a:solidFill>
                  <a:srgbClr val="374151"/>
                </a:solidFill>
              </a:rPr>
              <a:t>¿Qué quería ser cuando niño/a?</a:t>
            </a:r>
          </a:p>
        </p:txBody>
      </p:sp>
    </p:spTree>
    <p:extLst>
      <p:ext uri="{BB962C8B-B14F-4D97-AF65-F5344CB8AC3E}">
        <p14:creationId xmlns:p14="http://schemas.microsoft.com/office/powerpoint/2010/main" val="383626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30424" y="237451"/>
            <a:ext cx="7045215" cy="1569660"/>
          </a:xfrm>
          <a:prstGeom prst="rect">
            <a:avLst/>
          </a:prstGeom>
          <a:noFill/>
        </p:spPr>
        <p:txBody>
          <a:bodyPr wrap="square" rtlCol="0">
            <a:spAutoFit/>
          </a:bodyPr>
          <a:lstStyle/>
          <a:p>
            <a:pPr algn="ctr"/>
            <a:r>
              <a:rPr lang="es-CL" sz="3200" dirty="0">
                <a:solidFill>
                  <a:srgbClr val="374151"/>
                </a:solidFill>
              </a:rPr>
              <a:t>Ejercicio 1: Trabajo Grupal </a:t>
            </a:r>
          </a:p>
          <a:p>
            <a:pPr algn="ctr"/>
            <a:r>
              <a:rPr lang="es-CL" sz="3200" dirty="0">
                <a:solidFill>
                  <a:srgbClr val="374151"/>
                </a:solidFill>
              </a:rPr>
              <a:t>¿QUÉ ESPERAN DE ESTE CURSO?</a:t>
            </a:r>
          </a:p>
          <a:p>
            <a:pPr algn="ctr"/>
            <a:r>
              <a:rPr lang="es-CL" sz="3200" dirty="0">
                <a:solidFill>
                  <a:srgbClr val="374151"/>
                </a:solidFill>
              </a:rPr>
              <a:t>(5 minutos)</a:t>
            </a:r>
          </a:p>
        </p:txBody>
      </p:sp>
      <p:sp>
        <p:nvSpPr>
          <p:cNvPr id="5" name="4 CuadroTexto"/>
          <p:cNvSpPr txBox="1"/>
          <p:nvPr/>
        </p:nvSpPr>
        <p:spPr>
          <a:xfrm>
            <a:off x="5731907" y="1493913"/>
            <a:ext cx="5795529" cy="4031873"/>
          </a:xfrm>
          <a:prstGeom prst="rect">
            <a:avLst/>
          </a:prstGeom>
          <a:noFill/>
        </p:spPr>
        <p:txBody>
          <a:bodyPr wrap="square" rtlCol="0">
            <a:spAutoFit/>
          </a:bodyPr>
          <a:lstStyle/>
          <a:p>
            <a:r>
              <a:rPr lang="es-CL" sz="3200" dirty="0">
                <a:solidFill>
                  <a:srgbClr val="374151"/>
                </a:solidFill>
              </a:rPr>
              <a:t>1.- ¿Qué esperan aprender?</a:t>
            </a:r>
          </a:p>
          <a:p>
            <a:endParaRPr lang="es-CL" sz="3200" dirty="0">
              <a:solidFill>
                <a:srgbClr val="374151"/>
              </a:solidFill>
            </a:endParaRPr>
          </a:p>
          <a:p>
            <a:r>
              <a:rPr lang="es-CL" sz="3200" dirty="0">
                <a:solidFill>
                  <a:srgbClr val="374151"/>
                </a:solidFill>
              </a:rPr>
              <a:t>2.- ¿Qué esperan de la relatora?</a:t>
            </a:r>
          </a:p>
          <a:p>
            <a:endParaRPr lang="es-CL" sz="3200" dirty="0">
              <a:solidFill>
                <a:srgbClr val="374151"/>
              </a:solidFill>
            </a:endParaRPr>
          </a:p>
          <a:p>
            <a:r>
              <a:rPr lang="es-CL" sz="3200" dirty="0">
                <a:solidFill>
                  <a:srgbClr val="374151"/>
                </a:solidFill>
              </a:rPr>
              <a:t>3.- ¿Qué esperan de sus compañeros(as)?</a:t>
            </a:r>
          </a:p>
          <a:p>
            <a:endParaRPr lang="es-CL" sz="3200" dirty="0">
              <a:solidFill>
                <a:srgbClr val="374151"/>
              </a:solidFill>
            </a:endParaRPr>
          </a:p>
          <a:p>
            <a:endParaRPr lang="es-CL" sz="3200" dirty="0">
              <a:solidFill>
                <a:srgbClr val="374151"/>
              </a:solidFill>
            </a:endParaRPr>
          </a:p>
        </p:txBody>
      </p:sp>
      <p:pic>
        <p:nvPicPr>
          <p:cNvPr id="4" name="Imagen 3">
            <a:extLst>
              <a:ext uri="{FF2B5EF4-FFF2-40B4-BE49-F238E27FC236}">
                <a16:creationId xmlns:a16="http://schemas.microsoft.com/office/drawing/2014/main" id="{61077791-7136-4A7C-9F85-5664AC1074B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91025" y="2506305"/>
            <a:ext cx="3823607" cy="3484416"/>
          </a:xfrm>
          <a:prstGeom prst="rect">
            <a:avLst/>
          </a:prstGeom>
        </p:spPr>
      </p:pic>
    </p:spTree>
    <p:custDataLst>
      <p:tags r:id="rId1"/>
    </p:custDataLst>
    <p:extLst>
      <p:ext uri="{BB962C8B-B14F-4D97-AF65-F5344CB8AC3E}">
        <p14:creationId xmlns:p14="http://schemas.microsoft.com/office/powerpoint/2010/main" val="254397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6221D7EB-B71F-ED38-7A98-51A8C50F8AA6}"/>
              </a:ext>
            </a:extLst>
          </p:cNvPr>
          <p:cNvSpPr/>
          <p:nvPr/>
        </p:nvSpPr>
        <p:spPr>
          <a:xfrm>
            <a:off x="3371939" y="1999455"/>
            <a:ext cx="6206630" cy="408373"/>
          </a:xfrm>
          <a:prstGeom prst="roundRect">
            <a:avLst/>
          </a:prstGeom>
          <a:solidFill>
            <a:srgbClr val="00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CuadroTexto 5">
            <a:extLst>
              <a:ext uri="{FF2B5EF4-FFF2-40B4-BE49-F238E27FC236}">
                <a16:creationId xmlns:a16="http://schemas.microsoft.com/office/drawing/2014/main" id="{53726589-D2E9-45E7-A692-E3F5B04FC9B5}"/>
              </a:ext>
            </a:extLst>
          </p:cNvPr>
          <p:cNvSpPr txBox="1"/>
          <p:nvPr/>
        </p:nvSpPr>
        <p:spPr>
          <a:xfrm>
            <a:off x="1663908" y="1999455"/>
            <a:ext cx="8559384" cy="1815882"/>
          </a:xfrm>
          <a:prstGeom prst="rect">
            <a:avLst/>
          </a:prstGeom>
          <a:noFill/>
        </p:spPr>
        <p:txBody>
          <a:bodyPr wrap="square">
            <a:spAutoFit/>
          </a:bodyPr>
          <a:lstStyle/>
          <a:p>
            <a:pPr algn="ctr"/>
            <a:r>
              <a:rPr lang="es-ES" sz="2800" b="1" dirty="0">
                <a:solidFill>
                  <a:schemeClr val="bg1"/>
                </a:solidFill>
                <a:latin typeface="Söhne"/>
              </a:rPr>
              <a:t>Clase N°5.</a:t>
            </a:r>
          </a:p>
          <a:p>
            <a:pPr algn="ctr"/>
            <a:r>
              <a:rPr lang="es-ES" sz="2800" b="1" dirty="0">
                <a:solidFill>
                  <a:schemeClr val="bg1"/>
                </a:solidFill>
                <a:latin typeface="Söhne"/>
              </a:rPr>
              <a:t> </a:t>
            </a:r>
          </a:p>
          <a:p>
            <a:pPr algn="ctr"/>
            <a:r>
              <a:rPr lang="es-MX" sz="2800" dirty="0">
                <a:solidFill>
                  <a:srgbClr val="374151"/>
                </a:solidFill>
              </a:rPr>
              <a:t>Entender y aprender a dotar de seguridad al proceso.</a:t>
            </a:r>
          </a:p>
          <a:p>
            <a:pPr algn="just"/>
            <a:endParaRPr lang="es-ES" sz="2800" b="1" dirty="0">
              <a:solidFill>
                <a:schemeClr val="bg1"/>
              </a:solidFill>
              <a:latin typeface="Söhne"/>
            </a:endParaRPr>
          </a:p>
        </p:txBody>
      </p:sp>
    </p:spTree>
    <p:extLst>
      <p:ext uri="{BB962C8B-B14F-4D97-AF65-F5344CB8AC3E}">
        <p14:creationId xmlns:p14="http://schemas.microsoft.com/office/powerpoint/2010/main" val="2827258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6993</TotalTime>
  <Words>1960</Words>
  <Application>Microsoft Office PowerPoint</Application>
  <PresentationFormat>Panorámica</PresentationFormat>
  <Paragraphs>100</Paragraphs>
  <Slides>42</Slides>
  <Notes>1</Notes>
  <HiddenSlides>0</HiddenSlides>
  <MMClips>2</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42</vt:i4>
      </vt:variant>
    </vt:vector>
  </HeadingPairs>
  <TitlesOfParts>
    <vt:vector size="49" baseType="lpstr">
      <vt:lpstr>Arial</vt:lpstr>
      <vt:lpstr>Calibri</vt:lpstr>
      <vt:lpstr>Calibri Light</vt:lpstr>
      <vt:lpstr>Söhne</vt:lpstr>
      <vt:lpstr>Ubuntu</vt:lpstr>
      <vt:lpstr>Tema de Office</vt:lpstr>
      <vt:lpstr>1_Tema de Office</vt:lpstr>
      <vt:lpstr>Presentación de PowerPoint</vt:lpstr>
      <vt:lpstr>Presentación de PowerPoint</vt:lpstr>
      <vt:lpstr>Presentación de PowerPoint</vt:lpstr>
      <vt:lpstr>Presentación de PowerPoint</vt:lpstr>
      <vt:lpstr>Reglas convivencia</vt:lpstr>
      <vt:lpstr>Reglas Sala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Bravo Lira</dc:creator>
  <cp:lastModifiedBy>Jua reyes</cp:lastModifiedBy>
  <cp:revision>78</cp:revision>
  <dcterms:created xsi:type="dcterms:W3CDTF">2022-09-01T16:31:15Z</dcterms:created>
  <dcterms:modified xsi:type="dcterms:W3CDTF">2023-11-24T02:25:14Z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4e9a4a-eb20-4aad-9a64-8872817c1a6f_Enabled">
    <vt:lpwstr>true</vt:lpwstr>
  </property>
  <property fmtid="{D5CDD505-2E9C-101B-9397-08002B2CF9AE}" pid="3" name="MSIP_Label_9f4e9a4a-eb20-4aad-9a64-8872817c1a6f_SetDate">
    <vt:lpwstr>2023-06-01T20:59:02Z</vt:lpwstr>
  </property>
  <property fmtid="{D5CDD505-2E9C-101B-9397-08002B2CF9AE}" pid="4" name="MSIP_Label_9f4e9a4a-eb20-4aad-9a64-8872817c1a6f_Method">
    <vt:lpwstr>Standard</vt:lpwstr>
  </property>
  <property fmtid="{D5CDD505-2E9C-101B-9397-08002B2CF9AE}" pid="5" name="MSIP_Label_9f4e9a4a-eb20-4aad-9a64-8872817c1a6f_Name">
    <vt:lpwstr>defa4170-0d19-0005-0004-bc88714345d2</vt:lpwstr>
  </property>
  <property fmtid="{D5CDD505-2E9C-101B-9397-08002B2CF9AE}" pid="6" name="MSIP_Label_9f4e9a4a-eb20-4aad-9a64-8872817c1a6f_SiteId">
    <vt:lpwstr>7a599002-001c-432c-846e-1ddca9f6b299</vt:lpwstr>
  </property>
  <property fmtid="{D5CDD505-2E9C-101B-9397-08002B2CF9AE}" pid="7" name="MSIP_Label_9f4e9a4a-eb20-4aad-9a64-8872817c1a6f_ActionId">
    <vt:lpwstr>5d20c5c1-0c9f-4f9b-b6ba-da01d02ac76d</vt:lpwstr>
  </property>
  <property fmtid="{D5CDD505-2E9C-101B-9397-08002B2CF9AE}" pid="8" name="MSIP_Label_9f4e9a4a-eb20-4aad-9a64-8872817c1a6f_ContentBits">
    <vt:lpwstr>0</vt:lpwstr>
  </property>
</Properties>
</file>