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4"/>
  </p:notesMasterIdLst>
  <p:handoutMasterIdLst>
    <p:handoutMasterId r:id="rId35"/>
  </p:handoutMasterIdLst>
  <p:sldIdLst>
    <p:sldId id="316" r:id="rId3"/>
    <p:sldId id="261" r:id="rId4"/>
    <p:sldId id="367" r:id="rId5"/>
    <p:sldId id="1689" r:id="rId6"/>
    <p:sldId id="1713" r:id="rId7"/>
    <p:sldId id="1723" r:id="rId8"/>
    <p:sldId id="1725" r:id="rId9"/>
    <p:sldId id="1726" r:id="rId10"/>
    <p:sldId id="1727" r:id="rId11"/>
    <p:sldId id="1728" r:id="rId12"/>
    <p:sldId id="1729" r:id="rId13"/>
    <p:sldId id="1730" r:id="rId14"/>
    <p:sldId id="1731" r:id="rId15"/>
    <p:sldId id="1732" r:id="rId16"/>
    <p:sldId id="1733" r:id="rId17"/>
    <p:sldId id="1714" r:id="rId18"/>
    <p:sldId id="1716" r:id="rId19"/>
    <p:sldId id="1717" r:id="rId20"/>
    <p:sldId id="1718" r:id="rId21"/>
    <p:sldId id="1719" r:id="rId22"/>
    <p:sldId id="1720" r:id="rId23"/>
    <p:sldId id="1721" r:id="rId24"/>
    <p:sldId id="1722" r:id="rId25"/>
    <p:sldId id="1715" r:id="rId26"/>
    <p:sldId id="1734" r:id="rId27"/>
    <p:sldId id="1735" r:id="rId28"/>
    <p:sldId id="1736" r:id="rId29"/>
    <p:sldId id="1737" r:id="rId30"/>
    <p:sldId id="1738" r:id="rId31"/>
    <p:sldId id="1712" r:id="rId32"/>
    <p:sldId id="329" r:id="rId33"/>
  </p:sldIdLst>
  <p:sldSz cx="12192000" cy="6858000"/>
  <p:notesSz cx="6858000" cy="9313863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4151"/>
    <a:srgbClr val="009EA2"/>
    <a:srgbClr val="AF1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714"/>
  </p:normalViewPr>
  <p:slideViewPr>
    <p:cSldViewPr snapToGrid="0" showGuides="1">
      <p:cViewPr varScale="1">
        <p:scale>
          <a:sx n="70" d="100"/>
          <a:sy n="70" d="100"/>
        </p:scale>
        <p:origin x="8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4F8C8-C8B9-4B64-B8AF-D663C7EB2824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0AA06-0259-4A5E-B1C3-BD2DE33897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5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FB549-16F7-4C88-A229-048A0E76503F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A9418-BE23-47D4-828E-8CEE373E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961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6417AE7-1C01-29D1-CBE0-6948AA68F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1C5A69-045D-8A64-53B0-B1EEAB1C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0973AC0-B4E8-8BFC-0BE6-E18E1B30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C4043C8-E868-DFBC-4E47-3A97F4C9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73E86F-1D5B-7F19-9264-FF59A0FD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093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DAAD2-2628-3F49-68D2-89268B31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DFF6B71-2277-80ED-C8B6-7768A9789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005F3A6-B0A5-E60E-A3FF-04F25B5B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F480FF-BB83-61FC-29A8-9C9D69E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04212DF-0583-7408-3FE5-4727999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405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070EA91-B75F-DA84-11DB-B836107FD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63CD2D49-6B7E-8420-3CCF-9BD2BF49D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91041AE-A87E-356A-045A-4699ED49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2FFEB36-FD8B-A0EF-8AE4-47A3BCC6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00208EE-5755-DAA8-2E37-DED7A4A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199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6417AE7-1C01-29D1-CBE0-6948AA68F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1C5A69-045D-8A64-53B0-B1EEAB1C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0973AC0-B4E8-8BFC-0BE6-E18E1B30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C4043C8-E868-DFBC-4E47-3A97F4C9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73E86F-1D5B-7F19-9264-FF59A0FD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121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E229FA8-645B-C1FC-F7DE-39B32B78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1F2266D-507F-434B-85B3-6FF6E0439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59B705F-329C-113F-EF9C-5E470CD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862D655-4175-69C7-36D7-85AC3964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4F2BAB6-9ABB-841D-85FD-710A336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970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F0E5FA9-F8F8-8DFE-C969-D1EEEE0F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8335ABD-2E86-C499-5A70-C979E57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EDEE39A-17BE-9AEE-6F49-E2627E78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2CEADF9-3D82-74F5-7D34-C00AA08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1FFAA51-2CE0-6685-99E0-6DB9D799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635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58FE8E-DFB4-EC3A-2787-37267C5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30CEDA6-74F5-E400-4CB8-2AC2A4B57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C0380221-B01D-DF89-CD52-8FFE83B29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C200525-21EC-5E67-3488-B1BCA6D4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9AF59ABC-661D-68A7-3F21-20F2D872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2A7A15C-2E5D-4D01-D77C-7AF6DDCB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583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5854D3C-56CD-F2EC-D624-B834FB4C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3620192-6865-FFC9-A64A-82126316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4674BBAC-9B1C-7FF3-1164-D8E05FCF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DF8ABF10-0B76-C7B6-F452-60497388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CDDF206B-F948-AB8D-0188-096B2B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EA694C52-3001-D061-07E6-BEE60BD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A1381180-FD2D-83F7-E295-2B99BC9D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B6194A88-ABF4-E58D-8A5A-31ED89F8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391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1BFC35D-D334-A6DE-D967-064A223D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54DFFDE4-76C4-186B-87E7-B39DF0EB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56B8C959-E88A-7B4C-E48B-028E0CD2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974ABD5-987F-C573-58D0-9066780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58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B92B54F4-56FA-DC1F-2AED-0E0ACA55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71EFC61F-9D1B-86A3-2444-1B5B0BEB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2F930379-10F9-03CC-5549-9789382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8640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3A1F089-1EFE-3F3D-72FD-2AF9F1D2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786B97A-5222-2200-3782-EB1D45B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AD018C33-0563-6BBC-215B-988D06EDB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6B6F822-9520-F1B8-1FA8-918690C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F0ADA80-91D3-A8A8-A849-D7B796CB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44C717F-BB5C-EFFE-AA5A-773086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57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E229FA8-645B-C1FC-F7DE-39B32B78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1F2266D-507F-434B-85B3-6FF6E0439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59B705F-329C-113F-EF9C-5E470CD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862D655-4175-69C7-36D7-85AC3964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4F2BAB6-9ABB-841D-85FD-710A336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2461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8F77CAE-4F7C-BFDE-1F65-D5109D7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BF5AD70D-BBA8-F4E2-EC28-ED28C61C5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4C7D8F6B-B43F-6789-D782-3CECCCCA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704FED25-AB30-880E-CAC3-1D75CF2C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D5B67E5-B14B-280C-553B-F584C43A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55BE6592-FE9F-F96C-5DB0-B52F575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3027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DAAD2-2628-3F49-68D2-89268B31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DFF6B71-2277-80ED-C8B6-7768A9789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005F3A6-B0A5-E60E-A3FF-04F25B5B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F480FF-BB83-61FC-29A8-9C9D69E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04212DF-0583-7408-3FE5-4727999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5468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070EA91-B75F-DA84-11DB-B836107FD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63CD2D49-6B7E-8420-3CCF-9BD2BF49D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91041AE-A87E-356A-045A-4699ED49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2FFEB36-FD8B-A0EF-8AE4-47A3BCC6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00208EE-5755-DAA8-2E37-DED7A4A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17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F0E5FA9-F8F8-8DFE-C969-D1EEEE0F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8335ABD-2E86-C499-5A70-C979E57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EDEE39A-17BE-9AEE-6F49-E2627E78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2CEADF9-3D82-74F5-7D34-C00AA08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1FFAA51-2CE0-6685-99E0-6DB9D799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156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58FE8E-DFB4-EC3A-2787-37267C5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30CEDA6-74F5-E400-4CB8-2AC2A4B57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C0380221-B01D-DF89-CD52-8FFE83B29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C200525-21EC-5E67-3488-B1BCA6D4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9AF59ABC-661D-68A7-3F21-20F2D872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2A7A15C-2E5D-4D01-D77C-7AF6DDCB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16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5854D3C-56CD-F2EC-D624-B834FB4C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3620192-6865-FFC9-A64A-82126316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4674BBAC-9B1C-7FF3-1164-D8E05FCF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DF8ABF10-0B76-C7B6-F452-60497388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CDDF206B-F948-AB8D-0188-096B2B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EA694C52-3001-D061-07E6-BEE60BD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A1381180-FD2D-83F7-E295-2B99BC9D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B6194A88-ABF4-E58D-8A5A-31ED89F8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354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1BFC35D-D334-A6DE-D967-064A223D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54DFFDE4-76C4-186B-87E7-B39DF0EB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56B8C959-E88A-7B4C-E48B-028E0CD2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974ABD5-987F-C573-58D0-9066780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24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B92B54F4-56FA-DC1F-2AED-0E0ACA55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71EFC61F-9D1B-86A3-2444-1B5B0BEB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2F930379-10F9-03CC-5549-9789382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14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3A1F089-1EFE-3F3D-72FD-2AF9F1D2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786B97A-5222-2200-3782-EB1D45B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AD018C33-0563-6BBC-215B-988D06EDB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6B6F822-9520-F1B8-1FA8-918690C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F0ADA80-91D3-A8A8-A849-D7B796CB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44C717F-BB5C-EFFE-AA5A-773086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33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8F77CAE-4F7C-BFDE-1F65-D5109D7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BF5AD70D-BBA8-F4E2-EC28-ED28C61C5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4C7D8F6B-B43F-6789-D782-3CECCCCA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704FED25-AB30-880E-CAC3-1D75CF2C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D5B67E5-B14B-280C-553B-F584C43A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55BE6592-FE9F-F96C-5DB0-B52F575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112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8C985DE8-9CBB-417A-E847-F80316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251322B-92BC-972C-6735-513C1399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E984ED2-68D6-FB81-0376-6D3804820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0766946-1E5A-DDA8-07F4-ED85B3D0F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4CE3075-A221-D453-D097-4175F38C4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768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8C985DE8-9CBB-417A-E847-F80316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251322B-92BC-972C-6735-513C1399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E984ED2-68D6-FB81-0376-6D3804820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C852-BD28-D649-8535-15E2BCD0059B}" type="datetimeFigureOut">
              <a:rPr lang="es-CL" smtClean="0"/>
              <a:t>27-11-2023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0766946-1E5A-DDA8-07F4-ED85B3D0F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4CE3075-A221-D453-D097-4175F38C4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8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FF7F79C6-77EE-6A28-5A0A-B910B42109DE}"/>
              </a:ext>
            </a:extLst>
          </p:cNvPr>
          <p:cNvSpPr txBox="1"/>
          <p:nvPr/>
        </p:nvSpPr>
        <p:spPr>
          <a:xfrm>
            <a:off x="2548616" y="2351782"/>
            <a:ext cx="7094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Digitalización de la Micro y Pequeña Empresa de Talcahuano</a:t>
            </a: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buntu" panose="020B0504030602030204" pitchFamily="34" charset="0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BC860ACD-68AE-DF0F-2451-BB820CD10F0E}"/>
              </a:ext>
            </a:extLst>
          </p:cNvPr>
          <p:cNvSpPr txBox="1"/>
          <p:nvPr/>
        </p:nvSpPr>
        <p:spPr>
          <a:xfrm>
            <a:off x="301159" y="4524471"/>
            <a:ext cx="87219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Docente: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Contacto: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443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838200" y="682619"/>
            <a:ext cx="105156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solidFill>
                  <a:srgbClr val="374151"/>
                </a:solidFill>
                <a:latin typeface="Ubuntu"/>
              </a:rPr>
              <a:t>Historia</a:t>
            </a:r>
            <a:r>
              <a:rPr sz="4400" spc="-35" dirty="0">
                <a:solidFill>
                  <a:srgbClr val="374151"/>
                </a:solidFill>
                <a:latin typeface="Ubuntu"/>
              </a:rPr>
              <a:t> </a:t>
            </a:r>
            <a:r>
              <a:rPr sz="4400" dirty="0">
                <a:solidFill>
                  <a:srgbClr val="374151"/>
                </a:solidFill>
                <a:latin typeface="Ubuntu"/>
              </a:rPr>
              <a:t>del</a:t>
            </a:r>
            <a:r>
              <a:rPr sz="4400" spc="-30" dirty="0">
                <a:solidFill>
                  <a:srgbClr val="374151"/>
                </a:solidFill>
                <a:latin typeface="Ubuntu"/>
              </a:rPr>
              <a:t> </a:t>
            </a:r>
            <a:r>
              <a:rPr sz="4400" spc="-25" dirty="0">
                <a:solidFill>
                  <a:srgbClr val="374151"/>
                </a:solidFill>
                <a:latin typeface="Ubuntu"/>
              </a:rPr>
              <a:t>Proyecto </a:t>
            </a:r>
            <a:r>
              <a:rPr sz="4400" dirty="0">
                <a:solidFill>
                  <a:srgbClr val="374151"/>
                </a:solidFill>
                <a:latin typeface="Ubuntu"/>
              </a:rPr>
              <a:t>de</a:t>
            </a:r>
            <a:r>
              <a:rPr sz="4400" spc="-10" dirty="0">
                <a:solidFill>
                  <a:srgbClr val="374151"/>
                </a:solidFill>
                <a:latin typeface="Ubuntu"/>
              </a:rPr>
              <a:t> </a:t>
            </a:r>
            <a:r>
              <a:rPr sz="4400" spc="-15" dirty="0">
                <a:solidFill>
                  <a:srgbClr val="374151"/>
                </a:solidFill>
                <a:latin typeface="Ubuntu"/>
              </a:rPr>
              <a:t>ley</a:t>
            </a:r>
            <a:endParaRPr sz="4400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422073" y="1825625"/>
            <a:ext cx="7931726" cy="420050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319405" indent="-343535">
              <a:lnSpc>
                <a:spcPts val="2810"/>
              </a:lnSpc>
              <a:spcBef>
                <a:spcPts val="45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Ley</a:t>
            </a:r>
            <a:r>
              <a:rPr sz="20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Nº19.799</a:t>
            </a:r>
            <a:r>
              <a:rPr sz="2000" spc="-5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entró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vigencia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el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año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2002,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con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el </a:t>
            </a:r>
            <a:r>
              <a:rPr sz="2000" spc="-57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objetivo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de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facilitar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transacciones</a:t>
            </a:r>
            <a:r>
              <a:rPr sz="2000" spc="-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electrónicas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448945" indent="-343535">
              <a:lnSpc>
                <a:spcPts val="2810"/>
              </a:lnSpc>
              <a:spcBef>
                <a:spcPts val="62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Última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gran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modificación ocurrió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el año 2007,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desde </a:t>
            </a:r>
            <a:r>
              <a:rPr sz="2000" spc="-57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entonces: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 lvl="1" indent="-287020">
              <a:lnSpc>
                <a:spcPts val="2510"/>
              </a:lnSpc>
              <a:spcBef>
                <a:spcPts val="25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Número</a:t>
            </a:r>
            <a:r>
              <a:rPr sz="20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conexiones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internet</a:t>
            </a:r>
            <a:r>
              <a:rPr sz="20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hogares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aumentó</a:t>
            </a:r>
            <a:r>
              <a:rPr sz="2000" spc="4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>
              <a:lnSpc>
                <a:spcPts val="2510"/>
              </a:lnSpc>
            </a:pP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≈20% en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2006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a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≈90% en 2017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 marR="5080" lvl="1" indent="-287020">
              <a:lnSpc>
                <a:spcPts val="2380"/>
              </a:lnSpc>
              <a:spcBef>
                <a:spcPts val="56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Número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personas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con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PC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en su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hogar aumentó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5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≈35%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en </a:t>
            </a:r>
            <a:r>
              <a:rPr sz="2000" spc="-48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2006</a:t>
            </a:r>
            <a:r>
              <a:rPr sz="20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a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≈70%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2017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 lvl="1" indent="-287020">
              <a:lnSpc>
                <a:spcPts val="2510"/>
              </a:lnSpc>
              <a:spcBef>
                <a:spcPts val="22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Aumento</a:t>
            </a:r>
            <a:r>
              <a:rPr sz="2000" spc="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número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teléfonos</a:t>
            </a:r>
            <a:r>
              <a:rPr sz="2000" spc="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celulares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6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millones</a:t>
            </a:r>
            <a:r>
              <a:rPr sz="20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>
              <a:lnSpc>
                <a:spcPts val="2510"/>
              </a:lnSpc>
            </a:pP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2002</a:t>
            </a:r>
            <a:r>
              <a:rPr sz="20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a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más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20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millones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en 2017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Aparecieron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los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teléfonos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inteligentes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Nuevas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aplicaciones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RRSS</a:t>
            </a:r>
            <a:r>
              <a:rPr sz="20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(ej,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whatsapp)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74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838200" y="467817"/>
            <a:ext cx="7599218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70685" marR="5080" indent="-672465">
              <a:lnSpc>
                <a:spcPct val="100000"/>
              </a:lnSpc>
              <a:spcBef>
                <a:spcPts val="95"/>
              </a:spcBef>
            </a:pPr>
            <a:r>
              <a:rPr sz="3600" spc="-5" dirty="0">
                <a:solidFill>
                  <a:srgbClr val="374151"/>
                </a:solidFill>
                <a:latin typeface="Ubuntu"/>
              </a:rPr>
              <a:t>Situación</a:t>
            </a:r>
            <a:r>
              <a:rPr sz="360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>
                <a:solidFill>
                  <a:srgbClr val="374151"/>
                </a:solidFill>
                <a:latin typeface="Ubuntu"/>
              </a:rPr>
              <a:t>actual</a:t>
            </a:r>
            <a:r>
              <a:rPr sz="3600" spc="1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>
                <a:solidFill>
                  <a:srgbClr val="374151"/>
                </a:solidFill>
                <a:latin typeface="Ubuntu"/>
              </a:rPr>
              <a:t>de</a:t>
            </a:r>
            <a:r>
              <a:rPr sz="3600"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>
                <a:solidFill>
                  <a:srgbClr val="374151"/>
                </a:solidFill>
                <a:latin typeface="Ubuntu"/>
              </a:rPr>
              <a:t>la</a:t>
            </a:r>
            <a:r>
              <a:rPr sz="3600"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>
                <a:solidFill>
                  <a:srgbClr val="374151"/>
                </a:solidFill>
                <a:latin typeface="Ubuntu"/>
              </a:rPr>
              <a:t>Firma </a:t>
            </a:r>
            <a:r>
              <a:rPr sz="3600" spc="-89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Electrónica</a:t>
            </a:r>
            <a:r>
              <a:rPr sz="3600" spc="2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30" dirty="0">
                <a:solidFill>
                  <a:srgbClr val="374151"/>
                </a:solidFill>
                <a:latin typeface="Ubuntu"/>
              </a:rPr>
              <a:t>Avanzada</a:t>
            </a:r>
            <a:endParaRPr sz="3600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643746" y="1825625"/>
            <a:ext cx="7710054" cy="2578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solidFill>
                  <a:srgbClr val="374151"/>
                </a:solidFill>
                <a:latin typeface="Ubuntu"/>
                <a:cs typeface="Calibri"/>
              </a:rPr>
              <a:t>Aumentó</a:t>
            </a:r>
            <a:r>
              <a:rPr sz="32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dirty="0">
                <a:solidFill>
                  <a:srgbClr val="374151"/>
                </a:solidFill>
                <a:latin typeface="Ubuntu"/>
                <a:cs typeface="Calibri"/>
              </a:rPr>
              <a:t>a 7</a:t>
            </a:r>
            <a:r>
              <a:rPr sz="32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dirty="0">
                <a:solidFill>
                  <a:srgbClr val="374151"/>
                </a:solidFill>
                <a:latin typeface="Ubuntu"/>
                <a:cs typeface="Calibri"/>
              </a:rPr>
              <a:t>el</a:t>
            </a:r>
            <a:r>
              <a:rPr sz="3200" spc="-10" dirty="0">
                <a:solidFill>
                  <a:srgbClr val="374151"/>
                </a:solidFill>
                <a:latin typeface="Ubuntu"/>
                <a:cs typeface="Calibri"/>
              </a:rPr>
              <a:t> número </a:t>
            </a:r>
            <a:r>
              <a:rPr sz="3200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32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15" dirty="0">
                <a:solidFill>
                  <a:srgbClr val="374151"/>
                </a:solidFill>
                <a:latin typeface="Ubuntu"/>
                <a:cs typeface="Calibri"/>
              </a:rPr>
              <a:t>prestadores</a:t>
            </a:r>
            <a:r>
              <a:rPr sz="32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3200" dirty="0">
                <a:solidFill>
                  <a:srgbClr val="374151"/>
                </a:solidFill>
                <a:latin typeface="Ubuntu"/>
                <a:cs typeface="Calibri"/>
              </a:rPr>
              <a:t> servicios</a:t>
            </a:r>
            <a:r>
              <a:rPr sz="32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5" dirty="0">
                <a:solidFill>
                  <a:srgbClr val="374151"/>
                </a:solidFill>
                <a:latin typeface="Ubuntu"/>
                <a:cs typeface="Calibri"/>
              </a:rPr>
              <a:t>de certificación</a:t>
            </a:r>
            <a:r>
              <a:rPr sz="32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5" dirty="0">
                <a:solidFill>
                  <a:srgbClr val="374151"/>
                </a:solidFill>
                <a:latin typeface="Ubuntu"/>
                <a:cs typeface="Calibri"/>
              </a:rPr>
              <a:t>de firma</a:t>
            </a:r>
            <a:r>
              <a:rPr sz="32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10" dirty="0">
                <a:solidFill>
                  <a:srgbClr val="374151"/>
                </a:solidFill>
                <a:latin typeface="Ubuntu"/>
                <a:cs typeface="Calibri"/>
              </a:rPr>
              <a:t>electrónica</a:t>
            </a:r>
            <a:endParaRPr sz="32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841375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374151"/>
                </a:solidFill>
                <a:latin typeface="Ubuntu"/>
                <a:cs typeface="Calibri"/>
              </a:rPr>
              <a:t>Sólo</a:t>
            </a:r>
            <a:r>
              <a:rPr sz="32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20" dirty="0">
                <a:solidFill>
                  <a:srgbClr val="374151"/>
                </a:solidFill>
                <a:latin typeface="Ubuntu"/>
                <a:cs typeface="Calibri"/>
              </a:rPr>
              <a:t>existen</a:t>
            </a:r>
            <a:r>
              <a:rPr sz="32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5" dirty="0">
                <a:solidFill>
                  <a:srgbClr val="374151"/>
                </a:solidFill>
                <a:latin typeface="Ubuntu"/>
                <a:cs typeface="Calibri"/>
              </a:rPr>
              <a:t>40.000</a:t>
            </a:r>
            <a:r>
              <a:rPr sz="32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5" dirty="0">
                <a:solidFill>
                  <a:srgbClr val="374151"/>
                </a:solidFill>
                <a:latin typeface="Ubuntu"/>
                <a:cs typeface="Calibri"/>
              </a:rPr>
              <a:t>usuarios</a:t>
            </a:r>
            <a:r>
              <a:rPr sz="32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5" dirty="0">
                <a:solidFill>
                  <a:srgbClr val="374151"/>
                </a:solidFill>
                <a:latin typeface="Ubuntu"/>
                <a:cs typeface="Calibri"/>
              </a:rPr>
              <a:t>de la</a:t>
            </a:r>
            <a:r>
              <a:rPr sz="3200" dirty="0">
                <a:solidFill>
                  <a:srgbClr val="374151"/>
                </a:solidFill>
                <a:latin typeface="Ubuntu"/>
                <a:cs typeface="Calibri"/>
              </a:rPr>
              <a:t> Firma </a:t>
            </a:r>
            <a:r>
              <a:rPr sz="3200" spc="-7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15" dirty="0">
                <a:solidFill>
                  <a:srgbClr val="374151"/>
                </a:solidFill>
                <a:latin typeface="Ubuntu"/>
                <a:cs typeface="Calibri"/>
              </a:rPr>
              <a:t>Electrónica</a:t>
            </a:r>
            <a:r>
              <a:rPr sz="32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3200" spc="-20" dirty="0">
                <a:solidFill>
                  <a:srgbClr val="374151"/>
                </a:solidFill>
                <a:latin typeface="Ubuntu"/>
                <a:cs typeface="Calibri"/>
              </a:rPr>
              <a:t>Avanzada</a:t>
            </a:r>
            <a:endParaRPr sz="32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445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838200" y="467818"/>
            <a:ext cx="7432964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90600" marR="5080" indent="-967740">
              <a:lnSpc>
                <a:spcPct val="100000"/>
              </a:lnSpc>
              <a:spcBef>
                <a:spcPts val="95"/>
              </a:spcBef>
            </a:pPr>
            <a:r>
              <a:rPr sz="3600" spc="-20" dirty="0" err="1" smtClean="0">
                <a:solidFill>
                  <a:srgbClr val="374151"/>
                </a:solidFill>
                <a:latin typeface="Ubuntu"/>
              </a:rPr>
              <a:t>Distintos</a:t>
            </a:r>
            <a:r>
              <a:rPr sz="3600" spc="15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15" dirty="0" err="1" smtClean="0">
                <a:solidFill>
                  <a:srgbClr val="374151"/>
                </a:solidFill>
                <a:latin typeface="Ubuntu"/>
              </a:rPr>
              <a:t>obstáculos</a:t>
            </a:r>
            <a:r>
              <a:rPr sz="3600" spc="25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 err="1" smtClean="0">
                <a:solidFill>
                  <a:srgbClr val="374151"/>
                </a:solidFill>
                <a:latin typeface="Ubuntu"/>
              </a:rPr>
              <a:t>han</a:t>
            </a:r>
            <a:r>
              <a:rPr sz="3600" spc="-10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 err="1" smtClean="0">
                <a:solidFill>
                  <a:srgbClr val="374151"/>
                </a:solidFill>
                <a:latin typeface="Ubuntu"/>
              </a:rPr>
              <a:t>impedido</a:t>
            </a:r>
            <a:r>
              <a:rPr sz="3600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 smtClean="0">
                <a:solidFill>
                  <a:srgbClr val="374151"/>
                </a:solidFill>
                <a:latin typeface="Ubuntu"/>
              </a:rPr>
              <a:t>la </a:t>
            </a:r>
            <a:r>
              <a:rPr sz="3600" spc="-890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10" dirty="0" err="1" smtClean="0">
                <a:solidFill>
                  <a:srgbClr val="374151"/>
                </a:solidFill>
                <a:latin typeface="Ubuntu"/>
              </a:rPr>
              <a:t>masificación</a:t>
            </a:r>
            <a:r>
              <a:rPr sz="3600" spc="25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 smtClean="0">
                <a:solidFill>
                  <a:srgbClr val="374151"/>
                </a:solidFill>
                <a:latin typeface="Ubuntu"/>
              </a:rPr>
              <a:t>de</a:t>
            </a:r>
            <a:r>
              <a:rPr sz="3600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 smtClean="0">
                <a:solidFill>
                  <a:srgbClr val="374151"/>
                </a:solidFill>
                <a:latin typeface="Ubuntu"/>
              </a:rPr>
              <a:t>la </a:t>
            </a:r>
            <a:r>
              <a:rPr sz="3600" spc="-20" dirty="0" smtClean="0">
                <a:solidFill>
                  <a:srgbClr val="374151"/>
                </a:solidFill>
                <a:latin typeface="Ubuntu"/>
              </a:rPr>
              <a:t>FEA</a:t>
            </a:r>
            <a:r>
              <a:rPr sz="3600" spc="-5" dirty="0" smtClean="0">
                <a:solidFill>
                  <a:srgbClr val="374151"/>
                </a:solidFill>
                <a:latin typeface="Ubuntu"/>
              </a:rPr>
              <a:t> (1/2)</a:t>
            </a:r>
            <a:endParaRPr sz="3600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588327" y="1825625"/>
            <a:ext cx="7765472" cy="5002652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1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El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ámbito 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aplicabilidad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r>
              <a:rPr sz="2000" b="1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es 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reducido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927100" marR="5080" lvl="1" indent="-513715">
              <a:lnSpc>
                <a:spcPct val="100000"/>
              </a:lnSpc>
              <a:spcBef>
                <a:spcPts val="509"/>
              </a:spcBef>
              <a:buFont typeface="Arial MT"/>
              <a:buChar char="–"/>
              <a:tabLst>
                <a:tab pos="927100" algn="l"/>
                <a:tab pos="927735" algn="l"/>
              </a:tabLst>
            </a:pP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Exclusión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 actos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solemnes,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o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presenciales</a:t>
            </a:r>
            <a:r>
              <a:rPr sz="20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o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relativos</a:t>
            </a:r>
            <a:r>
              <a:rPr sz="20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al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derecho de </a:t>
            </a:r>
            <a:r>
              <a:rPr sz="2000" spc="-44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familia</a:t>
            </a:r>
            <a:r>
              <a:rPr sz="20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(ej.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pagarés)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marR="207645" indent="-515620">
              <a:lnSpc>
                <a:spcPct val="100000"/>
              </a:lnSpc>
              <a:spcBef>
                <a:spcPts val="5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b="1" spc="-15" dirty="0">
                <a:solidFill>
                  <a:srgbClr val="374151"/>
                </a:solidFill>
                <a:latin typeface="Ubuntu"/>
                <a:cs typeface="Calibri"/>
              </a:rPr>
              <a:t>Incerteza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 jurídica</a:t>
            </a:r>
            <a:r>
              <a:rPr sz="2000" b="1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sobre 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a</a:t>
            </a:r>
            <a:r>
              <a:rPr sz="2000" b="1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principios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 e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inclusión 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b="1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normas </a:t>
            </a:r>
            <a:r>
              <a:rPr sz="2000" b="1" spc="-5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que </a:t>
            </a:r>
            <a:r>
              <a:rPr sz="2000" b="1" spc="-15" dirty="0">
                <a:solidFill>
                  <a:srgbClr val="374151"/>
                </a:solidFill>
                <a:latin typeface="Ubuntu"/>
                <a:cs typeface="Calibri"/>
              </a:rPr>
              <a:t>van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en </a:t>
            </a:r>
            <a:r>
              <a:rPr sz="2000" b="1" spc="-20" dirty="0">
                <a:solidFill>
                  <a:srgbClr val="374151"/>
                </a:solidFill>
                <a:latin typeface="Ubuntu"/>
                <a:cs typeface="Calibri"/>
              </a:rPr>
              <a:t>contra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neutralidad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 la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tecnológica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927100" lvl="1" indent="-514350">
              <a:lnSpc>
                <a:spcPct val="100000"/>
              </a:lnSpc>
              <a:spcBef>
                <a:spcPts val="509"/>
              </a:spcBef>
              <a:buFont typeface="Arial MT"/>
              <a:buChar char="–"/>
              <a:tabLst>
                <a:tab pos="927100" algn="l"/>
                <a:tab pos="927735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Problemas</a:t>
            </a:r>
            <a:r>
              <a:rPr sz="20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a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nivel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definiciones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0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operacionalizaciones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técnicas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Reconocimiento</a:t>
            </a:r>
            <a:r>
              <a:rPr sz="2000" b="1" spc="-4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judicial 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limitado</a:t>
            </a:r>
            <a:r>
              <a:rPr sz="2000" b="1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la 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927100" lvl="1" indent="-514350">
              <a:lnSpc>
                <a:spcPct val="100000"/>
              </a:lnSpc>
              <a:spcBef>
                <a:spcPts val="509"/>
              </a:spcBef>
              <a:buFont typeface="Arial MT"/>
              <a:buChar char="–"/>
              <a:tabLst>
                <a:tab pos="927100" algn="l"/>
                <a:tab pos="927735" algn="l"/>
              </a:tabLst>
            </a:pP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Ej.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Documentos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firmados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con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no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son admisibles</a:t>
            </a:r>
            <a:r>
              <a:rPr sz="20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como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fundantes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una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demanda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50"/>
              </a:spcBef>
              <a:buAutoNum type="arabicPeriod" startAt="4"/>
              <a:tabLst>
                <a:tab pos="527685" algn="l"/>
                <a:tab pos="528320" algn="l"/>
              </a:tabLst>
            </a:pP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Necesidad</a:t>
            </a:r>
            <a:r>
              <a:rPr sz="2000" b="1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 incluir</a:t>
            </a:r>
            <a:r>
              <a:rPr sz="2000" b="1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herramientas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dirty="0">
                <a:solidFill>
                  <a:srgbClr val="374151"/>
                </a:solidFill>
                <a:latin typeface="Ubuntu"/>
                <a:cs typeface="Calibri"/>
              </a:rPr>
              <a:t>que</a:t>
            </a:r>
            <a:r>
              <a:rPr sz="2000" b="1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b="1" spc="-15" dirty="0">
                <a:solidFill>
                  <a:srgbClr val="374151"/>
                </a:solidFill>
                <a:latin typeface="Ubuntu"/>
                <a:cs typeface="Calibri"/>
              </a:rPr>
              <a:t>refuercen</a:t>
            </a:r>
            <a:r>
              <a:rPr sz="2000" b="1" spc="-10" dirty="0">
                <a:solidFill>
                  <a:srgbClr val="374151"/>
                </a:solidFill>
                <a:latin typeface="Ubuntu"/>
                <a:cs typeface="Calibri"/>
              </a:rPr>
              <a:t> confianza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927100" marR="375285" lvl="1" indent="-513715">
              <a:lnSpc>
                <a:spcPct val="100000"/>
              </a:lnSpc>
              <a:spcBef>
                <a:spcPts val="505"/>
              </a:spcBef>
              <a:buFont typeface="Arial MT"/>
              <a:buChar char="–"/>
              <a:tabLst>
                <a:tab pos="927100" algn="l"/>
                <a:tab pos="927735" algn="l"/>
              </a:tabLst>
            </a:pP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“marca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tiempo”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no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tiene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el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valor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probatorio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del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“sellado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000" spc="-434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tiempo”</a:t>
            </a:r>
          </a:p>
        </p:txBody>
      </p:sp>
    </p:spTree>
    <p:extLst>
      <p:ext uri="{BB962C8B-B14F-4D97-AF65-F5344CB8AC3E}">
        <p14:creationId xmlns:p14="http://schemas.microsoft.com/office/powerpoint/2010/main" val="4256022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 noGrp="1"/>
          </p:cNvSpPr>
          <p:nvPr>
            <p:ph idx="1"/>
          </p:nvPr>
        </p:nvSpPr>
        <p:spPr>
          <a:xfrm>
            <a:off x="2224585" y="1825625"/>
            <a:ext cx="9676263" cy="4576894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10"/>
              </a:spcBef>
              <a:buAutoNum type="arabicPeriod" startAt="5"/>
              <a:tabLst>
                <a:tab pos="527685" algn="l"/>
                <a:tab pos="528320" algn="l"/>
              </a:tabLst>
            </a:pPr>
            <a:r>
              <a:rPr sz="2400" b="1" spc="-20" dirty="0">
                <a:solidFill>
                  <a:srgbClr val="374151"/>
                </a:solidFill>
                <a:latin typeface="Ubuntu"/>
                <a:cs typeface="Calibri"/>
              </a:rPr>
              <a:t>Falta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de actualización</a:t>
            </a:r>
            <a:r>
              <a:rPr sz="2400" b="1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normas 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técnicas 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b="1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 FEA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927100" lvl="1" indent="-514350">
              <a:lnSpc>
                <a:spcPct val="100000"/>
              </a:lnSpc>
              <a:spcBef>
                <a:spcPts val="509"/>
              </a:spcBef>
              <a:buFont typeface="Arial MT"/>
              <a:buChar char="–"/>
              <a:tabLst>
                <a:tab pos="927100" algn="l"/>
                <a:tab pos="927735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Producto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avances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tecnología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45"/>
              </a:spcBef>
              <a:buAutoNum type="arabicPeriod" startAt="5"/>
              <a:tabLst>
                <a:tab pos="527685" algn="l"/>
                <a:tab pos="528320" algn="l"/>
              </a:tabLst>
            </a:pPr>
            <a:r>
              <a:rPr sz="2400" b="1" spc="-20" dirty="0">
                <a:solidFill>
                  <a:srgbClr val="374151"/>
                </a:solidFill>
                <a:latin typeface="Ubuntu"/>
                <a:cs typeface="Calibri"/>
              </a:rPr>
              <a:t>Falta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reglas</a:t>
            </a:r>
            <a:r>
              <a:rPr sz="2400" b="1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claras</a:t>
            </a:r>
            <a:r>
              <a:rPr sz="2400" b="1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sobre</a:t>
            </a:r>
            <a:r>
              <a:rPr sz="2400" b="1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uso de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r>
              <a:rPr sz="2400" b="1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 órganos</a:t>
            </a:r>
            <a:r>
              <a:rPr sz="2400" b="1" spc="-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públicos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927100" lvl="1" indent="-514350">
              <a:lnSpc>
                <a:spcPct val="100000"/>
              </a:lnSpc>
              <a:spcBef>
                <a:spcPts val="509"/>
              </a:spcBef>
              <a:buFont typeface="Arial MT"/>
              <a:buChar char="–"/>
              <a:tabLst>
                <a:tab pos="927100" algn="l"/>
                <a:tab pos="927735" algn="l"/>
              </a:tabLst>
            </a:pP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Existe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figura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 un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ministro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25" dirty="0">
                <a:solidFill>
                  <a:srgbClr val="374151"/>
                </a:solidFill>
                <a:latin typeface="Ubuntu"/>
                <a:cs typeface="Calibri"/>
              </a:rPr>
              <a:t>fe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que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es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redundante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con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50"/>
              </a:spcBef>
              <a:buAutoNum type="arabicPeriod" startAt="5"/>
              <a:tabLst>
                <a:tab pos="527685" algn="l"/>
                <a:tab pos="528320" algn="l"/>
              </a:tabLst>
            </a:pPr>
            <a:r>
              <a:rPr sz="2400" b="1" spc="-20" dirty="0">
                <a:solidFill>
                  <a:srgbClr val="374151"/>
                </a:solidFill>
                <a:latin typeface="Ubuntu"/>
                <a:cs typeface="Calibri"/>
              </a:rPr>
              <a:t>Falta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institucionalidad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 de</a:t>
            </a:r>
            <a:r>
              <a:rPr sz="2400" b="1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autoridad pública</a:t>
            </a:r>
            <a:r>
              <a:rPr sz="2400" b="1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>
              <a:lnSpc>
                <a:spcPct val="100000"/>
              </a:lnSpc>
            </a:pP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acreditación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927100" lvl="1" indent="-514350">
              <a:lnSpc>
                <a:spcPct val="100000"/>
              </a:lnSpc>
              <a:spcBef>
                <a:spcPts val="509"/>
              </a:spcBef>
              <a:buFont typeface="Arial MT"/>
              <a:buChar char="–"/>
              <a:tabLst>
                <a:tab pos="927100" algn="l"/>
                <a:tab pos="927735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Dotar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a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Entidad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Acreditadora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personal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para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rol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fiscalizador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45"/>
              </a:spcBef>
              <a:buAutoNum type="arabicPeriod" startAt="8"/>
              <a:tabLst>
                <a:tab pos="527685" algn="l"/>
                <a:tab pos="528320" algn="l"/>
              </a:tabLst>
            </a:pP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Dependencia</a:t>
            </a:r>
            <a:r>
              <a:rPr sz="2400" b="1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certificado</a:t>
            </a:r>
            <a:r>
              <a:rPr sz="2400" b="1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r>
              <a:rPr sz="2400" b="1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20" dirty="0">
                <a:solidFill>
                  <a:srgbClr val="374151"/>
                </a:solidFill>
                <a:latin typeface="Ubuntu"/>
                <a:cs typeface="Calibri"/>
              </a:rPr>
              <a:t>ente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prestador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927100" lvl="1" indent="-514350">
              <a:lnSpc>
                <a:spcPct val="100000"/>
              </a:lnSpc>
              <a:spcBef>
                <a:spcPts val="509"/>
              </a:spcBef>
              <a:buFont typeface="Arial MT"/>
              <a:buChar char="–"/>
              <a:tabLst>
                <a:tab pos="927100" algn="l"/>
                <a:tab pos="927735" algn="l"/>
              </a:tabLst>
            </a:pP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Clarificar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qué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pasa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en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caso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cese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actividades</a:t>
            </a:r>
            <a:r>
              <a:rPr sz="20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sz="2000" spc="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prestador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50"/>
              </a:spcBef>
              <a:buAutoNum type="arabicPeriod" startAt="8"/>
              <a:tabLst>
                <a:tab pos="527685" algn="l"/>
                <a:tab pos="528320" algn="l"/>
              </a:tabLst>
            </a:pP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Clarificar</a:t>
            </a:r>
            <a:r>
              <a:rPr sz="2400" b="1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5" dirty="0">
                <a:solidFill>
                  <a:srgbClr val="374151"/>
                </a:solidFill>
                <a:latin typeface="Ubuntu"/>
                <a:cs typeface="Calibri"/>
              </a:rPr>
              <a:t>obligaciones</a:t>
            </a:r>
            <a:r>
              <a:rPr sz="2400" b="1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dirty="0">
                <a:solidFill>
                  <a:srgbClr val="374151"/>
                </a:solidFill>
                <a:latin typeface="Ubuntu"/>
                <a:cs typeface="Calibri"/>
              </a:rPr>
              <a:t>y sanciones</a:t>
            </a:r>
            <a:r>
              <a:rPr sz="2400" b="1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b="1" spc="-15" dirty="0">
                <a:solidFill>
                  <a:srgbClr val="374151"/>
                </a:solidFill>
                <a:latin typeface="Ubuntu"/>
                <a:cs typeface="Calibri"/>
              </a:rPr>
              <a:t>ante</a:t>
            </a:r>
            <a:r>
              <a:rPr sz="2400" b="1" spc="-10" dirty="0">
                <a:solidFill>
                  <a:srgbClr val="374151"/>
                </a:solidFill>
                <a:latin typeface="Ubuntu"/>
                <a:cs typeface="Calibri"/>
              </a:rPr>
              <a:t> infracciones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927100" lvl="1" indent="-514350">
              <a:lnSpc>
                <a:spcPct val="100000"/>
              </a:lnSpc>
              <a:spcBef>
                <a:spcPts val="509"/>
              </a:spcBef>
              <a:buFont typeface="Arial MT"/>
              <a:buChar char="–"/>
              <a:tabLst>
                <a:tab pos="927100" algn="l"/>
                <a:tab pos="927735" algn="l"/>
              </a:tabLst>
            </a:pP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Principio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tipicidad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requiere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que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sanciones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estén</a:t>
            </a:r>
            <a:r>
              <a:rPr sz="20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descritas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17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838200" y="435180"/>
            <a:ext cx="7585364" cy="1185453"/>
          </a:xfrm>
          <a:prstGeom prst="rect">
            <a:avLst/>
          </a:prstGeom>
        </p:spPr>
        <p:txBody>
          <a:bodyPr vert="horz" wrap="square" lIns="0" tIns="76708" rIns="0" bIns="0" rtlCol="0">
            <a:spAutoFit/>
          </a:bodyPr>
          <a:lstStyle/>
          <a:p>
            <a:pPr marL="2998470" marR="5080" indent="-2486025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374151"/>
                </a:solidFill>
                <a:latin typeface="Ubuntu"/>
              </a:rPr>
              <a:t>Objetivos </a:t>
            </a:r>
            <a:r>
              <a:rPr sz="3600" dirty="0">
                <a:solidFill>
                  <a:srgbClr val="374151"/>
                </a:solidFill>
                <a:latin typeface="Ubuntu"/>
              </a:rPr>
              <a:t>del </a:t>
            </a:r>
            <a:r>
              <a:rPr sz="3600" spc="-20" dirty="0">
                <a:solidFill>
                  <a:srgbClr val="374151"/>
                </a:solidFill>
                <a:latin typeface="Ubuntu"/>
              </a:rPr>
              <a:t>proyecto </a:t>
            </a:r>
            <a:r>
              <a:rPr sz="3600" dirty="0">
                <a:solidFill>
                  <a:srgbClr val="374151"/>
                </a:solidFill>
                <a:latin typeface="Ubuntu"/>
              </a:rPr>
              <a:t>de </a:t>
            </a:r>
            <a:r>
              <a:rPr sz="3600" spc="-15" dirty="0">
                <a:solidFill>
                  <a:srgbClr val="374151"/>
                </a:solidFill>
                <a:latin typeface="Ubuntu"/>
              </a:rPr>
              <a:t>ley </a:t>
            </a:r>
            <a:r>
              <a:rPr sz="3600" dirty="0">
                <a:solidFill>
                  <a:srgbClr val="374151"/>
                </a:solidFill>
                <a:latin typeface="Ubuntu"/>
              </a:rPr>
              <a:t>(Ideas </a:t>
            </a:r>
            <a:r>
              <a:rPr sz="3600" spc="-80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Matrices)</a:t>
            </a:r>
            <a:endParaRPr sz="3600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754582" y="1825625"/>
            <a:ext cx="7599217" cy="3295133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Masificación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uso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firma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electrónica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avanzada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marR="5080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30" dirty="0">
                <a:solidFill>
                  <a:srgbClr val="374151"/>
                </a:solidFill>
                <a:latin typeface="Ubuntu"/>
                <a:cs typeface="Calibri"/>
              </a:rPr>
              <a:t>Reforzar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el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marco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legal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del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documento</a:t>
            </a:r>
            <a:r>
              <a:rPr sz="2800" spc="4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electrónico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Firma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Electrónica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Avanzada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marR="11747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Fortalecimiento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sz="28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sistema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confianza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de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 FEA, </a:t>
            </a:r>
            <a:r>
              <a:rPr sz="2800" spc="-6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del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principio</a:t>
            </a:r>
            <a:r>
              <a:rPr sz="2800" spc="4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neutralidad</a:t>
            </a:r>
            <a:r>
              <a:rPr sz="2800" spc="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tecnológica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781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3442855" y="1927286"/>
            <a:ext cx="7405255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rgbClr val="374151"/>
                </a:solidFill>
                <a:latin typeface="Ubuntu"/>
              </a:rPr>
              <a:t>CONTENIDOS</a:t>
            </a:r>
            <a:r>
              <a:rPr sz="4000" b="1" spc="-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b="1" spc="-10" dirty="0">
                <a:solidFill>
                  <a:srgbClr val="374151"/>
                </a:solidFill>
                <a:latin typeface="Ubuntu"/>
              </a:rPr>
              <a:t>DEL</a:t>
            </a:r>
            <a:r>
              <a:rPr sz="4000" b="1"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b="1" spc="-50" dirty="0">
                <a:solidFill>
                  <a:srgbClr val="374151"/>
                </a:solidFill>
                <a:latin typeface="Ubuntu"/>
              </a:rPr>
              <a:t>PROYECTO</a:t>
            </a:r>
            <a:r>
              <a:rPr sz="4000" b="1"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b="1" spc="-5" dirty="0">
                <a:solidFill>
                  <a:srgbClr val="374151"/>
                </a:solidFill>
                <a:latin typeface="Ubuntu"/>
              </a:rPr>
              <a:t>DE</a:t>
            </a:r>
            <a:r>
              <a:rPr sz="4000" b="1" spc="-1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b="1" spc="-5" dirty="0">
                <a:solidFill>
                  <a:srgbClr val="374151"/>
                </a:solidFill>
                <a:latin typeface="Ubuntu"/>
              </a:rPr>
              <a:t>LEY </a:t>
            </a:r>
            <a:r>
              <a:rPr sz="4000" b="1" spc="-88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b="1" spc="-5" dirty="0">
                <a:solidFill>
                  <a:srgbClr val="374151"/>
                </a:solidFill>
                <a:latin typeface="Ubuntu"/>
              </a:rPr>
              <a:t>(7 </a:t>
            </a:r>
            <a:r>
              <a:rPr sz="4000" b="1" spc="-15" dirty="0">
                <a:solidFill>
                  <a:srgbClr val="374151"/>
                </a:solidFill>
                <a:latin typeface="Ubuntu"/>
              </a:rPr>
              <a:t>ÁREAS</a:t>
            </a:r>
            <a:r>
              <a:rPr sz="4000" b="1" spc="-5" dirty="0">
                <a:solidFill>
                  <a:srgbClr val="374151"/>
                </a:solidFill>
                <a:latin typeface="Ubuntu"/>
              </a:rPr>
              <a:t> DE</a:t>
            </a:r>
            <a:r>
              <a:rPr sz="4000" b="1" spc="-1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b="1" spc="-15" dirty="0">
                <a:solidFill>
                  <a:srgbClr val="374151"/>
                </a:solidFill>
                <a:latin typeface="Ubuntu"/>
              </a:rPr>
              <a:t>ACCIÓN)</a:t>
            </a:r>
            <a:endParaRPr sz="4000" b="1" dirty="0">
              <a:solidFill>
                <a:srgbClr val="374151"/>
              </a:solidFill>
              <a:latin typeface="Ubuntu"/>
            </a:endParaRPr>
          </a:p>
        </p:txBody>
      </p:sp>
      <p:pic>
        <p:nvPicPr>
          <p:cNvPr id="5" name="object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287000" y="5023499"/>
            <a:ext cx="190500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39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838200" y="435180"/>
            <a:ext cx="7516091" cy="1185453"/>
          </a:xfrm>
          <a:prstGeom prst="rect">
            <a:avLst/>
          </a:prstGeom>
        </p:spPr>
        <p:txBody>
          <a:bodyPr vert="horz" wrap="square" lIns="0" tIns="76708" rIns="0" bIns="0" rtlCol="0">
            <a:spAutoFit/>
          </a:bodyPr>
          <a:lstStyle/>
          <a:p>
            <a:pPr marL="2752090" marR="5080" indent="-2559685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374151"/>
                </a:solidFill>
              </a:rPr>
              <a:t>1. </a:t>
            </a:r>
            <a:r>
              <a:rPr sz="3600" spc="-10" dirty="0">
                <a:solidFill>
                  <a:srgbClr val="374151"/>
                </a:solidFill>
              </a:rPr>
              <a:t>Incorporación </a:t>
            </a:r>
            <a:r>
              <a:rPr sz="3600" dirty="0">
                <a:solidFill>
                  <a:srgbClr val="374151"/>
                </a:solidFill>
              </a:rPr>
              <a:t>de </a:t>
            </a:r>
            <a:r>
              <a:rPr sz="3600" spc="-10" dirty="0">
                <a:solidFill>
                  <a:srgbClr val="374151"/>
                </a:solidFill>
              </a:rPr>
              <a:t>nuevos </a:t>
            </a:r>
            <a:r>
              <a:rPr sz="3600" dirty="0">
                <a:solidFill>
                  <a:srgbClr val="374151"/>
                </a:solidFill>
              </a:rPr>
              <a:t>principios y </a:t>
            </a:r>
            <a:r>
              <a:rPr sz="3600" spc="-800" dirty="0">
                <a:solidFill>
                  <a:srgbClr val="374151"/>
                </a:solidFill>
              </a:rPr>
              <a:t> </a:t>
            </a:r>
            <a:r>
              <a:rPr sz="3600" spc="-5" dirty="0">
                <a:solidFill>
                  <a:srgbClr val="374151"/>
                </a:solidFill>
              </a:rPr>
              <a:t>definiciones</a:t>
            </a:r>
            <a:endParaRPr sz="3600" dirty="0">
              <a:solidFill>
                <a:srgbClr val="374151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3147625" y="1856328"/>
            <a:ext cx="7987665" cy="43832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Autonomía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voluntad:</a:t>
            </a:r>
            <a:r>
              <a:rPr sz="24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libertad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para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determinar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forma,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medios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clase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firma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para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actos</a:t>
            </a:r>
            <a:r>
              <a:rPr sz="24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jurídicos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marR="5080" indent="-51562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Equivalencia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funcional: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igualdad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entre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medios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electrónicos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400" spc="-5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físicos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marR="685165" indent="-51562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Articula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principios de libertad de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prestación, libre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competencia,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neutralidad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tecnológica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compatibilidad </a:t>
            </a:r>
            <a:r>
              <a:rPr sz="2400" spc="-5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internacional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Incorporación</a:t>
            </a:r>
            <a:r>
              <a:rPr sz="24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conceptos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marca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sellado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tiempo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Distinción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entre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firma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electrónica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avanzada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vs.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simple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1861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838200" y="435180"/>
            <a:ext cx="7460673" cy="1185453"/>
          </a:xfrm>
          <a:prstGeom prst="rect">
            <a:avLst/>
          </a:prstGeom>
        </p:spPr>
        <p:txBody>
          <a:bodyPr vert="horz" wrap="square" lIns="0" tIns="76708" rIns="0" bIns="0" rtlCol="0">
            <a:spAutoFit/>
          </a:bodyPr>
          <a:lstStyle/>
          <a:p>
            <a:pPr marL="2890520" marR="5080" indent="-2826385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374151"/>
                </a:solidFill>
                <a:latin typeface="Ubuntu"/>
              </a:rPr>
              <a:t>2. Ampliación del 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ámbito </a:t>
            </a:r>
            <a:r>
              <a:rPr sz="3600" dirty="0">
                <a:solidFill>
                  <a:srgbClr val="374151"/>
                </a:solidFill>
                <a:latin typeface="Ubuntu"/>
              </a:rPr>
              <a:t>de acción de la </a:t>
            </a:r>
            <a:r>
              <a:rPr sz="3600" spc="-80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15" dirty="0">
                <a:solidFill>
                  <a:srgbClr val="374151"/>
                </a:solidFill>
                <a:latin typeface="Ubuntu"/>
              </a:rPr>
              <a:t>Ley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19.799</a:t>
            </a: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546764" y="1825625"/>
            <a:ext cx="7807036" cy="3936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316230" indent="-5156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Equivalencia</a:t>
            </a:r>
            <a:r>
              <a:rPr sz="24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documento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firma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electrónica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al</a:t>
            </a:r>
            <a:r>
              <a:rPr sz="24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papel</a:t>
            </a:r>
            <a:r>
              <a:rPr sz="24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400" spc="-5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firma manuscrita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para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actos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o 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contratos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distintos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a la </a:t>
            </a:r>
            <a:r>
              <a:rPr sz="24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escrituración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marR="144145" indent="-51562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Nuevas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normas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para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letras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cambio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pagaré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(uso de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FEA </a:t>
            </a:r>
            <a:r>
              <a:rPr sz="2400" spc="-5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para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aceptación,</a:t>
            </a:r>
            <a:r>
              <a:rPr sz="2400" spc="-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endoso,</a:t>
            </a:r>
            <a:r>
              <a:rPr sz="24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aval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protesto)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marR="5080" indent="-51562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Certeza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sobre</a:t>
            </a:r>
            <a:r>
              <a:rPr sz="24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admisibilidad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en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juicio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dctos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electrónicos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con FEA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facilitar presentación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documentos electrónicos </a:t>
            </a:r>
            <a:r>
              <a:rPr sz="2400" spc="-5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juicios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marR="342900" indent="-51562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Equivalencia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de solemnidad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actos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ante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notario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400" spc="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dctos </a:t>
            </a:r>
            <a:r>
              <a:rPr sz="2400" spc="-5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con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sellado de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tiempo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3804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838200" y="344066"/>
            <a:ext cx="7502236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74151"/>
                </a:solidFill>
                <a:latin typeface="Ubuntu"/>
              </a:rPr>
              <a:t>3. </a:t>
            </a:r>
            <a:r>
              <a:rPr spc="-10" dirty="0">
                <a:solidFill>
                  <a:srgbClr val="374151"/>
                </a:solidFill>
                <a:latin typeface="Ubuntu"/>
              </a:rPr>
              <a:t>Perfeccionar</a:t>
            </a:r>
            <a:r>
              <a:rPr spc="-25" dirty="0">
                <a:solidFill>
                  <a:srgbClr val="374151"/>
                </a:solidFill>
                <a:latin typeface="Ubuntu"/>
              </a:rPr>
              <a:t> </a:t>
            </a:r>
            <a:r>
              <a:rPr dirty="0">
                <a:solidFill>
                  <a:srgbClr val="374151"/>
                </a:solidFill>
                <a:latin typeface="Ubuntu"/>
              </a:rPr>
              <a:t>uso</a:t>
            </a:r>
            <a:r>
              <a:rPr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dirty="0">
                <a:solidFill>
                  <a:srgbClr val="374151"/>
                </a:solidFill>
                <a:latin typeface="Ubuntu"/>
              </a:rPr>
              <a:t>de</a:t>
            </a:r>
            <a:r>
              <a:rPr spc="-15" dirty="0">
                <a:solidFill>
                  <a:srgbClr val="374151"/>
                </a:solidFill>
                <a:latin typeface="Ubuntu"/>
              </a:rPr>
              <a:t> FEA</a:t>
            </a:r>
            <a:r>
              <a:rPr dirty="0">
                <a:solidFill>
                  <a:srgbClr val="374151"/>
                </a:solidFill>
                <a:latin typeface="Ubuntu"/>
              </a:rPr>
              <a:t> </a:t>
            </a:r>
            <a:r>
              <a:rPr spc="-5" dirty="0">
                <a:solidFill>
                  <a:srgbClr val="374151"/>
                </a:solidFill>
                <a:latin typeface="Ubuntu"/>
              </a:rPr>
              <a:t>en</a:t>
            </a:r>
            <a:r>
              <a:rPr spc="-20" dirty="0">
                <a:solidFill>
                  <a:srgbClr val="374151"/>
                </a:solidFill>
                <a:latin typeface="Ubuntu"/>
              </a:rPr>
              <a:t> </a:t>
            </a:r>
            <a:r>
              <a:rPr spc="-10" dirty="0" err="1">
                <a:solidFill>
                  <a:srgbClr val="374151"/>
                </a:solidFill>
                <a:latin typeface="Ubuntu"/>
              </a:rPr>
              <a:t>órganos</a:t>
            </a:r>
            <a:r>
              <a:rPr dirty="0">
                <a:solidFill>
                  <a:srgbClr val="374151"/>
                </a:solidFill>
                <a:latin typeface="Ubuntu"/>
              </a:rPr>
              <a:t> </a:t>
            </a:r>
            <a:r>
              <a:rPr spc="-10" dirty="0" err="1" smtClean="0">
                <a:solidFill>
                  <a:srgbClr val="374151"/>
                </a:solidFill>
                <a:latin typeface="Ubuntu"/>
              </a:rPr>
              <a:t>públicos</a:t>
            </a:r>
            <a:endParaRPr spc="-10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616036" y="1825625"/>
            <a:ext cx="7737764" cy="35618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05155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es-CL" sz="2800" spc="-10" dirty="0" smtClean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605155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0" dirty="0" err="1" smtClean="0">
                <a:solidFill>
                  <a:srgbClr val="374151"/>
                </a:solidFill>
                <a:latin typeface="Ubuntu"/>
                <a:cs typeface="Calibri"/>
              </a:rPr>
              <a:t>Especifica</a:t>
            </a:r>
            <a:r>
              <a:rPr sz="2800" dirty="0" smtClean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tipo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actos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Administración</a:t>
            </a:r>
            <a:r>
              <a:rPr sz="2800" spc="6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del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Estado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que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deberán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suscribirse</a:t>
            </a:r>
            <a:r>
              <a:rPr sz="2800" spc="4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con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25" dirty="0">
                <a:solidFill>
                  <a:srgbClr val="374151"/>
                </a:solidFill>
                <a:latin typeface="Ubuntu"/>
                <a:cs typeface="Calibri"/>
              </a:rPr>
              <a:t>Faculta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Min.</a:t>
            </a:r>
            <a:r>
              <a:rPr sz="2800" spc="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Secretaría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General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de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Presidencia</a:t>
            </a:r>
            <a:r>
              <a:rPr sz="2800" spc="4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que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dicte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reglamento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sobre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uso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en 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Administración</a:t>
            </a:r>
            <a:r>
              <a:rPr sz="2800" spc="5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Estado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(Indicación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propuesta)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2400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10837" y="402863"/>
            <a:ext cx="8853054" cy="1250086"/>
          </a:xfrm>
          <a:prstGeom prst="rect">
            <a:avLst/>
          </a:prstGeom>
        </p:spPr>
        <p:txBody>
          <a:bodyPr vert="horz" wrap="square" lIns="0" tIns="140716" rIns="0" bIns="0" rtlCol="0">
            <a:spAutoFit/>
          </a:bodyPr>
          <a:lstStyle/>
          <a:p>
            <a:pPr marL="2189480" marR="5080" indent="-1672589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374151"/>
                </a:solidFill>
                <a:latin typeface="Ubuntu"/>
              </a:rPr>
              <a:t>4. 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Incorporación</a:t>
            </a:r>
            <a:r>
              <a:rPr sz="3600" spc="-3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de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sellado</a:t>
            </a:r>
            <a:r>
              <a:rPr sz="3600" spc="-2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de</a:t>
            </a:r>
            <a:r>
              <a:rPr sz="36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tiempo</a:t>
            </a:r>
            <a:r>
              <a:rPr sz="3600"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al </a:t>
            </a:r>
            <a:r>
              <a:rPr sz="3600" spc="-71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>
                <a:solidFill>
                  <a:srgbClr val="374151"/>
                </a:solidFill>
                <a:latin typeface="Ubuntu"/>
              </a:rPr>
              <a:t>certificado</a:t>
            </a:r>
            <a:r>
              <a:rPr sz="3600" spc="-3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de</a:t>
            </a:r>
            <a:r>
              <a:rPr sz="3600"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la 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FEA</a:t>
            </a: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629890" y="1825625"/>
            <a:ext cx="7723909" cy="27000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es-CL" sz="2800" spc="-10" dirty="0" smtClean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0" dirty="0" err="1" smtClean="0">
                <a:solidFill>
                  <a:srgbClr val="374151"/>
                </a:solidFill>
                <a:latin typeface="Ubuntu"/>
                <a:cs typeface="Calibri"/>
              </a:rPr>
              <a:t>Incorporación</a:t>
            </a:r>
            <a:r>
              <a:rPr sz="2800" spc="15" dirty="0" smtClean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del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sellado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tiempo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como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elemento </a:t>
            </a:r>
            <a:r>
              <a:rPr sz="2800" spc="-6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adicional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al certificado de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1323340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Obligación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usar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sellado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tiempo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5" dirty="0">
                <a:solidFill>
                  <a:srgbClr val="374151"/>
                </a:solidFill>
                <a:latin typeface="Ubuntu"/>
                <a:cs typeface="Calibri"/>
              </a:rPr>
              <a:t>para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documentos</a:t>
            </a:r>
            <a:r>
              <a:rPr sz="2800" spc="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emitidos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por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órganos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públicos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835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4A775F1D-4596-F07C-9ACD-3BCB453130A3}"/>
              </a:ext>
            </a:extLst>
          </p:cNvPr>
          <p:cNvSpPr txBox="1"/>
          <p:nvPr/>
        </p:nvSpPr>
        <p:spPr>
          <a:xfrm>
            <a:off x="535802" y="2306173"/>
            <a:ext cx="112614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rgbClr val="374151"/>
                </a:solidFill>
                <a:latin typeface="Ubuntu"/>
              </a:rPr>
              <a:t>Módulo </a:t>
            </a:r>
            <a:r>
              <a:rPr lang="es-ES" sz="4000" b="1" dirty="0" smtClean="0">
                <a:solidFill>
                  <a:srgbClr val="374151"/>
                </a:solidFill>
                <a:latin typeface="Ubuntu"/>
              </a:rPr>
              <a:t>3  Clase 5:</a:t>
            </a:r>
            <a:endParaRPr lang="es-ES" sz="4000" b="1" dirty="0">
              <a:solidFill>
                <a:srgbClr val="374151"/>
              </a:solidFill>
              <a:latin typeface="Ubuntu"/>
            </a:endParaRPr>
          </a:p>
          <a:p>
            <a:pPr algn="ctr"/>
            <a:r>
              <a:rPr lang="es-ES" sz="4000" b="1" dirty="0">
                <a:solidFill>
                  <a:srgbClr val="374151"/>
                </a:solidFill>
                <a:latin typeface="Ubuntu"/>
              </a:rPr>
              <a:t> “</a:t>
            </a:r>
            <a:r>
              <a:rPr lang="es-MX" sz="4000" b="1" dirty="0">
                <a:solidFill>
                  <a:srgbClr val="374151"/>
                </a:solidFill>
                <a:latin typeface="Ubuntu"/>
              </a:rPr>
              <a:t>USO DE RECURSOS DIGITALES INSTITUCIONALES</a:t>
            </a:r>
            <a:r>
              <a:rPr lang="es-ES" sz="4000" b="1" dirty="0">
                <a:solidFill>
                  <a:srgbClr val="374151"/>
                </a:solidFill>
                <a:latin typeface="Ubuntu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002583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66256" y="-12635"/>
            <a:ext cx="7940514" cy="2081083"/>
          </a:xfrm>
          <a:prstGeom prst="rect">
            <a:avLst/>
          </a:prstGeom>
        </p:spPr>
        <p:txBody>
          <a:bodyPr vert="horz" wrap="square" lIns="0" tIns="140716" rIns="0" bIns="0" rtlCol="0">
            <a:spAutoFit/>
          </a:bodyPr>
          <a:lstStyle/>
          <a:p>
            <a:pPr marL="3132455" marR="5080" indent="-3065145" algn="just">
              <a:lnSpc>
                <a:spcPct val="100000"/>
              </a:lnSpc>
              <a:spcBef>
                <a:spcPts val="100"/>
              </a:spcBef>
            </a:pPr>
            <a:r>
              <a:rPr sz="4200" spc="-5" dirty="0">
                <a:solidFill>
                  <a:srgbClr val="374151"/>
                </a:solidFill>
                <a:latin typeface="Ubuntu"/>
              </a:rPr>
              <a:t>5. </a:t>
            </a:r>
            <a:r>
              <a:rPr sz="4200" spc="-15" dirty="0">
                <a:solidFill>
                  <a:srgbClr val="374151"/>
                </a:solidFill>
                <a:latin typeface="Ubuntu"/>
              </a:rPr>
              <a:t>Otorgar </a:t>
            </a:r>
            <a:r>
              <a:rPr sz="4200" spc="-20" dirty="0">
                <a:solidFill>
                  <a:srgbClr val="374151"/>
                </a:solidFill>
                <a:latin typeface="Ubuntu"/>
              </a:rPr>
              <a:t>certeza </a:t>
            </a:r>
            <a:r>
              <a:rPr sz="4200" dirty="0">
                <a:solidFill>
                  <a:srgbClr val="374151"/>
                </a:solidFill>
                <a:latin typeface="Ubuntu"/>
              </a:rPr>
              <a:t>a la </a:t>
            </a:r>
            <a:r>
              <a:rPr sz="4200" spc="-10" dirty="0" err="1" smtClean="0">
                <a:solidFill>
                  <a:srgbClr val="374151"/>
                </a:solidFill>
                <a:latin typeface="Ubuntu"/>
              </a:rPr>
              <a:t>vigencia</a:t>
            </a:r>
            <a:r>
              <a:rPr lang="es-CL" sz="4200" spc="-10" dirty="0" smtClean="0">
                <a:solidFill>
                  <a:srgbClr val="374151"/>
                </a:solidFill>
                <a:latin typeface="Ubuntu"/>
              </a:rPr>
              <a:t/>
            </a:r>
            <a:br>
              <a:rPr lang="es-CL" sz="4200" spc="-10" dirty="0" smtClean="0">
                <a:solidFill>
                  <a:srgbClr val="374151"/>
                </a:solidFill>
                <a:latin typeface="Ubuntu"/>
              </a:rPr>
            </a:br>
            <a:r>
              <a:rPr sz="4200" dirty="0" smtClean="0">
                <a:solidFill>
                  <a:srgbClr val="374151"/>
                </a:solidFill>
                <a:latin typeface="Ubuntu"/>
              </a:rPr>
              <a:t>del</a:t>
            </a:r>
            <a:r>
              <a:rPr lang="es-CL" sz="4200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4200" spc="-5" dirty="0" err="1" smtClean="0">
                <a:solidFill>
                  <a:srgbClr val="374151"/>
                </a:solidFill>
                <a:latin typeface="Ubuntu"/>
              </a:rPr>
              <a:t>certificado</a:t>
            </a:r>
            <a:r>
              <a:rPr sz="4200" spc="-5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4200" spc="-710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4200" dirty="0">
                <a:solidFill>
                  <a:srgbClr val="374151"/>
                </a:solidFill>
                <a:latin typeface="Ubuntu"/>
              </a:rPr>
              <a:t>de</a:t>
            </a:r>
            <a:r>
              <a:rPr sz="4200"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sz="4200" dirty="0" smtClean="0">
                <a:solidFill>
                  <a:srgbClr val="374151"/>
                </a:solidFill>
                <a:latin typeface="Ubuntu"/>
              </a:rPr>
              <a:t>la</a:t>
            </a:r>
            <a:r>
              <a:rPr lang="es-CL" sz="4200" spc="-5" dirty="0">
                <a:solidFill>
                  <a:srgbClr val="374151"/>
                </a:solidFill>
                <a:latin typeface="Ubuntu"/>
              </a:rPr>
              <a:t> </a:t>
            </a:r>
            <a:r>
              <a:rPr lang="es-CL" sz="4200" spc="-5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sz="4200" spc="-10" dirty="0" smtClean="0">
                <a:solidFill>
                  <a:srgbClr val="374151"/>
                </a:solidFill>
                <a:latin typeface="Ubuntu"/>
              </a:rPr>
              <a:t>FEA</a:t>
            </a:r>
            <a:endParaRPr sz="4200" spc="-10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396638" y="2494366"/>
            <a:ext cx="7807036" cy="32079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9685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Se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elimina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cancelación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acreditación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cese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voluntario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actividad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prestador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Habilita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el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traspaso</a:t>
            </a:r>
            <a:r>
              <a:rPr sz="2800" spc="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certificados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otro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prestador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acreditado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(en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caso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 cese de actividades)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147955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Posibilita</a:t>
            </a:r>
            <a:r>
              <a:rPr sz="2800" spc="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transferencia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certificados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Entidad </a:t>
            </a:r>
            <a:r>
              <a:rPr sz="2800" spc="-6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Acreditadora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8422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0" y="33531"/>
            <a:ext cx="8409709" cy="1988750"/>
          </a:xfrm>
          <a:prstGeom prst="rect">
            <a:avLst/>
          </a:prstGeom>
        </p:spPr>
        <p:txBody>
          <a:bodyPr vert="horz" wrap="square" lIns="0" tIns="140716" rIns="0" bIns="0" rtlCol="0">
            <a:spAutoFit/>
          </a:bodyPr>
          <a:lstStyle/>
          <a:p>
            <a:pPr marL="1720850" marR="5080" indent="-1283335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374151"/>
                </a:solidFill>
                <a:latin typeface="Ubuntu"/>
              </a:rPr>
              <a:t>6. </a:t>
            </a:r>
            <a:r>
              <a:rPr sz="4000" spc="-20" dirty="0">
                <a:solidFill>
                  <a:srgbClr val="374151"/>
                </a:solidFill>
                <a:latin typeface="Ubuntu"/>
              </a:rPr>
              <a:t>Refuerza </a:t>
            </a:r>
            <a:r>
              <a:rPr sz="4000" spc="-15" dirty="0">
                <a:solidFill>
                  <a:srgbClr val="374151"/>
                </a:solidFill>
                <a:latin typeface="Ubuntu"/>
              </a:rPr>
              <a:t>rol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fiscalizador </a:t>
            </a:r>
            <a:r>
              <a:rPr sz="4000" dirty="0">
                <a:solidFill>
                  <a:srgbClr val="374151"/>
                </a:solidFill>
                <a:latin typeface="Ubuntu"/>
              </a:rPr>
              <a:t>y 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técnico </a:t>
            </a:r>
            <a:r>
              <a:rPr sz="4000" dirty="0">
                <a:solidFill>
                  <a:srgbClr val="374151"/>
                </a:solidFill>
                <a:latin typeface="Ubuntu"/>
              </a:rPr>
              <a:t>de la </a:t>
            </a:r>
            <a:r>
              <a:rPr sz="4000" spc="-71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Entidad</a:t>
            </a:r>
            <a:r>
              <a:rPr sz="4000" spc="-3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5" dirty="0">
                <a:solidFill>
                  <a:srgbClr val="374151"/>
                </a:solidFill>
                <a:latin typeface="Ubuntu"/>
              </a:rPr>
              <a:t>Acreditadora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5" dirty="0">
                <a:solidFill>
                  <a:srgbClr val="374151"/>
                </a:solidFill>
                <a:latin typeface="Ubuntu"/>
              </a:rPr>
              <a:t>(EA)</a:t>
            </a: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520295" y="2617195"/>
            <a:ext cx="7751618" cy="27206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Entrega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facultades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EA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para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fiscalizar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prestadores </a:t>
            </a:r>
            <a:r>
              <a:rPr sz="2800" spc="-6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acreditados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 certificación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1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Cumplimiento</a:t>
            </a:r>
            <a:r>
              <a:rPr sz="2400" spc="-4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estándares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FEA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Emisión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recomendaciones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y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buenas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prácticas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Actualización</a:t>
            </a:r>
            <a:r>
              <a:rPr sz="2400" spc="-5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normas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estándares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64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Mantener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certificados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raíces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965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573206" y="139108"/>
            <a:ext cx="838200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0580" marR="5080" indent="-2088514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374151"/>
                </a:solidFill>
                <a:latin typeface="Ubuntu"/>
              </a:rPr>
              <a:t>7.</a:t>
            </a:r>
            <a:r>
              <a:rPr sz="400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20" dirty="0">
                <a:solidFill>
                  <a:srgbClr val="374151"/>
                </a:solidFill>
                <a:latin typeface="Ubuntu"/>
              </a:rPr>
              <a:t>Refuerza</a:t>
            </a:r>
            <a:r>
              <a:rPr sz="4000" dirty="0">
                <a:solidFill>
                  <a:srgbClr val="374151"/>
                </a:solidFill>
                <a:latin typeface="Ubuntu"/>
              </a:rPr>
              <a:t> los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derechos</a:t>
            </a:r>
            <a:r>
              <a:rPr sz="4000"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dirty="0">
                <a:solidFill>
                  <a:srgbClr val="374151"/>
                </a:solidFill>
                <a:latin typeface="Ubuntu"/>
              </a:rPr>
              <a:t>y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deberes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dirty="0">
                <a:solidFill>
                  <a:srgbClr val="374151"/>
                </a:solidFill>
                <a:latin typeface="Ubuntu"/>
              </a:rPr>
              <a:t>de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dirty="0">
                <a:solidFill>
                  <a:srgbClr val="374151"/>
                </a:solidFill>
                <a:latin typeface="Ubuntu"/>
              </a:rPr>
              <a:t>usuarios </a:t>
            </a:r>
            <a:r>
              <a:rPr sz="4000" spc="-71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dirty="0">
                <a:solidFill>
                  <a:srgbClr val="374151"/>
                </a:solidFill>
                <a:latin typeface="Ubuntu"/>
              </a:rPr>
              <a:t>e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 incorpora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sanciones</a:t>
            </a: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602182" y="1825625"/>
            <a:ext cx="7751618" cy="306943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es-CL" sz="2800" spc="-15" dirty="0" smtClean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es-CL" spc="-15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5" dirty="0" err="1" smtClean="0">
                <a:solidFill>
                  <a:srgbClr val="374151"/>
                </a:solidFill>
                <a:latin typeface="Ubuntu"/>
                <a:cs typeface="Calibri"/>
              </a:rPr>
              <a:t>Incorpora</a:t>
            </a:r>
            <a:r>
              <a:rPr sz="2800" dirty="0" smtClean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procedimiento</a:t>
            </a:r>
            <a:r>
              <a:rPr sz="28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reclamo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Establece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multas</a:t>
            </a:r>
            <a:r>
              <a:rPr sz="28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hasta</a:t>
            </a:r>
            <a:r>
              <a:rPr sz="28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150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UTM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Obligaciones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cuanto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veracidad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exactitud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provisión</a:t>
            </a:r>
            <a:r>
              <a:rPr sz="28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información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070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object 2"/>
          <p:cNvSpPr txBox="1">
            <a:spLocks noGrp="1"/>
          </p:cNvSpPr>
          <p:nvPr>
            <p:ph idx="1"/>
          </p:nvPr>
        </p:nvSpPr>
        <p:spPr>
          <a:xfrm>
            <a:off x="2797791" y="2826326"/>
            <a:ext cx="823042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solidFill>
                  <a:srgbClr val="374151"/>
                </a:solidFill>
                <a:latin typeface="Ubuntu"/>
              </a:rPr>
              <a:t>INDICACIONES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5" dirty="0">
                <a:solidFill>
                  <a:srgbClr val="374151"/>
                </a:solidFill>
                <a:latin typeface="Ubuntu"/>
              </a:rPr>
              <a:t>PROPUESTAS</a:t>
            </a:r>
            <a:r>
              <a:rPr sz="40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(6)</a:t>
            </a:r>
            <a:endParaRPr sz="4000" dirty="0">
              <a:solidFill>
                <a:srgbClr val="374151"/>
              </a:solidFill>
              <a:latin typeface="Ubuntu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22280" y="5334000"/>
            <a:ext cx="1569720" cy="142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150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838200" y="744495"/>
            <a:ext cx="10515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374151"/>
                </a:solidFill>
                <a:latin typeface="Ubuntu"/>
              </a:rPr>
              <a:t>1.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 Ámbito</a:t>
            </a:r>
            <a:r>
              <a:rPr sz="3600" dirty="0">
                <a:solidFill>
                  <a:srgbClr val="374151"/>
                </a:solidFill>
                <a:latin typeface="Ubuntu"/>
              </a:rPr>
              <a:t> de</a:t>
            </a:r>
            <a:r>
              <a:rPr sz="3600" spc="-5" dirty="0">
                <a:solidFill>
                  <a:srgbClr val="374151"/>
                </a:solidFill>
                <a:latin typeface="Ubuntu"/>
              </a:rPr>
              <a:t> aplicación</a:t>
            </a:r>
            <a:r>
              <a:rPr sz="3600" dirty="0">
                <a:solidFill>
                  <a:srgbClr val="374151"/>
                </a:solidFill>
                <a:latin typeface="Ubuntu"/>
              </a:rPr>
              <a:t> (artículo</a:t>
            </a:r>
            <a:r>
              <a:rPr sz="36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7).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3546764" y="1610309"/>
            <a:ext cx="7162800" cy="34259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3820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es-CL" sz="2800" spc="-20" dirty="0" smtClean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83820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20" dirty="0" err="1" smtClean="0">
                <a:solidFill>
                  <a:srgbClr val="374151"/>
                </a:solidFill>
                <a:latin typeface="Ubuntu"/>
                <a:cs typeface="Calibri"/>
              </a:rPr>
              <a:t>Facultar</a:t>
            </a:r>
            <a:r>
              <a:rPr sz="2800" spc="10" dirty="0" smtClean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al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 Ministerio</a:t>
            </a:r>
            <a:r>
              <a:rPr sz="2800" spc="5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Secretaría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General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la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Presidencia</a:t>
            </a:r>
            <a:r>
              <a:rPr sz="2800" spc="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elaboración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reglamento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que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especifique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casos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que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se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usará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FEA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 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administración</a:t>
            </a:r>
            <a:r>
              <a:rPr sz="2800" spc="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estado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 marR="5080" indent="-287020">
              <a:lnSpc>
                <a:spcPct val="100000"/>
              </a:lnSpc>
              <a:spcBef>
                <a:spcPts val="610"/>
              </a:spcBef>
            </a:pPr>
            <a:r>
              <a:rPr sz="2400" dirty="0">
                <a:solidFill>
                  <a:srgbClr val="374151"/>
                </a:solidFill>
                <a:latin typeface="Ubuntu"/>
                <a:cs typeface="Arial MT"/>
              </a:rPr>
              <a:t>–</a:t>
            </a:r>
            <a:r>
              <a:rPr sz="2400" spc="245" dirty="0">
                <a:solidFill>
                  <a:srgbClr val="374151"/>
                </a:solidFill>
                <a:latin typeface="Ubuntu"/>
                <a:cs typeface="Arial MT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aquellos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casos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que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ley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no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exija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firma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electrónica </a:t>
            </a:r>
            <a:r>
              <a:rPr sz="2400" spc="-5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avanzada.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715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" y="341308"/>
            <a:ext cx="8478982" cy="1373196"/>
          </a:xfrm>
          <a:prstGeom prst="rect">
            <a:avLst/>
          </a:prstGeom>
        </p:spPr>
        <p:txBody>
          <a:bodyPr vert="horz" wrap="square" lIns="0" tIns="140716" rIns="0" bIns="0" rtlCol="0">
            <a:spAutoFit/>
          </a:bodyPr>
          <a:lstStyle/>
          <a:p>
            <a:pPr marL="713740" marR="5080" indent="21336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374151"/>
                </a:solidFill>
              </a:rPr>
              <a:t>2. Certificación </a:t>
            </a:r>
            <a:r>
              <a:rPr sz="4000" dirty="0">
                <a:solidFill>
                  <a:srgbClr val="374151"/>
                </a:solidFill>
              </a:rPr>
              <a:t>de los </a:t>
            </a:r>
            <a:r>
              <a:rPr sz="4000" spc="-15" dirty="0">
                <a:solidFill>
                  <a:srgbClr val="374151"/>
                </a:solidFill>
              </a:rPr>
              <a:t>órganos </a:t>
            </a:r>
            <a:r>
              <a:rPr sz="4000" dirty="0">
                <a:solidFill>
                  <a:srgbClr val="374151"/>
                </a:solidFill>
              </a:rPr>
              <a:t>de la </a:t>
            </a:r>
            <a:r>
              <a:rPr sz="4000" spc="5" dirty="0">
                <a:solidFill>
                  <a:srgbClr val="374151"/>
                </a:solidFill>
              </a:rPr>
              <a:t> </a:t>
            </a:r>
            <a:r>
              <a:rPr sz="4000" spc="-10" dirty="0">
                <a:solidFill>
                  <a:srgbClr val="374151"/>
                </a:solidFill>
              </a:rPr>
              <a:t>Administración</a:t>
            </a:r>
            <a:r>
              <a:rPr sz="4000" spc="-30" dirty="0">
                <a:solidFill>
                  <a:srgbClr val="374151"/>
                </a:solidFill>
              </a:rPr>
              <a:t> </a:t>
            </a:r>
            <a:r>
              <a:rPr sz="4000" spc="-5" dirty="0">
                <a:solidFill>
                  <a:srgbClr val="374151"/>
                </a:solidFill>
              </a:rPr>
              <a:t>del</a:t>
            </a:r>
            <a:r>
              <a:rPr sz="4000" spc="-30" dirty="0">
                <a:solidFill>
                  <a:srgbClr val="374151"/>
                </a:solidFill>
              </a:rPr>
              <a:t> </a:t>
            </a:r>
            <a:r>
              <a:rPr sz="4000" spc="-10" dirty="0">
                <a:solidFill>
                  <a:srgbClr val="374151"/>
                </a:solidFill>
              </a:rPr>
              <a:t>Estado</a:t>
            </a:r>
            <a:r>
              <a:rPr sz="4000" spc="-20" dirty="0">
                <a:solidFill>
                  <a:srgbClr val="374151"/>
                </a:solidFill>
              </a:rPr>
              <a:t> </a:t>
            </a:r>
            <a:r>
              <a:rPr sz="4000" dirty="0">
                <a:solidFill>
                  <a:srgbClr val="374151"/>
                </a:solidFill>
              </a:rPr>
              <a:t>(Artículo</a:t>
            </a:r>
            <a:r>
              <a:rPr sz="4000" spc="-20" dirty="0">
                <a:solidFill>
                  <a:srgbClr val="374151"/>
                </a:solidFill>
              </a:rPr>
              <a:t> </a:t>
            </a:r>
            <a:r>
              <a:rPr sz="4000" spc="-5" dirty="0">
                <a:solidFill>
                  <a:srgbClr val="374151"/>
                </a:solidFill>
              </a:rPr>
              <a:t>9)</a:t>
            </a: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560618" y="1825625"/>
            <a:ext cx="7793182" cy="27000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2550" indent="-343535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235" algn="l"/>
              </a:tabLst>
            </a:pPr>
            <a:endParaRPr lang="es-CL" sz="2800" spc="-20" dirty="0" smtClean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82550" indent="-343535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235" algn="l"/>
              </a:tabLst>
            </a:pPr>
            <a:r>
              <a:rPr sz="2800" spc="-20" dirty="0" err="1" smtClean="0">
                <a:solidFill>
                  <a:srgbClr val="374151"/>
                </a:solidFill>
                <a:latin typeface="Ubuntu"/>
                <a:cs typeface="Calibri"/>
              </a:rPr>
              <a:t>Entrega</a:t>
            </a:r>
            <a:r>
              <a:rPr sz="2800" spc="-20" dirty="0" smtClean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facultad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extender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certificados de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FEA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Min.</a:t>
            </a:r>
            <a:r>
              <a:rPr sz="28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SEGPRES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6235" algn="l"/>
              </a:tabLst>
            </a:pP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Certificación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tendrá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iguales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efectos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jurídicos que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certificación hecha por un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prestador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acreditado de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servicios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certificación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78794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77490" y="2361063"/>
            <a:ext cx="7876309" cy="3815900"/>
          </a:xfrm>
        </p:spPr>
        <p:txBody>
          <a:bodyPr/>
          <a:lstStyle/>
          <a:p>
            <a:endParaRPr lang="es-ES" spc="-20" dirty="0" smtClean="0">
              <a:solidFill>
                <a:srgbClr val="374151"/>
              </a:solidFill>
              <a:latin typeface="Ubuntu"/>
              <a:cs typeface="Calibri"/>
            </a:endParaRPr>
          </a:p>
          <a:p>
            <a:endParaRPr lang="es-ES" spc="-20" dirty="0">
              <a:solidFill>
                <a:srgbClr val="374151"/>
              </a:solidFill>
              <a:latin typeface="Ubuntu"/>
              <a:cs typeface="Calibri"/>
            </a:endParaRPr>
          </a:p>
          <a:p>
            <a:r>
              <a:rPr lang="es-ES" spc="-20" dirty="0" smtClean="0">
                <a:solidFill>
                  <a:srgbClr val="374151"/>
                </a:solidFill>
                <a:latin typeface="Ubuntu"/>
                <a:cs typeface="Calibri"/>
              </a:rPr>
              <a:t>Concentra</a:t>
            </a:r>
            <a:r>
              <a:rPr lang="es-ES" spc="20" dirty="0" smtClean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lang="es-ES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15" dirty="0">
                <a:solidFill>
                  <a:srgbClr val="374151"/>
                </a:solidFill>
                <a:latin typeface="Ubuntu"/>
                <a:cs typeface="Calibri"/>
              </a:rPr>
              <a:t>SEGPRES</a:t>
            </a:r>
            <a:r>
              <a:rPr lang="es-ES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lang="es-ES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10" dirty="0">
                <a:solidFill>
                  <a:srgbClr val="374151"/>
                </a:solidFill>
                <a:latin typeface="Ubuntu"/>
                <a:cs typeface="Calibri"/>
              </a:rPr>
              <a:t>elaboración</a:t>
            </a:r>
            <a:r>
              <a:rPr lang="es-ES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lang="es-ES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20" dirty="0">
                <a:solidFill>
                  <a:srgbClr val="374151"/>
                </a:solidFill>
                <a:latin typeface="Ubuntu"/>
                <a:cs typeface="Calibri"/>
              </a:rPr>
              <a:t>decretos </a:t>
            </a:r>
            <a:r>
              <a:rPr lang="es-ES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10" dirty="0">
                <a:solidFill>
                  <a:srgbClr val="374151"/>
                </a:solidFill>
                <a:latin typeface="Ubuntu"/>
                <a:cs typeface="Calibri"/>
              </a:rPr>
              <a:t>que</a:t>
            </a:r>
            <a:r>
              <a:rPr lang="es-ES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10" dirty="0">
                <a:solidFill>
                  <a:srgbClr val="374151"/>
                </a:solidFill>
                <a:latin typeface="Ubuntu"/>
                <a:cs typeface="Calibri"/>
              </a:rPr>
              <a:t>regulen</a:t>
            </a:r>
            <a:r>
              <a:rPr lang="es-ES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15" dirty="0">
                <a:solidFill>
                  <a:srgbClr val="374151"/>
                </a:solidFill>
                <a:latin typeface="Ubuntu"/>
                <a:cs typeface="Calibri"/>
              </a:rPr>
              <a:t>procedimientos</a:t>
            </a:r>
            <a:r>
              <a:rPr lang="es-ES" spc="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lang="es-ES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certificación</a:t>
            </a:r>
            <a:r>
              <a:rPr lang="es-ES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lang="es-ES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15" dirty="0">
                <a:solidFill>
                  <a:srgbClr val="374151"/>
                </a:solidFill>
                <a:latin typeface="Ubuntu"/>
                <a:cs typeface="Calibri"/>
              </a:rPr>
              <a:t>FEA </a:t>
            </a:r>
            <a:r>
              <a:rPr lang="es-ES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lang="es-ES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funcionarios</a:t>
            </a:r>
            <a:r>
              <a:rPr lang="es-ES" spc="4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lang="es-ES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10" dirty="0">
                <a:solidFill>
                  <a:srgbClr val="374151"/>
                </a:solidFill>
                <a:latin typeface="Ubuntu"/>
                <a:cs typeface="Calibri"/>
              </a:rPr>
              <a:t>autoridades</a:t>
            </a:r>
            <a:r>
              <a:rPr lang="es-ES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lang="es-ES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lang="es-ES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15" dirty="0">
                <a:solidFill>
                  <a:srgbClr val="374151"/>
                </a:solidFill>
                <a:latin typeface="Ubuntu"/>
                <a:cs typeface="Calibri"/>
              </a:rPr>
              <a:t>Administración </a:t>
            </a:r>
            <a:r>
              <a:rPr lang="es-ES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5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lang="es-ES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lang="es-ES" spc="-20" dirty="0">
                <a:solidFill>
                  <a:srgbClr val="374151"/>
                </a:solidFill>
                <a:latin typeface="Ubuntu"/>
                <a:cs typeface="Calibri"/>
              </a:rPr>
              <a:t>Estado</a:t>
            </a:r>
            <a:endParaRPr lang="es-ES" dirty="0">
              <a:solidFill>
                <a:srgbClr val="374151"/>
              </a:solidFill>
              <a:latin typeface="Ubuntu"/>
              <a:cs typeface="Calibri"/>
            </a:endParaRPr>
          </a:p>
          <a:p>
            <a:endParaRPr lang="es-ES" dirty="0"/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6981" y="33531"/>
            <a:ext cx="8787711" cy="1988750"/>
          </a:xfrm>
          <a:prstGeom prst="rect">
            <a:avLst/>
          </a:prstGeom>
        </p:spPr>
        <p:txBody>
          <a:bodyPr vert="horz" wrap="square" lIns="0" tIns="140716" rIns="0" bIns="0" rtlCol="0">
            <a:spAutoFit/>
          </a:bodyPr>
          <a:lstStyle/>
          <a:p>
            <a:pPr marL="1330960" marR="5080" indent="-954405" algn="just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374151"/>
                </a:solidFill>
                <a:latin typeface="Ubuntu"/>
              </a:rPr>
              <a:t>3. 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Dctos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electrónicos </a:t>
            </a:r>
            <a:r>
              <a:rPr sz="4000" dirty="0">
                <a:solidFill>
                  <a:srgbClr val="374151"/>
                </a:solidFill>
                <a:latin typeface="Ubuntu"/>
              </a:rPr>
              <a:t>y FE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emitidas </a:t>
            </a:r>
            <a:r>
              <a:rPr sz="4000" dirty="0">
                <a:solidFill>
                  <a:srgbClr val="374151"/>
                </a:solidFill>
                <a:latin typeface="Ubuntu"/>
              </a:rPr>
              <a:t>por los </a:t>
            </a:r>
            <a:r>
              <a:rPr sz="4000" spc="-71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5" dirty="0">
                <a:solidFill>
                  <a:srgbClr val="374151"/>
                </a:solidFill>
                <a:latin typeface="Ubuntu"/>
              </a:rPr>
              <a:t>órganos</a:t>
            </a:r>
            <a:r>
              <a:rPr sz="4000" spc="-3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públicos</a:t>
            </a:r>
            <a:r>
              <a:rPr sz="4000" spc="-3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dirty="0">
                <a:solidFill>
                  <a:srgbClr val="374151"/>
                </a:solidFill>
                <a:latin typeface="Ubuntu"/>
              </a:rPr>
              <a:t>(Artículo</a:t>
            </a:r>
            <a:r>
              <a:rPr sz="4000" spc="-3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10):</a:t>
            </a:r>
          </a:p>
        </p:txBody>
      </p:sp>
    </p:spTree>
    <p:extLst>
      <p:ext uri="{BB962C8B-B14F-4D97-AF65-F5344CB8AC3E}">
        <p14:creationId xmlns:p14="http://schemas.microsoft.com/office/powerpoint/2010/main" val="2002439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10836" y="98165"/>
            <a:ext cx="8298873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3375" marR="5080" indent="-159131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4000" spc="-5" dirty="0">
                <a:solidFill>
                  <a:srgbClr val="374151"/>
                </a:solidFill>
              </a:rPr>
              <a:t>4.	</a:t>
            </a:r>
            <a:r>
              <a:rPr sz="4000" spc="-10" dirty="0">
                <a:solidFill>
                  <a:srgbClr val="374151"/>
                </a:solidFill>
              </a:rPr>
              <a:t>Obligaciones </a:t>
            </a:r>
            <a:r>
              <a:rPr sz="4000" dirty="0">
                <a:solidFill>
                  <a:srgbClr val="374151"/>
                </a:solidFill>
              </a:rPr>
              <a:t>del </a:t>
            </a:r>
            <a:r>
              <a:rPr sz="4000" spc="-15" dirty="0">
                <a:solidFill>
                  <a:srgbClr val="374151"/>
                </a:solidFill>
              </a:rPr>
              <a:t>prestador </a:t>
            </a:r>
            <a:r>
              <a:rPr sz="4000" dirty="0">
                <a:solidFill>
                  <a:srgbClr val="374151"/>
                </a:solidFill>
              </a:rPr>
              <a:t>de servicios de </a:t>
            </a:r>
            <a:r>
              <a:rPr sz="4000" spc="-710" dirty="0">
                <a:solidFill>
                  <a:srgbClr val="374151"/>
                </a:solidFill>
              </a:rPr>
              <a:t> </a:t>
            </a:r>
            <a:r>
              <a:rPr sz="4000" spc="-5" dirty="0">
                <a:solidFill>
                  <a:srgbClr val="374151"/>
                </a:solidFill>
              </a:rPr>
              <a:t>firma</a:t>
            </a:r>
            <a:r>
              <a:rPr sz="4000" spc="-20" dirty="0">
                <a:solidFill>
                  <a:srgbClr val="374151"/>
                </a:solidFill>
              </a:rPr>
              <a:t> </a:t>
            </a:r>
            <a:r>
              <a:rPr sz="4000" spc="-10" dirty="0">
                <a:solidFill>
                  <a:srgbClr val="374151"/>
                </a:solidFill>
              </a:rPr>
              <a:t>electrónica </a:t>
            </a:r>
            <a:r>
              <a:rPr sz="4000" spc="-5" dirty="0">
                <a:solidFill>
                  <a:srgbClr val="374151"/>
                </a:solidFill>
              </a:rPr>
              <a:t>(Art. 12)</a:t>
            </a: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532908" y="1825625"/>
            <a:ext cx="7820891" cy="22563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97585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Creación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repositorio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acceso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público</a:t>
            </a:r>
            <a:r>
              <a:rPr sz="2800" spc="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 </a:t>
            </a:r>
            <a:r>
              <a:rPr sz="2800" spc="-6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certificados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Aceptación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30" dirty="0">
                <a:solidFill>
                  <a:srgbClr val="374151"/>
                </a:solidFill>
                <a:latin typeface="Ubuntu"/>
                <a:cs typeface="Calibri"/>
              </a:rPr>
              <a:t>“otras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formas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comparecencia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no </a:t>
            </a:r>
            <a:r>
              <a:rPr sz="2800" spc="-6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30" dirty="0">
                <a:solidFill>
                  <a:srgbClr val="374151"/>
                </a:solidFill>
                <a:latin typeface="Ubuntu"/>
                <a:cs typeface="Calibri"/>
              </a:rPr>
              <a:t>presenciales”,</a:t>
            </a:r>
            <a:r>
              <a:rPr sz="2800" spc="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5" dirty="0">
                <a:solidFill>
                  <a:srgbClr val="374151"/>
                </a:solidFill>
                <a:latin typeface="Ubuntu"/>
                <a:cs typeface="Calibri"/>
              </a:rPr>
              <a:t>para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efectos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de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comparecer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ante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notario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u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oficial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del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registro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civil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3375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66255" y="405941"/>
            <a:ext cx="8271163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1905" marR="5080" indent="-1259205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4000" spc="-5" dirty="0">
                <a:solidFill>
                  <a:srgbClr val="374151"/>
                </a:solidFill>
                <a:latin typeface="Ubuntu"/>
              </a:rPr>
              <a:t>5.	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Vigencia </a:t>
            </a:r>
            <a:r>
              <a:rPr sz="4000" dirty="0">
                <a:solidFill>
                  <a:srgbClr val="374151"/>
                </a:solidFill>
                <a:latin typeface="Ubuntu"/>
              </a:rPr>
              <a:t>de los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certificados </a:t>
            </a:r>
            <a:r>
              <a:rPr sz="4000" dirty="0">
                <a:solidFill>
                  <a:srgbClr val="374151"/>
                </a:solidFill>
                <a:latin typeface="Ubuntu"/>
              </a:rPr>
              <a:t>de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firma </a:t>
            </a:r>
            <a:r>
              <a:rPr sz="4000" spc="-71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electrónica</a:t>
            </a:r>
            <a:r>
              <a:rPr sz="4000" spc="-3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dirty="0">
                <a:solidFill>
                  <a:srgbClr val="374151"/>
                </a:solidFill>
                <a:latin typeface="Ubuntu"/>
              </a:rPr>
              <a:t>(artículo</a:t>
            </a:r>
            <a:r>
              <a:rPr sz="4000" spc="-4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16)</a:t>
            </a: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588326" y="1825625"/>
            <a:ext cx="7765473" cy="3130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es-CL" sz="2800" spc="-15" dirty="0" smtClean="0">
              <a:latin typeface="Calibri"/>
              <a:cs typeface="Calibri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5" dirty="0" err="1" smtClean="0">
                <a:latin typeface="Calibri"/>
                <a:cs typeface="Calibri"/>
              </a:rPr>
              <a:t>Autorizar</a:t>
            </a:r>
            <a:r>
              <a:rPr sz="2800" spc="10" dirty="0" smtClean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al </a:t>
            </a:r>
            <a:r>
              <a:rPr sz="2800" spc="-10" dirty="0">
                <a:latin typeface="Calibri"/>
                <a:cs typeface="Calibri"/>
              </a:rPr>
              <a:t>Min.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SEGPRES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-5" dirty="0">
                <a:latin typeface="Calibri"/>
                <a:cs typeface="Calibri"/>
              </a:rPr>
              <a:t> cancelación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 </a:t>
            </a:r>
            <a:r>
              <a:rPr sz="2800" spc="-5" dirty="0">
                <a:latin typeface="Calibri"/>
                <a:cs typeface="Calibri"/>
              </a:rPr>
              <a:t> certificados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funcionarios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cesan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cargos</a:t>
            </a:r>
            <a:endParaRPr sz="2800" dirty="0">
              <a:latin typeface="Calibri"/>
              <a:cs typeface="Calibri"/>
            </a:endParaRPr>
          </a:p>
          <a:p>
            <a:pPr marL="355600" marR="850265" indent="-343535" algn="just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El</a:t>
            </a:r>
            <a:r>
              <a:rPr sz="2800" spc="-10" dirty="0">
                <a:latin typeface="Calibri"/>
                <a:cs typeface="Calibri"/>
              </a:rPr>
              <a:t> término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vigencia</a:t>
            </a:r>
            <a:r>
              <a:rPr sz="2800" spc="-5" dirty="0">
                <a:latin typeface="Calibri"/>
                <a:cs typeface="Calibri"/>
              </a:rPr>
              <a:t> de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certificado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será 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inoponible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terceros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mientras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no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conste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el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correspondiente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registro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acceso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público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1787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838200" y="744495"/>
            <a:ext cx="10515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374151"/>
                </a:solidFill>
                <a:latin typeface="Ubuntu"/>
              </a:rPr>
              <a:t>6.</a:t>
            </a:r>
            <a:r>
              <a:rPr sz="3600" spc="-2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15" dirty="0">
                <a:solidFill>
                  <a:srgbClr val="374151"/>
                </a:solidFill>
                <a:latin typeface="Ubuntu"/>
              </a:rPr>
              <a:t>Reglamentos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(artículo</a:t>
            </a:r>
            <a:r>
              <a:rPr sz="3600" spc="-4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>
                <a:solidFill>
                  <a:srgbClr val="374151"/>
                </a:solidFill>
                <a:latin typeface="Ubuntu"/>
              </a:rPr>
              <a:t>25):</a:t>
            </a:r>
            <a:endParaRPr sz="3600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560618" y="1825625"/>
            <a:ext cx="7793182" cy="21794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es-CL" sz="2800" spc="-10" dirty="0" smtClean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0" dirty="0" err="1" smtClean="0">
                <a:solidFill>
                  <a:srgbClr val="374151"/>
                </a:solidFill>
                <a:latin typeface="Ubuntu"/>
                <a:cs typeface="Calibri"/>
              </a:rPr>
              <a:t>Dispone</a:t>
            </a:r>
            <a:r>
              <a:rPr sz="2800" spc="35" dirty="0" smtClean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 que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90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días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contados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desde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la 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publicación</a:t>
            </a:r>
            <a:r>
              <a:rPr sz="2800" spc="4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 la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ley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emisión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del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reglamento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que </a:t>
            </a:r>
            <a:r>
              <a:rPr sz="2800" spc="-6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20" dirty="0">
                <a:solidFill>
                  <a:srgbClr val="374151"/>
                </a:solidFill>
                <a:latin typeface="Ubuntu"/>
                <a:cs typeface="Calibri"/>
              </a:rPr>
              <a:t>serán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firmados</a:t>
            </a:r>
            <a:r>
              <a:rPr sz="28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por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Min.</a:t>
            </a:r>
            <a:r>
              <a:rPr sz="2800" spc="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Economía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Min.</a:t>
            </a:r>
            <a:r>
              <a:rPr sz="2800" spc="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SEGPRES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8641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>
            <a:spLocks/>
          </p:cNvSpPr>
          <p:nvPr/>
        </p:nvSpPr>
        <p:spPr>
          <a:xfrm>
            <a:off x="3114968" y="1652773"/>
            <a:ext cx="55513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vi-VN" sz="3000" b="1" spc="-5" dirty="0" smtClean="0">
                <a:solidFill>
                  <a:srgbClr val="374151"/>
                </a:solidFill>
                <a:latin typeface="Ubuntu"/>
                <a:cs typeface="Arial"/>
              </a:rPr>
              <a:t>Firma</a:t>
            </a:r>
            <a:r>
              <a:rPr lang="vi-VN" sz="3000" b="1" spc="-10" dirty="0" smtClean="0">
                <a:solidFill>
                  <a:srgbClr val="374151"/>
                </a:solidFill>
                <a:latin typeface="Ubuntu"/>
                <a:cs typeface="Arial"/>
              </a:rPr>
              <a:t> </a:t>
            </a:r>
            <a:r>
              <a:rPr lang="vi-VN" sz="3000" b="1" spc="-5" dirty="0" smtClean="0">
                <a:solidFill>
                  <a:srgbClr val="374151"/>
                </a:solidFill>
                <a:latin typeface="Ubuntu"/>
                <a:cs typeface="Arial"/>
              </a:rPr>
              <a:t>Electrónica</a:t>
            </a:r>
            <a:r>
              <a:rPr lang="vi-VN" sz="3000" b="1" spc="-120" dirty="0" smtClean="0">
                <a:solidFill>
                  <a:srgbClr val="374151"/>
                </a:solidFill>
                <a:latin typeface="Ubuntu"/>
                <a:cs typeface="Arial"/>
              </a:rPr>
              <a:t> </a:t>
            </a:r>
            <a:r>
              <a:rPr lang="vi-VN" sz="3000" b="1" spc="-15" dirty="0" smtClean="0">
                <a:solidFill>
                  <a:srgbClr val="374151"/>
                </a:solidFill>
                <a:latin typeface="Ubuntu"/>
                <a:cs typeface="Arial"/>
              </a:rPr>
              <a:t>Avanzada</a:t>
            </a:r>
            <a:endParaRPr lang="vi-VN" sz="3000" b="1" dirty="0">
              <a:solidFill>
                <a:srgbClr val="374151"/>
              </a:solidFill>
              <a:latin typeface="Ubuntu"/>
              <a:cs typeface="Arial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3641298" y="2524841"/>
            <a:ext cx="7200265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s-ES" sz="4000" spc="-25" dirty="0" smtClean="0">
                <a:solidFill>
                  <a:srgbClr val="374151"/>
                </a:solidFill>
                <a:latin typeface="Ubuntu"/>
              </a:rPr>
              <a:t>ASPECTOS </a:t>
            </a:r>
            <a:r>
              <a:rPr lang="es-ES" sz="4000" spc="-20" dirty="0" smtClean="0">
                <a:solidFill>
                  <a:srgbClr val="374151"/>
                </a:solidFill>
                <a:latin typeface="Ubuntu"/>
              </a:rPr>
              <a:t>TÉCNICOS </a:t>
            </a:r>
            <a:r>
              <a:rPr lang="es-ES" sz="4000" spc="-5" dirty="0" smtClean="0">
                <a:solidFill>
                  <a:srgbClr val="374151"/>
                </a:solidFill>
                <a:latin typeface="Ubuntu"/>
              </a:rPr>
              <a:t>DE LA FIRMA </a:t>
            </a:r>
            <a:r>
              <a:rPr lang="es-ES" sz="4000" spc="-890" dirty="0" smtClean="0">
                <a:solidFill>
                  <a:srgbClr val="374151"/>
                </a:solidFill>
                <a:latin typeface="Ubuntu"/>
              </a:rPr>
              <a:t> </a:t>
            </a:r>
            <a:r>
              <a:rPr lang="es-ES" sz="4000" spc="-15" dirty="0" smtClean="0">
                <a:solidFill>
                  <a:srgbClr val="374151"/>
                </a:solidFill>
                <a:latin typeface="Ubuntu"/>
              </a:rPr>
              <a:t>ELECTRÓNICA </a:t>
            </a:r>
            <a:r>
              <a:rPr lang="es-ES" sz="4000" spc="-70" dirty="0" smtClean="0">
                <a:solidFill>
                  <a:srgbClr val="374151"/>
                </a:solidFill>
                <a:latin typeface="Ubuntu"/>
              </a:rPr>
              <a:t>AVANZADA</a:t>
            </a:r>
            <a:endParaRPr lang="es-ES" sz="4000" dirty="0">
              <a:solidFill>
                <a:srgbClr val="374151"/>
              </a:solidFill>
              <a:latin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88302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1267558" y="1222474"/>
            <a:ext cx="9353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0" dirty="0">
                <a:solidFill>
                  <a:srgbClr val="374151"/>
                </a:solidFill>
                <a:effectLst/>
                <a:latin typeface="Ubuntu"/>
              </a:rPr>
              <a:t>Cierre</a:t>
            </a:r>
            <a:endParaRPr lang="es-CL" sz="2800" b="1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3F682A22-AC13-D120-15ED-6888AAA04886}"/>
              </a:ext>
            </a:extLst>
          </p:cNvPr>
          <p:cNvSpPr txBox="1"/>
          <p:nvPr/>
        </p:nvSpPr>
        <p:spPr>
          <a:xfrm>
            <a:off x="4314548" y="2654800"/>
            <a:ext cx="736846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solidFill>
                  <a:srgbClr val="374151"/>
                </a:solidFill>
              </a:rPr>
              <a:t>¿Qué aprendimos? </a:t>
            </a:r>
          </a:p>
          <a:p>
            <a:pPr algn="just"/>
            <a:endParaRPr lang="es-ES" sz="2400" dirty="0">
              <a:solidFill>
                <a:srgbClr val="374151"/>
              </a:solidFill>
            </a:endParaRPr>
          </a:p>
          <a:p>
            <a:pPr algn="just"/>
            <a:r>
              <a:rPr lang="es-ES" sz="2400" dirty="0">
                <a:solidFill>
                  <a:srgbClr val="374151"/>
                </a:solidFill>
              </a:rPr>
              <a:t>¿Con qué nos quedamos?</a:t>
            </a:r>
          </a:p>
          <a:p>
            <a:pPr algn="just"/>
            <a:endParaRPr lang="es-ES" sz="2400" dirty="0">
              <a:solidFill>
                <a:srgbClr val="374151"/>
              </a:solidFill>
            </a:endParaRPr>
          </a:p>
          <a:p>
            <a:pPr algn="just"/>
            <a:r>
              <a:rPr lang="es-ES" sz="2400" dirty="0">
                <a:solidFill>
                  <a:srgbClr val="374151"/>
                </a:solidFill>
              </a:rPr>
              <a:t>¿Qué palabras, frases o conceptos definieron esta clase?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54DF379A-8B10-4045-DB67-A4C2076A9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10" y="4730651"/>
            <a:ext cx="253365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33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FF7F79C6-77EE-6A28-5A0A-B910B42109DE}"/>
              </a:ext>
            </a:extLst>
          </p:cNvPr>
          <p:cNvSpPr txBox="1"/>
          <p:nvPr/>
        </p:nvSpPr>
        <p:spPr>
          <a:xfrm>
            <a:off x="2548616" y="2351782"/>
            <a:ext cx="7094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Digitalización de la Micro y Pequeña Empresa de Talcahuano</a:t>
            </a: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buntu" panose="020B0504030602030204" pitchFamily="34" charset="0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BC860ACD-68AE-DF0F-2451-BB820CD10F0E}"/>
              </a:ext>
            </a:extLst>
          </p:cNvPr>
          <p:cNvSpPr txBox="1"/>
          <p:nvPr/>
        </p:nvSpPr>
        <p:spPr>
          <a:xfrm>
            <a:off x="301159" y="4524471"/>
            <a:ext cx="87219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Docente: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Contacto: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12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/>
          <p:cNvSpPr txBox="1">
            <a:spLocks noGrp="1"/>
          </p:cNvSpPr>
          <p:nvPr>
            <p:ph type="title"/>
          </p:nvPr>
        </p:nvSpPr>
        <p:spPr>
          <a:xfrm>
            <a:off x="838200" y="744495"/>
            <a:ext cx="10515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374151"/>
                </a:solidFill>
                <a:latin typeface="Ubuntu"/>
              </a:rPr>
              <a:t>¿Qué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5" dirty="0">
                <a:solidFill>
                  <a:srgbClr val="374151"/>
                </a:solidFill>
                <a:latin typeface="Ubuntu"/>
              </a:rPr>
              <a:t>es</a:t>
            </a:r>
            <a:r>
              <a:rPr sz="36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la</a:t>
            </a:r>
            <a:r>
              <a:rPr sz="3600" spc="-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dirty="0">
                <a:solidFill>
                  <a:srgbClr val="374151"/>
                </a:solidFill>
                <a:latin typeface="Ubuntu"/>
              </a:rPr>
              <a:t>Firma</a:t>
            </a:r>
            <a:r>
              <a:rPr sz="3600" spc="-20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10" dirty="0">
                <a:solidFill>
                  <a:srgbClr val="374151"/>
                </a:solidFill>
                <a:latin typeface="Ubuntu"/>
              </a:rPr>
              <a:t>Electrónica</a:t>
            </a:r>
            <a:r>
              <a:rPr sz="36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3600" spc="-25" dirty="0">
                <a:solidFill>
                  <a:srgbClr val="374151"/>
                </a:solidFill>
                <a:latin typeface="Ubuntu"/>
              </a:rPr>
              <a:t>Avanzada?</a:t>
            </a:r>
            <a:endParaRPr sz="3600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15" name="object 3"/>
          <p:cNvSpPr txBox="1"/>
          <p:nvPr/>
        </p:nvSpPr>
        <p:spPr>
          <a:xfrm>
            <a:off x="3805613" y="1959854"/>
            <a:ext cx="7760970" cy="46262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8923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Concepto</a:t>
            </a:r>
            <a:r>
              <a:rPr sz="2800" spc="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jurídico:</a:t>
            </a:r>
            <a:r>
              <a:rPr sz="2800" spc="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equivalente</a:t>
            </a:r>
            <a:r>
              <a:rPr sz="2800" spc="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electrónico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al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la </a:t>
            </a:r>
            <a:r>
              <a:rPr sz="2800" spc="-6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firma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manuscrita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355600" marR="673735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Utiliza</a:t>
            </a:r>
            <a:r>
              <a:rPr sz="28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mecanismo</a:t>
            </a:r>
            <a:r>
              <a:rPr sz="2800" spc="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criptográfico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que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permite</a:t>
            </a:r>
            <a:r>
              <a:rPr sz="2800" spc="5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al </a:t>
            </a:r>
            <a:r>
              <a:rPr sz="2800" spc="-6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receptor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 de</a:t>
            </a:r>
            <a:r>
              <a:rPr sz="28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un</a:t>
            </a:r>
            <a:r>
              <a:rPr sz="28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0" dirty="0">
                <a:solidFill>
                  <a:srgbClr val="374151"/>
                </a:solidFill>
                <a:latin typeface="Ubuntu"/>
                <a:cs typeface="Calibri"/>
              </a:rPr>
              <a:t>mensaje</a:t>
            </a:r>
            <a:r>
              <a:rPr sz="28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5" dirty="0">
                <a:solidFill>
                  <a:srgbClr val="374151"/>
                </a:solidFill>
                <a:latin typeface="Ubuntu"/>
                <a:cs typeface="Calibri"/>
              </a:rPr>
              <a:t>firmado</a:t>
            </a:r>
            <a:r>
              <a:rPr sz="2800" spc="4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800" spc="-15" dirty="0">
                <a:solidFill>
                  <a:srgbClr val="374151"/>
                </a:solidFill>
                <a:latin typeface="Ubuntu"/>
                <a:cs typeface="Calibri"/>
              </a:rPr>
              <a:t>digitalmente:</a:t>
            </a:r>
            <a:endParaRPr sz="28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756285" marR="485140" lvl="1" indent="-287020">
              <a:lnSpc>
                <a:spcPct val="100000"/>
              </a:lnSpc>
              <a:spcBef>
                <a:spcPts val="61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Identificar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a la</a:t>
            </a:r>
            <a:r>
              <a:rPr sz="24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entidad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originadora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dicho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mensaje </a:t>
            </a:r>
            <a:r>
              <a:rPr sz="2400" spc="-5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(autenticación</a:t>
            </a:r>
            <a:r>
              <a:rPr sz="2400" spc="-4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origen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y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no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repudio),</a:t>
            </a:r>
            <a:r>
              <a:rPr sz="24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</a:p>
          <a:p>
            <a:pPr marL="756285" marR="5080" lvl="1" indent="-287020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Confirmar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que</a:t>
            </a:r>
            <a:r>
              <a:rPr sz="2400" spc="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el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mensaje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no</a:t>
            </a:r>
            <a:r>
              <a:rPr sz="24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ha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sido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alterado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desde</a:t>
            </a:r>
            <a:r>
              <a:rPr sz="24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que </a:t>
            </a:r>
            <a:r>
              <a:rPr sz="2400" spc="-5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fue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firmado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por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el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originador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(integridad).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755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56309" y="406262"/>
            <a:ext cx="861060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73045" marR="5080" indent="-270256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374151"/>
                </a:solidFill>
                <a:latin typeface="Ubuntu"/>
              </a:rPr>
              <a:t>¿Cómo funciona</a:t>
            </a:r>
            <a:r>
              <a:rPr sz="40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la</a:t>
            </a:r>
            <a:r>
              <a:rPr sz="400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Firma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 Electrónica </a:t>
            </a:r>
            <a:r>
              <a:rPr sz="4000" spc="-89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30" dirty="0">
                <a:solidFill>
                  <a:srgbClr val="374151"/>
                </a:solidFill>
                <a:latin typeface="Ubuntu"/>
              </a:rPr>
              <a:t>Avanzada?</a:t>
            </a:r>
            <a:endParaRPr sz="4000" dirty="0">
              <a:solidFill>
                <a:srgbClr val="374151"/>
              </a:solidFill>
              <a:latin typeface="Ubuntu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60618" y="2188703"/>
            <a:ext cx="8520546" cy="358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14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28600" y="247084"/>
            <a:ext cx="8125691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74151"/>
                </a:solidFill>
                <a:latin typeface="Ubuntu"/>
              </a:rPr>
              <a:t>¿Cómo</a:t>
            </a:r>
            <a:r>
              <a:rPr spc="-10" dirty="0">
                <a:solidFill>
                  <a:srgbClr val="374151"/>
                </a:solidFill>
                <a:latin typeface="Ubuntu"/>
              </a:rPr>
              <a:t> verificar</a:t>
            </a:r>
            <a:r>
              <a:rPr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dirty="0">
                <a:solidFill>
                  <a:srgbClr val="374151"/>
                </a:solidFill>
                <a:latin typeface="Ubuntu"/>
              </a:rPr>
              <a:t>la</a:t>
            </a:r>
            <a:r>
              <a:rPr spc="-15" dirty="0">
                <a:solidFill>
                  <a:srgbClr val="374151"/>
                </a:solidFill>
                <a:latin typeface="Ubuntu"/>
              </a:rPr>
              <a:t> </a:t>
            </a:r>
            <a:r>
              <a:rPr spc="-5" dirty="0">
                <a:solidFill>
                  <a:srgbClr val="374151"/>
                </a:solidFill>
                <a:latin typeface="Ubuntu"/>
              </a:rPr>
              <a:t>autenticidad</a:t>
            </a:r>
            <a:r>
              <a:rPr spc="-20" dirty="0">
                <a:solidFill>
                  <a:srgbClr val="374151"/>
                </a:solidFill>
                <a:latin typeface="Ubuntu"/>
              </a:rPr>
              <a:t> </a:t>
            </a:r>
            <a:r>
              <a:rPr dirty="0">
                <a:solidFill>
                  <a:srgbClr val="374151"/>
                </a:solidFill>
                <a:latin typeface="Ubuntu"/>
              </a:rPr>
              <a:t>de</a:t>
            </a:r>
            <a:r>
              <a:rPr spc="-40" dirty="0">
                <a:solidFill>
                  <a:srgbClr val="374151"/>
                </a:solidFill>
                <a:latin typeface="Ubuntu"/>
              </a:rPr>
              <a:t> </a:t>
            </a:r>
            <a:r>
              <a:rPr dirty="0">
                <a:solidFill>
                  <a:srgbClr val="374151"/>
                </a:solidFill>
                <a:latin typeface="Ubuntu"/>
              </a:rPr>
              <a:t>una</a:t>
            </a:r>
            <a:r>
              <a:rPr spc="-25" dirty="0">
                <a:solidFill>
                  <a:srgbClr val="374151"/>
                </a:solidFill>
                <a:latin typeface="Ubuntu"/>
              </a:rPr>
              <a:t> </a:t>
            </a:r>
            <a:r>
              <a:rPr spc="-5" dirty="0">
                <a:solidFill>
                  <a:srgbClr val="374151"/>
                </a:solidFill>
                <a:latin typeface="Ubuntu"/>
              </a:rPr>
              <a:t>firma?</a:t>
            </a:r>
          </a:p>
        </p:txBody>
      </p:sp>
      <p:pic>
        <p:nvPicPr>
          <p:cNvPr id="5" name="object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33824" y="1437698"/>
            <a:ext cx="6907012" cy="525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1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477982" y="392407"/>
            <a:ext cx="7460673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80895" marR="5080" indent="-2065655" algn="ctr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374151"/>
                </a:solidFill>
                <a:latin typeface="Ubuntu"/>
              </a:rPr>
              <a:t>Posibles</a:t>
            </a:r>
            <a:r>
              <a:rPr sz="40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casos</a:t>
            </a:r>
            <a:r>
              <a:rPr sz="40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de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uso</a:t>
            </a:r>
            <a:r>
              <a:rPr sz="40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5" dirty="0">
                <a:solidFill>
                  <a:srgbClr val="374151"/>
                </a:solidFill>
                <a:latin typeface="Ubuntu"/>
              </a:rPr>
              <a:t>comercial</a:t>
            </a:r>
            <a:r>
              <a:rPr sz="4000" spc="1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de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la </a:t>
            </a:r>
            <a:r>
              <a:rPr sz="4000" spc="-88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Firma</a:t>
            </a:r>
            <a:r>
              <a:rPr sz="40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Electrónica</a:t>
            </a:r>
            <a:endParaRPr sz="4000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643745" y="1894898"/>
            <a:ext cx="7640782" cy="4242187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6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Transacciones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Mercado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Automotriz</a:t>
            </a:r>
            <a:r>
              <a:rPr sz="20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(Compra,</a:t>
            </a:r>
            <a:r>
              <a:rPr sz="20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venta,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traspasos)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SOAP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(Seguro</a:t>
            </a:r>
            <a:r>
              <a:rPr sz="20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Obligatorio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Accidentes</a:t>
            </a:r>
            <a:r>
              <a:rPr sz="20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Personales)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Contratos</a:t>
            </a:r>
            <a:r>
              <a:rPr sz="20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compra/venta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productos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o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servicios</a:t>
            </a: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Autorizaciones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para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la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prestación</a:t>
            </a:r>
            <a:r>
              <a:rPr sz="20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servicios</a:t>
            </a: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Código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Comercio:</a:t>
            </a:r>
            <a:r>
              <a:rPr sz="20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letras,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pagarés</a:t>
            </a:r>
            <a:r>
              <a:rPr sz="20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e</a:t>
            </a:r>
            <a:r>
              <a:rPr sz="2000" spc="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instrumentos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similares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Contratos</a:t>
            </a:r>
            <a:r>
              <a:rPr sz="2000" spc="-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Factoring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Crear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modificar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empresas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en línea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(Empresa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en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dirty="0">
                <a:solidFill>
                  <a:srgbClr val="374151"/>
                </a:solidFill>
                <a:latin typeface="Ubuntu"/>
                <a:cs typeface="Calibri"/>
              </a:rPr>
              <a:t>1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Día)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Acuerdos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confidencialidad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Licitaciones</a:t>
            </a:r>
            <a:r>
              <a:rPr sz="2000" spc="-3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(Mercado</a:t>
            </a:r>
            <a:r>
              <a:rPr sz="2000" spc="-4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Público)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20" dirty="0">
                <a:solidFill>
                  <a:srgbClr val="374151"/>
                </a:solidFill>
                <a:latin typeface="Ubuntu"/>
                <a:cs typeface="Calibri"/>
              </a:rPr>
              <a:t>Póliza 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 Seguros Electrónica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Convenios</a:t>
            </a:r>
            <a:r>
              <a:rPr sz="20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Electrónicos</a:t>
            </a:r>
            <a:r>
              <a:rPr sz="20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5" dirty="0">
                <a:solidFill>
                  <a:srgbClr val="374151"/>
                </a:solidFill>
                <a:latin typeface="Ubuntu"/>
                <a:cs typeface="Calibri"/>
              </a:rPr>
              <a:t>para</a:t>
            </a:r>
            <a:r>
              <a:rPr sz="20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Ubuntu"/>
                <a:cs typeface="Calibri"/>
              </a:rPr>
              <a:t>Autopistas</a:t>
            </a:r>
            <a:endParaRPr sz="2000" dirty="0">
              <a:solidFill>
                <a:srgbClr val="374151"/>
              </a:solidFill>
              <a:latin typeface="Ubuntu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69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457200" y="406262"/>
            <a:ext cx="7758545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40660" marR="5080" indent="-20320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374151"/>
                </a:solidFill>
                <a:latin typeface="Ubuntu"/>
              </a:rPr>
              <a:t>Otros</a:t>
            </a:r>
            <a:r>
              <a:rPr sz="4000" spc="1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casos</a:t>
            </a:r>
            <a:r>
              <a:rPr sz="4000" spc="5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de uso de</a:t>
            </a:r>
            <a:r>
              <a:rPr sz="400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5" dirty="0">
                <a:solidFill>
                  <a:srgbClr val="374151"/>
                </a:solidFill>
                <a:latin typeface="Ubuntu"/>
              </a:rPr>
              <a:t>la Firma </a:t>
            </a:r>
            <a:r>
              <a:rPr sz="4000" spc="-890" dirty="0">
                <a:solidFill>
                  <a:srgbClr val="374151"/>
                </a:solidFill>
                <a:latin typeface="Ubuntu"/>
              </a:rPr>
              <a:t> </a:t>
            </a:r>
            <a:r>
              <a:rPr sz="4000" spc="-10" dirty="0">
                <a:solidFill>
                  <a:srgbClr val="374151"/>
                </a:solidFill>
                <a:latin typeface="Ubuntu"/>
              </a:rPr>
              <a:t>Electrónica</a:t>
            </a:r>
            <a:endParaRPr sz="4000" dirty="0">
              <a:solidFill>
                <a:srgbClr val="374151"/>
              </a:solidFill>
              <a:latin typeface="Ubuntu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602182" y="1825625"/>
            <a:ext cx="7751618" cy="4764766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Contratos</a:t>
            </a:r>
            <a:r>
              <a:rPr sz="2400" spc="-4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30" dirty="0">
                <a:solidFill>
                  <a:srgbClr val="374151"/>
                </a:solidFill>
                <a:latin typeface="Ubuntu"/>
                <a:cs typeface="Calibri"/>
              </a:rPr>
              <a:t>Trabajo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Finiquito</a:t>
            </a:r>
            <a:r>
              <a:rPr sz="24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30" dirty="0">
                <a:solidFill>
                  <a:srgbClr val="374151"/>
                </a:solidFill>
                <a:latin typeface="Ubuntu"/>
                <a:cs typeface="Calibri"/>
              </a:rPr>
              <a:t>Trabajo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Matrícula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alumnos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en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Universidades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e</a:t>
            </a:r>
            <a:r>
              <a:rPr sz="24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Institutos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Títulos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Universitarios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marR="5080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Educación: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sistemas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sostenedores,</a:t>
            </a:r>
            <a:r>
              <a:rPr sz="24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rectores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colegios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400" spc="-5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profesores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Licencias</a:t>
            </a:r>
            <a:r>
              <a:rPr sz="2400" spc="-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Médicas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Recetas</a:t>
            </a:r>
            <a:r>
              <a:rPr sz="2400" spc="-7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Médicas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marR="63182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Contratos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documentos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de Cajas de Compensación de </a:t>
            </a:r>
            <a:r>
              <a:rPr sz="2400" spc="-53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Asignación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Familiar</a:t>
            </a:r>
            <a:endParaRPr sz="2400" dirty="0">
              <a:solidFill>
                <a:srgbClr val="374151"/>
              </a:solidFill>
              <a:latin typeface="Ubuntu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Certificados</a:t>
            </a:r>
            <a:r>
              <a:rPr sz="2400" spc="-2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5" dirty="0">
                <a:solidFill>
                  <a:srgbClr val="374151"/>
                </a:solidFill>
                <a:latin typeface="Ubuntu"/>
                <a:cs typeface="Calibri"/>
              </a:rPr>
              <a:t>Revisión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35" dirty="0">
                <a:solidFill>
                  <a:srgbClr val="374151"/>
                </a:solidFill>
                <a:latin typeface="Ubuntu"/>
                <a:cs typeface="Calibri"/>
              </a:rPr>
              <a:t>Técnica</a:t>
            </a:r>
            <a:r>
              <a:rPr sz="2400" spc="-1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y</a:t>
            </a:r>
            <a:r>
              <a:rPr sz="2400" spc="5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spc="-15" dirty="0">
                <a:solidFill>
                  <a:srgbClr val="374151"/>
                </a:solidFill>
                <a:latin typeface="Ubuntu"/>
                <a:cs typeface="Calibri"/>
              </a:rPr>
              <a:t>Verificación</a:t>
            </a:r>
            <a:r>
              <a:rPr sz="2400" spc="-20" dirty="0">
                <a:solidFill>
                  <a:srgbClr val="374151"/>
                </a:solidFill>
                <a:latin typeface="Ubuntu"/>
                <a:cs typeface="Calibri"/>
              </a:rPr>
              <a:t> </a:t>
            </a:r>
            <a:r>
              <a:rPr sz="2400" dirty="0">
                <a:solidFill>
                  <a:srgbClr val="374151"/>
                </a:solidFill>
                <a:latin typeface="Ubuntu"/>
                <a:cs typeface="Calibri"/>
              </a:rPr>
              <a:t>Emisión</a:t>
            </a:r>
          </a:p>
        </p:txBody>
      </p:sp>
    </p:spTree>
    <p:extLst>
      <p:ext uri="{BB962C8B-B14F-4D97-AF65-F5344CB8AC3E}">
        <p14:creationId xmlns:p14="http://schemas.microsoft.com/office/powerpoint/2010/main" val="6310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58145" y="2757055"/>
            <a:ext cx="6795655" cy="3419908"/>
          </a:xfrm>
        </p:spPr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lang="es-ES" spc="-5" dirty="0" err="1">
                <a:solidFill>
                  <a:srgbClr val="374151"/>
                </a:solidFill>
                <a:latin typeface="Ubuntu"/>
                <a:cs typeface="Arial"/>
              </a:rPr>
              <a:t>Boletín</a:t>
            </a:r>
            <a:r>
              <a:rPr lang="es-ES" spc="-50" dirty="0">
                <a:solidFill>
                  <a:srgbClr val="374151"/>
                </a:solidFill>
                <a:latin typeface="Ubuntu"/>
                <a:cs typeface="Arial"/>
              </a:rPr>
              <a:t> </a:t>
            </a:r>
            <a:r>
              <a:rPr lang="es-ES" dirty="0">
                <a:solidFill>
                  <a:srgbClr val="374151"/>
                </a:solidFill>
                <a:latin typeface="Ubuntu"/>
                <a:cs typeface="Arial"/>
              </a:rPr>
              <a:t>N°</a:t>
            </a:r>
            <a:r>
              <a:rPr lang="es-ES" spc="-20" dirty="0">
                <a:solidFill>
                  <a:srgbClr val="374151"/>
                </a:solidFill>
                <a:latin typeface="Ubuntu"/>
                <a:cs typeface="Arial"/>
              </a:rPr>
              <a:t> </a:t>
            </a:r>
            <a:r>
              <a:rPr lang="es-ES" dirty="0">
                <a:solidFill>
                  <a:srgbClr val="374151"/>
                </a:solidFill>
                <a:latin typeface="Ubuntu"/>
                <a:cs typeface="Arial"/>
              </a:rPr>
              <a:t>8.466-07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lang="es-ES" sz="4800" spc="-50" dirty="0">
                <a:solidFill>
                  <a:srgbClr val="374151"/>
                </a:solidFill>
                <a:latin typeface="Ubuntu"/>
              </a:rPr>
              <a:t>PROYECTO</a:t>
            </a:r>
            <a:r>
              <a:rPr lang="es-ES" sz="4800" spc="-35" dirty="0">
                <a:solidFill>
                  <a:srgbClr val="374151"/>
                </a:solidFill>
                <a:latin typeface="Ubuntu"/>
              </a:rPr>
              <a:t> </a:t>
            </a:r>
            <a:r>
              <a:rPr lang="es-ES" sz="4800" spc="-5" dirty="0">
                <a:solidFill>
                  <a:srgbClr val="374151"/>
                </a:solidFill>
                <a:latin typeface="Ubuntu"/>
              </a:rPr>
              <a:t>DE</a:t>
            </a:r>
            <a:r>
              <a:rPr lang="es-ES" sz="4800" spc="-25" dirty="0">
                <a:solidFill>
                  <a:srgbClr val="374151"/>
                </a:solidFill>
                <a:latin typeface="Ubuntu"/>
              </a:rPr>
              <a:t> </a:t>
            </a:r>
            <a:r>
              <a:rPr lang="es-ES" sz="4800" spc="-5" dirty="0">
                <a:solidFill>
                  <a:srgbClr val="374151"/>
                </a:solidFill>
                <a:latin typeface="Ubuntu"/>
              </a:rPr>
              <a:t>LEY</a:t>
            </a:r>
            <a:endParaRPr lang="es-ES" dirty="0">
              <a:solidFill>
                <a:srgbClr val="374151"/>
              </a:solidFill>
              <a:latin typeface="Ubuntu"/>
            </a:endParaRPr>
          </a:p>
        </p:txBody>
      </p:sp>
      <p:pic>
        <p:nvPicPr>
          <p:cNvPr id="4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22280" y="5320146"/>
            <a:ext cx="1569720" cy="142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5524</TotalTime>
  <Words>1283</Words>
  <Application>Microsoft Office PowerPoint</Application>
  <PresentationFormat>Panorámica</PresentationFormat>
  <Paragraphs>145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31</vt:i4>
      </vt:variant>
    </vt:vector>
  </HeadingPairs>
  <TitlesOfParts>
    <vt:vector size="39" baseType="lpstr">
      <vt:lpstr>Arial</vt:lpstr>
      <vt:lpstr>Arial MT</vt:lpstr>
      <vt:lpstr>Calibri</vt:lpstr>
      <vt:lpstr>Calibri Light</vt:lpstr>
      <vt:lpstr>Söhne</vt:lpstr>
      <vt:lpstr>Ubuntu</vt:lpstr>
      <vt:lpstr>Tema de Office</vt:lpstr>
      <vt:lpstr>1_Tema de Office</vt:lpstr>
      <vt:lpstr>Presentación de PowerPoint</vt:lpstr>
      <vt:lpstr>Presentación de PowerPoint</vt:lpstr>
      <vt:lpstr>Presentación de PowerPoint</vt:lpstr>
      <vt:lpstr>¿Qué es la Firma Electrónica Avanzada?</vt:lpstr>
      <vt:lpstr>¿Cómo funciona la Firma Electrónica  Avanzada?</vt:lpstr>
      <vt:lpstr>¿Cómo verificar la autenticidad de una firma?</vt:lpstr>
      <vt:lpstr>Posibles casos de uso comercial de la  Firma Electrónica</vt:lpstr>
      <vt:lpstr>Otros casos de uso de la Firma  Electrónica</vt:lpstr>
      <vt:lpstr>Presentación de PowerPoint</vt:lpstr>
      <vt:lpstr>Historia del Proyecto de ley</vt:lpstr>
      <vt:lpstr>Situación actual de la Firma  Electrónica Avanzada</vt:lpstr>
      <vt:lpstr>Distintos obstáculos han impedido la  masificación de la FEA (1/2)</vt:lpstr>
      <vt:lpstr>Presentación de PowerPoint</vt:lpstr>
      <vt:lpstr>Objetivos del proyecto de ley (Ideas  Matrices)</vt:lpstr>
      <vt:lpstr>CONTENIDOS DEL PROYECTO DE LEY  (7 ÁREAS DE ACCIÓN)</vt:lpstr>
      <vt:lpstr>1. Incorporación de nuevos principios y  definiciones</vt:lpstr>
      <vt:lpstr>2. Ampliación del ámbito de acción de la  Ley 19.799</vt:lpstr>
      <vt:lpstr>3. Perfeccionar uso de FEA en órganos públicos</vt:lpstr>
      <vt:lpstr>4. Incorporación de sellado de tiempo al  certificado de la FEA</vt:lpstr>
      <vt:lpstr>5. Otorgar certeza a la vigencia del certificado  de la  FEA</vt:lpstr>
      <vt:lpstr>6. Refuerza rol fiscalizador y técnico de la  Entidad Acreditadora (EA)</vt:lpstr>
      <vt:lpstr>7. Refuerza los derechos y deberes de usuarios  e incorpora sanciones</vt:lpstr>
      <vt:lpstr>Presentación de PowerPoint</vt:lpstr>
      <vt:lpstr>1. Ámbito de aplicación (artículo 7).</vt:lpstr>
      <vt:lpstr>2. Certificación de los órganos de la  Administración del Estado (Artículo 9)</vt:lpstr>
      <vt:lpstr>3. Dctos electrónicos y FE emitidas por los  órganos públicos (Artículo 10):</vt:lpstr>
      <vt:lpstr>4. Obligaciones del prestador de servicios de  firma electrónica (Art. 12)</vt:lpstr>
      <vt:lpstr>5. Vigencia de los certificados de firma  electrónica (artículo 16)</vt:lpstr>
      <vt:lpstr>6. Reglamentos (artículo 25):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Bravo Lira</dc:creator>
  <cp:lastModifiedBy>Cuenta Microsoft</cp:lastModifiedBy>
  <cp:revision>91</cp:revision>
  <cp:lastPrinted>2023-11-27T04:22:07Z</cp:lastPrinted>
  <dcterms:created xsi:type="dcterms:W3CDTF">2022-09-01T16:31:15Z</dcterms:created>
  <dcterms:modified xsi:type="dcterms:W3CDTF">2023-11-27T04:22:46Z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f4e9a4a-eb20-4aad-9a64-8872817c1a6f_Enabled">
    <vt:lpwstr>true</vt:lpwstr>
  </property>
  <property fmtid="{D5CDD505-2E9C-101B-9397-08002B2CF9AE}" pid="3" name="MSIP_Label_9f4e9a4a-eb20-4aad-9a64-8872817c1a6f_SetDate">
    <vt:lpwstr>2023-06-01T20:59:02Z</vt:lpwstr>
  </property>
  <property fmtid="{D5CDD505-2E9C-101B-9397-08002B2CF9AE}" pid="4" name="MSIP_Label_9f4e9a4a-eb20-4aad-9a64-8872817c1a6f_Method">
    <vt:lpwstr>Standard</vt:lpwstr>
  </property>
  <property fmtid="{D5CDD505-2E9C-101B-9397-08002B2CF9AE}" pid="5" name="MSIP_Label_9f4e9a4a-eb20-4aad-9a64-8872817c1a6f_Name">
    <vt:lpwstr>defa4170-0d19-0005-0004-bc88714345d2</vt:lpwstr>
  </property>
  <property fmtid="{D5CDD505-2E9C-101B-9397-08002B2CF9AE}" pid="6" name="MSIP_Label_9f4e9a4a-eb20-4aad-9a64-8872817c1a6f_SiteId">
    <vt:lpwstr>7a599002-001c-432c-846e-1ddca9f6b299</vt:lpwstr>
  </property>
  <property fmtid="{D5CDD505-2E9C-101B-9397-08002B2CF9AE}" pid="7" name="MSIP_Label_9f4e9a4a-eb20-4aad-9a64-8872817c1a6f_ActionId">
    <vt:lpwstr>5d20c5c1-0c9f-4f9b-b6ba-da01d02ac76d</vt:lpwstr>
  </property>
  <property fmtid="{D5CDD505-2E9C-101B-9397-08002B2CF9AE}" pid="8" name="MSIP_Label_9f4e9a4a-eb20-4aad-9a64-8872817c1a6f_ContentBits">
    <vt:lpwstr>0</vt:lpwstr>
  </property>
</Properties>
</file>