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sldIdLst>
    <p:sldId id="316" r:id="rId3"/>
    <p:sldId id="261" r:id="rId4"/>
    <p:sldId id="346" r:id="rId5"/>
    <p:sldId id="367" r:id="rId6"/>
    <p:sldId id="1689" r:id="rId7"/>
    <p:sldId id="313" r:id="rId8"/>
    <p:sldId id="352" r:id="rId9"/>
    <p:sldId id="331" r:id="rId10"/>
    <p:sldId id="319" r:id="rId11"/>
    <p:sldId id="1692" r:id="rId12"/>
    <p:sldId id="1691" r:id="rId13"/>
    <p:sldId id="1693" r:id="rId14"/>
    <p:sldId id="1694" r:id="rId15"/>
    <p:sldId id="1695" r:id="rId16"/>
    <p:sldId id="1696" r:id="rId17"/>
    <p:sldId id="1697" r:id="rId18"/>
    <p:sldId id="1698" r:id="rId19"/>
    <p:sldId id="1699" r:id="rId20"/>
    <p:sldId id="1700" r:id="rId21"/>
    <p:sldId id="1701" r:id="rId22"/>
    <p:sldId id="1702" r:id="rId23"/>
    <p:sldId id="1703" r:id="rId24"/>
    <p:sldId id="1705" r:id="rId25"/>
    <p:sldId id="1704" r:id="rId26"/>
    <p:sldId id="1706" r:id="rId27"/>
    <p:sldId id="1707" r:id="rId28"/>
    <p:sldId id="1708" r:id="rId29"/>
    <p:sldId id="1709" r:id="rId30"/>
    <p:sldId id="1711" r:id="rId31"/>
    <p:sldId id="1712" r:id="rId32"/>
    <p:sldId id="1713" r:id="rId33"/>
    <p:sldId id="1714" r:id="rId34"/>
    <p:sldId id="1715" r:id="rId35"/>
    <p:sldId id="1716" r:id="rId36"/>
    <p:sldId id="1717" r:id="rId37"/>
    <p:sldId id="1718" r:id="rId38"/>
    <p:sldId id="1720" r:id="rId39"/>
    <p:sldId id="1722" r:id="rId40"/>
    <p:sldId id="1721" r:id="rId41"/>
    <p:sldId id="1723" r:id="rId42"/>
    <p:sldId id="1724" r:id="rId43"/>
    <p:sldId id="1725" r:id="rId44"/>
    <p:sldId id="1726" r:id="rId45"/>
    <p:sldId id="1727" r:id="rId46"/>
    <p:sldId id="336" r:id="rId47"/>
    <p:sldId id="329" r:id="rId4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714"/>
  </p:normalViewPr>
  <p:slideViewPr>
    <p:cSldViewPr snapToGrid="0" showGuides="1">
      <p:cViewPr varScale="1">
        <p:scale>
          <a:sx n="64" d="100"/>
          <a:sy n="64" d="100"/>
        </p:scale>
        <p:origin x="1062" y="78"/>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29-11-2023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29-11-2023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29-11-2023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ecomotive.ir/1398/03/23/change-the-look-of-government-into-the-startup-ecosystem/" TargetMode="External"/><Relationship Id="rId7" Type="http://schemas.openxmlformats.org/officeDocument/2006/relationships/hyperlink" Target="https://definicion.de/imposicion/"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ko.depositphotos.com/198287932/stock-illustration-man-front-mirror-looking-himself.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Juan Reyes Candia. / Contador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 jua.reyes.candia@gmail.com</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Introducción - Iconos gratis de personas">
            <a:extLst>
              <a:ext uri="{FF2B5EF4-FFF2-40B4-BE49-F238E27FC236}">
                <a16:creationId xmlns:a16="http://schemas.microsoft.com/office/drawing/2014/main" id="{CFD4F7AC-205A-A7CD-0978-57529E922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1448" y="336336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3CEEEB3-233C-F26E-6CE1-6C8ADBCBFA62}"/>
              </a:ext>
            </a:extLst>
          </p:cNvPr>
          <p:cNvSpPr txBox="1"/>
          <p:nvPr/>
        </p:nvSpPr>
        <p:spPr>
          <a:xfrm>
            <a:off x="1019331" y="1439055"/>
            <a:ext cx="8397225" cy="4401205"/>
          </a:xfrm>
          <a:prstGeom prst="rect">
            <a:avLst/>
          </a:prstGeom>
          <a:noFill/>
        </p:spPr>
        <p:txBody>
          <a:bodyPr wrap="square" rtlCol="0">
            <a:spAutoFit/>
          </a:bodyPr>
          <a:lstStyle/>
          <a:p>
            <a:r>
              <a:rPr lang="es-MX" sz="2800" dirty="0">
                <a:solidFill>
                  <a:srgbClr val="374151"/>
                </a:solidFill>
              </a:rPr>
              <a:t>Las nuevas tecnologías y su aplicabilidad e impactos en diferentes instituciones afectan el cómo regulamos a las diferentes industrias que actúan en nuestra sociedad. De esa forma, la tecnología ha liderado el ritmo en el que se han desarrollado nuevos productos y nuevas modalidades de hacer negocios, y en virtud de ello, el sector financiero que tradicionalmente se ha entendido como un sector conservador, ha tenido que mantener el ritmo de desarrollo y adoptar esas nuevas tecnologías, haciéndolas suyas.</a:t>
            </a:r>
            <a:endParaRPr lang="es-CL" sz="2800" dirty="0">
              <a:solidFill>
                <a:srgbClr val="374151"/>
              </a:solidFill>
            </a:endParaRPr>
          </a:p>
        </p:txBody>
      </p:sp>
    </p:spTree>
    <p:extLst>
      <p:ext uri="{BB962C8B-B14F-4D97-AF65-F5344CB8AC3E}">
        <p14:creationId xmlns:p14="http://schemas.microsoft.com/office/powerpoint/2010/main" val="380888450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04442" y="674557"/>
            <a:ext cx="8399519" cy="523220"/>
          </a:xfrm>
          <a:prstGeom prst="rect">
            <a:avLst/>
          </a:prstGeom>
          <a:noFill/>
        </p:spPr>
        <p:txBody>
          <a:bodyPr wrap="square" rtlCol="0">
            <a:spAutoFit/>
          </a:bodyPr>
          <a:lstStyle/>
          <a:p>
            <a:r>
              <a:rPr lang="es-ES" sz="2800" b="1" i="0" dirty="0">
                <a:solidFill>
                  <a:srgbClr val="374151"/>
                </a:solidFill>
                <a:effectLst/>
              </a:rPr>
              <a:t>LEY FINTEC.</a:t>
            </a:r>
          </a:p>
        </p:txBody>
      </p:sp>
      <p:sp>
        <p:nvSpPr>
          <p:cNvPr id="3" name="CuadroTexto 2">
            <a:extLst>
              <a:ext uri="{FF2B5EF4-FFF2-40B4-BE49-F238E27FC236}">
                <a16:creationId xmlns:a16="http://schemas.microsoft.com/office/drawing/2014/main" id="{7DCFF5B4-16B2-B4EE-D0C9-BA38E16EB109}"/>
              </a:ext>
            </a:extLst>
          </p:cNvPr>
          <p:cNvSpPr txBox="1"/>
          <p:nvPr/>
        </p:nvSpPr>
        <p:spPr>
          <a:xfrm>
            <a:off x="904346" y="1944098"/>
            <a:ext cx="10927830" cy="3970318"/>
          </a:xfrm>
          <a:prstGeom prst="rect">
            <a:avLst/>
          </a:prstGeom>
          <a:noFill/>
        </p:spPr>
        <p:txBody>
          <a:bodyPr wrap="square" rtlCol="0">
            <a:spAutoFit/>
          </a:bodyPr>
          <a:lstStyle/>
          <a:p>
            <a:r>
              <a:rPr lang="es-MX" sz="2800" dirty="0">
                <a:solidFill>
                  <a:srgbClr val="374151"/>
                </a:solidFill>
              </a:rPr>
              <a:t>LEY 21521 PROMUEVE LA COMPETENCIA E INCLUSIÓN FINANCIERA A TRAVÉS DE LA INNOVACIÓN Y TECNOLOGÍA EN LA PRESTACIÓN DE SERVICIOS FINANCIEROS, LEY FINTEC.</a:t>
            </a:r>
          </a:p>
          <a:p>
            <a:endParaRPr lang="es-MX" sz="2800" dirty="0">
              <a:solidFill>
                <a:srgbClr val="374151"/>
              </a:solidFill>
            </a:endParaRPr>
          </a:p>
          <a:p>
            <a:r>
              <a:rPr lang="es-MX" sz="2800" b="1" dirty="0">
                <a:solidFill>
                  <a:srgbClr val="374151"/>
                </a:solidFill>
              </a:rPr>
              <a:t>Promulgación:</a:t>
            </a:r>
            <a:r>
              <a:rPr lang="es-MX" sz="2800" dirty="0">
                <a:solidFill>
                  <a:srgbClr val="374151"/>
                </a:solidFill>
              </a:rPr>
              <a:t> 22-DIC-2022</a:t>
            </a:r>
          </a:p>
          <a:p>
            <a:r>
              <a:rPr lang="es-MX" sz="2800" b="1" dirty="0">
                <a:solidFill>
                  <a:srgbClr val="374151"/>
                </a:solidFill>
              </a:rPr>
              <a:t>Publicación:</a:t>
            </a:r>
            <a:r>
              <a:rPr lang="es-MX" sz="2800" dirty="0">
                <a:solidFill>
                  <a:srgbClr val="374151"/>
                </a:solidFill>
              </a:rPr>
              <a:t> 04-ENE-2023</a:t>
            </a:r>
          </a:p>
          <a:p>
            <a:r>
              <a:rPr lang="es-MX" sz="2800" b="1" dirty="0">
                <a:solidFill>
                  <a:srgbClr val="374151"/>
                </a:solidFill>
              </a:rPr>
              <a:t>Versión:</a:t>
            </a:r>
            <a:r>
              <a:rPr lang="es-MX" sz="2800" dirty="0">
                <a:solidFill>
                  <a:srgbClr val="374151"/>
                </a:solidFill>
              </a:rPr>
              <a:t> Única - 03-FEB-2023</a:t>
            </a:r>
          </a:p>
          <a:p>
            <a:r>
              <a:rPr lang="es-MX" sz="2800" b="1" dirty="0">
                <a:solidFill>
                  <a:srgbClr val="374151"/>
                </a:solidFill>
              </a:rPr>
              <a:t>Materias:</a:t>
            </a:r>
            <a:r>
              <a:rPr lang="es-MX" sz="2800" dirty="0">
                <a:solidFill>
                  <a:srgbClr val="374151"/>
                </a:solidFill>
              </a:rPr>
              <a:t> Servicios Financieros, FINTEC, Comisión para el Mercado Financiero (CMF).</a:t>
            </a:r>
          </a:p>
        </p:txBody>
      </p:sp>
      <p:pic>
        <p:nvPicPr>
          <p:cNvPr id="5" name="Imagen 4">
            <a:extLst>
              <a:ext uri="{FF2B5EF4-FFF2-40B4-BE49-F238E27FC236}">
                <a16:creationId xmlns:a16="http://schemas.microsoft.com/office/drawing/2014/main" id="{D99EE02E-A85A-4E05-4C4C-4ED5EF738DC1}"/>
              </a:ext>
            </a:extLst>
          </p:cNvPr>
          <p:cNvPicPr>
            <a:picLocks noChangeAspect="1"/>
          </p:cNvPicPr>
          <p:nvPr/>
        </p:nvPicPr>
        <p:blipFill>
          <a:blip r:embed="rId2"/>
          <a:stretch>
            <a:fillRect/>
          </a:stretch>
        </p:blipFill>
        <p:spPr>
          <a:xfrm>
            <a:off x="8258704" y="3046516"/>
            <a:ext cx="3028950" cy="1514475"/>
          </a:xfrm>
          <a:prstGeom prst="rect">
            <a:avLst/>
          </a:prstGeom>
        </p:spPr>
      </p:pic>
    </p:spTree>
    <p:extLst>
      <p:ext uri="{BB962C8B-B14F-4D97-AF65-F5344CB8AC3E}">
        <p14:creationId xmlns:p14="http://schemas.microsoft.com/office/powerpoint/2010/main" val="382510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904346" y="1629304"/>
            <a:ext cx="10927830" cy="3108543"/>
          </a:xfrm>
          <a:prstGeom prst="rect">
            <a:avLst/>
          </a:prstGeom>
          <a:noFill/>
        </p:spPr>
        <p:txBody>
          <a:bodyPr wrap="square" rtlCol="0">
            <a:spAutoFit/>
          </a:bodyPr>
          <a:lstStyle/>
          <a:p>
            <a:r>
              <a:rPr lang="es-MX" sz="2800" dirty="0">
                <a:solidFill>
                  <a:srgbClr val="374151"/>
                </a:solidFill>
              </a:rPr>
              <a:t>La Comisión para el Mercado Financiero (CMF) como parte del proceso de implementación de la Ley </a:t>
            </a:r>
            <a:r>
              <a:rPr lang="es-MX" sz="2800" dirty="0" err="1">
                <a:solidFill>
                  <a:srgbClr val="374151"/>
                </a:solidFill>
              </a:rPr>
              <a:t>Fintec</a:t>
            </a:r>
            <a:r>
              <a:rPr lang="es-MX" sz="2800" dirty="0">
                <a:solidFill>
                  <a:srgbClr val="374151"/>
                </a:solidFill>
              </a:rPr>
              <a:t> (N°21.521) emite hoy la normativa que modifica la Norma de Carácter General N°30 a efectos de adaptarla a las nuevas disposiciones del nuevo marco legal. Esta establece que solo los valores que sean objeto de oferta pública deben inscribirse en el Registro de Valores, eliminándose con ello la obligación de inscribir también al emisor de esos valores.</a:t>
            </a:r>
          </a:p>
        </p:txBody>
      </p:sp>
      <p:pic>
        <p:nvPicPr>
          <p:cNvPr id="2050" name="Picture 2" descr="Ley Fintech en Chile">
            <a:extLst>
              <a:ext uri="{FF2B5EF4-FFF2-40B4-BE49-F238E27FC236}">
                <a16:creationId xmlns:a16="http://schemas.microsoft.com/office/drawing/2014/main" id="{BEF03DDC-5232-26CE-B300-FA5FA4084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4912" y="4737846"/>
            <a:ext cx="3217263" cy="180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4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04442" y="674557"/>
            <a:ext cx="8399519" cy="523220"/>
          </a:xfrm>
          <a:prstGeom prst="rect">
            <a:avLst/>
          </a:prstGeom>
          <a:noFill/>
        </p:spPr>
        <p:txBody>
          <a:bodyPr wrap="square" rtlCol="0">
            <a:spAutoFit/>
          </a:bodyPr>
          <a:lstStyle/>
          <a:p>
            <a:r>
              <a:rPr lang="es-ES" sz="2800" b="1" i="0" dirty="0">
                <a:solidFill>
                  <a:srgbClr val="374151"/>
                </a:solidFill>
                <a:effectLst/>
              </a:rPr>
              <a:t>¿Qué es una </a:t>
            </a:r>
            <a:r>
              <a:rPr lang="es-ES" sz="2800" b="1" i="0" dirty="0" err="1">
                <a:solidFill>
                  <a:srgbClr val="374151"/>
                </a:solidFill>
                <a:effectLst/>
              </a:rPr>
              <a:t>fintech</a:t>
            </a:r>
            <a:r>
              <a:rPr lang="es-ES" sz="2800" b="1" i="0" dirty="0">
                <a:solidFill>
                  <a:srgbClr val="374151"/>
                </a:solidFill>
                <a:effectLst/>
              </a:rPr>
              <a:t>?</a:t>
            </a:r>
          </a:p>
        </p:txBody>
      </p:sp>
      <p:sp>
        <p:nvSpPr>
          <p:cNvPr id="3" name="CuadroTexto 2">
            <a:extLst>
              <a:ext uri="{FF2B5EF4-FFF2-40B4-BE49-F238E27FC236}">
                <a16:creationId xmlns:a16="http://schemas.microsoft.com/office/drawing/2014/main" id="{7DCFF5B4-16B2-B4EE-D0C9-BA38E16EB109}"/>
              </a:ext>
            </a:extLst>
          </p:cNvPr>
          <p:cNvSpPr txBox="1"/>
          <p:nvPr/>
        </p:nvSpPr>
        <p:spPr>
          <a:xfrm>
            <a:off x="904346" y="1944098"/>
            <a:ext cx="10927830" cy="1815882"/>
          </a:xfrm>
          <a:prstGeom prst="rect">
            <a:avLst/>
          </a:prstGeom>
          <a:noFill/>
        </p:spPr>
        <p:txBody>
          <a:bodyPr wrap="square" rtlCol="0">
            <a:spAutoFit/>
          </a:bodyPr>
          <a:lstStyle/>
          <a:p>
            <a:r>
              <a:rPr lang="es-MX" sz="2800" dirty="0">
                <a:solidFill>
                  <a:srgbClr val="374151"/>
                </a:solidFill>
              </a:rPr>
              <a:t>Las empresas </a:t>
            </a:r>
            <a:r>
              <a:rPr lang="es-MX" sz="2800" dirty="0" err="1">
                <a:solidFill>
                  <a:srgbClr val="374151"/>
                </a:solidFill>
              </a:rPr>
              <a:t>fintech</a:t>
            </a:r>
            <a:r>
              <a:rPr lang="es-MX" sz="2800" dirty="0">
                <a:solidFill>
                  <a:srgbClr val="374151"/>
                </a:solidFill>
              </a:rPr>
              <a:t> son empresas que integran la tecnología y las finanzas (de ahí el término, por tecnología financiera). Ofrecen servicios y productos enfocados en el consumo, en la gestión empresarial, los créditos y demás.</a:t>
            </a:r>
          </a:p>
        </p:txBody>
      </p:sp>
      <p:pic>
        <p:nvPicPr>
          <p:cNvPr id="4" name="Imagen 3">
            <a:extLst>
              <a:ext uri="{FF2B5EF4-FFF2-40B4-BE49-F238E27FC236}">
                <a16:creationId xmlns:a16="http://schemas.microsoft.com/office/drawing/2014/main" id="{EFAE089A-5C70-0270-45AA-73377B8E38E7}"/>
              </a:ext>
            </a:extLst>
          </p:cNvPr>
          <p:cNvPicPr>
            <a:picLocks noChangeAspect="1"/>
          </p:cNvPicPr>
          <p:nvPr/>
        </p:nvPicPr>
        <p:blipFill>
          <a:blip r:embed="rId2"/>
          <a:stretch>
            <a:fillRect/>
          </a:stretch>
        </p:blipFill>
        <p:spPr>
          <a:xfrm>
            <a:off x="7839466" y="3653564"/>
            <a:ext cx="2728990" cy="2529879"/>
          </a:xfrm>
          <a:prstGeom prst="rect">
            <a:avLst/>
          </a:prstGeom>
        </p:spPr>
      </p:pic>
    </p:spTree>
    <p:extLst>
      <p:ext uri="{BB962C8B-B14F-4D97-AF65-F5344CB8AC3E}">
        <p14:creationId xmlns:p14="http://schemas.microsoft.com/office/powerpoint/2010/main" val="385342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904346" y="1944098"/>
            <a:ext cx="10927830" cy="1815882"/>
          </a:xfrm>
          <a:prstGeom prst="rect">
            <a:avLst/>
          </a:prstGeom>
          <a:noFill/>
        </p:spPr>
        <p:txBody>
          <a:bodyPr wrap="square" rtlCol="0">
            <a:spAutoFit/>
          </a:bodyPr>
          <a:lstStyle/>
          <a:p>
            <a:r>
              <a:rPr lang="es-MX" sz="2800" dirty="0">
                <a:solidFill>
                  <a:srgbClr val="374151"/>
                </a:solidFill>
              </a:rPr>
              <a:t>El término </a:t>
            </a:r>
            <a:r>
              <a:rPr lang="es-MX" sz="2800" dirty="0" err="1">
                <a:solidFill>
                  <a:srgbClr val="374151"/>
                </a:solidFill>
              </a:rPr>
              <a:t>fintech</a:t>
            </a:r>
            <a:r>
              <a:rPr lang="es-MX" sz="2800" dirty="0">
                <a:solidFill>
                  <a:srgbClr val="374151"/>
                </a:solidFill>
              </a:rPr>
              <a:t> procedente de las palabras en inglés </a:t>
            </a:r>
            <a:r>
              <a:rPr lang="es-MX" sz="2800" dirty="0" err="1">
                <a:solidFill>
                  <a:srgbClr val="374151"/>
                </a:solidFill>
              </a:rPr>
              <a:t>Finance</a:t>
            </a:r>
            <a:r>
              <a:rPr lang="es-MX" sz="2800" dirty="0">
                <a:solidFill>
                  <a:srgbClr val="374151"/>
                </a:solidFill>
              </a:rPr>
              <a:t> and </a:t>
            </a:r>
            <a:r>
              <a:rPr lang="es-MX" sz="2800" dirty="0" err="1">
                <a:solidFill>
                  <a:srgbClr val="374151"/>
                </a:solidFill>
              </a:rPr>
              <a:t>Technology</a:t>
            </a:r>
            <a:r>
              <a:rPr lang="es-MX" sz="2800" dirty="0">
                <a:solidFill>
                  <a:srgbClr val="374151"/>
                </a:solidFill>
              </a:rPr>
              <a:t>, hace referencia a todas aquellas actividades que implican el empleo de la innovación y los desarrollos tecnológicos para el diseño, oferta y prestación de productos y servicios financieros.</a:t>
            </a:r>
          </a:p>
        </p:txBody>
      </p:sp>
      <p:pic>
        <p:nvPicPr>
          <p:cNvPr id="4" name="Imagen 3">
            <a:extLst>
              <a:ext uri="{FF2B5EF4-FFF2-40B4-BE49-F238E27FC236}">
                <a16:creationId xmlns:a16="http://schemas.microsoft.com/office/drawing/2014/main" id="{6F0F5F70-2A00-784F-D4C0-AD4EF69CC764}"/>
              </a:ext>
            </a:extLst>
          </p:cNvPr>
          <p:cNvPicPr>
            <a:picLocks noChangeAspect="1"/>
          </p:cNvPicPr>
          <p:nvPr/>
        </p:nvPicPr>
        <p:blipFill>
          <a:blip r:embed="rId2"/>
          <a:stretch>
            <a:fillRect/>
          </a:stretch>
        </p:blipFill>
        <p:spPr>
          <a:xfrm>
            <a:off x="8054168" y="4176399"/>
            <a:ext cx="3338356" cy="2221524"/>
          </a:xfrm>
          <a:prstGeom prst="rect">
            <a:avLst/>
          </a:prstGeom>
        </p:spPr>
      </p:pic>
    </p:spTree>
    <p:extLst>
      <p:ext uri="{BB962C8B-B14F-4D97-AF65-F5344CB8AC3E}">
        <p14:creationId xmlns:p14="http://schemas.microsoft.com/office/powerpoint/2010/main" val="151725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04442" y="674557"/>
            <a:ext cx="8399519" cy="523220"/>
          </a:xfrm>
          <a:prstGeom prst="rect">
            <a:avLst/>
          </a:prstGeom>
          <a:noFill/>
        </p:spPr>
        <p:txBody>
          <a:bodyPr wrap="square" rtlCol="0">
            <a:spAutoFit/>
          </a:bodyPr>
          <a:lstStyle/>
          <a:p>
            <a:r>
              <a:rPr lang="es-MX" sz="2800" b="1" i="0" dirty="0">
                <a:solidFill>
                  <a:srgbClr val="374151"/>
                </a:solidFill>
                <a:effectLst/>
              </a:rPr>
              <a:t>¿Cuáles son los tipos de Fintech?</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349709" y="1351351"/>
            <a:ext cx="10927830" cy="4832092"/>
          </a:xfrm>
          <a:prstGeom prst="rect">
            <a:avLst/>
          </a:prstGeom>
          <a:noFill/>
        </p:spPr>
        <p:txBody>
          <a:bodyPr wrap="square" rtlCol="0">
            <a:spAutoFit/>
          </a:bodyPr>
          <a:lstStyle/>
          <a:p>
            <a:r>
              <a:rPr lang="es-MX" sz="2800" dirty="0">
                <a:solidFill>
                  <a:srgbClr val="374151"/>
                </a:solidFill>
              </a:rPr>
              <a:t>•	Fintechs de financiamiento para particulares y empresas.</a:t>
            </a:r>
          </a:p>
          <a:p>
            <a:r>
              <a:rPr lang="es-MX" sz="2800" dirty="0">
                <a:solidFill>
                  <a:srgbClr val="374151"/>
                </a:solidFill>
              </a:rPr>
              <a:t>•	Fintechs de transferencia de fondos.</a:t>
            </a:r>
          </a:p>
          <a:p>
            <a:r>
              <a:rPr lang="es-MX" sz="2800" dirty="0">
                <a:solidFill>
                  <a:srgbClr val="374151"/>
                </a:solidFill>
              </a:rPr>
              <a:t>•	Fintechs de asesoramiento financiero y en inversiones.</a:t>
            </a:r>
          </a:p>
          <a:p>
            <a:r>
              <a:rPr lang="es-MX" sz="2800" dirty="0">
                <a:solidFill>
                  <a:srgbClr val="374151"/>
                </a:solidFill>
              </a:rPr>
              <a:t>•	Fintechs de cobros a través de smartphone.</a:t>
            </a:r>
          </a:p>
          <a:p>
            <a:r>
              <a:rPr lang="es-MX" sz="2800" dirty="0">
                <a:solidFill>
                  <a:srgbClr val="374151"/>
                </a:solidFill>
              </a:rPr>
              <a:t>•	Fintechs de inversión.</a:t>
            </a:r>
          </a:p>
          <a:p>
            <a:r>
              <a:rPr lang="es-MX" sz="2800" dirty="0">
                <a:solidFill>
                  <a:srgbClr val="374151"/>
                </a:solidFill>
              </a:rPr>
              <a:t>•	Fintechs de finanzas personales.</a:t>
            </a:r>
          </a:p>
          <a:p>
            <a:r>
              <a:rPr lang="es-MX" sz="2800" dirty="0">
                <a:solidFill>
                  <a:srgbClr val="374151"/>
                </a:solidFill>
              </a:rPr>
              <a:t>•	Fintechs de distribución de productos financieros.</a:t>
            </a:r>
          </a:p>
          <a:p>
            <a:r>
              <a:rPr lang="es-MX" sz="2800" dirty="0">
                <a:solidFill>
                  <a:srgbClr val="374151"/>
                </a:solidFill>
              </a:rPr>
              <a:t>•	Fintechs de préstamos.</a:t>
            </a:r>
          </a:p>
          <a:p>
            <a:r>
              <a:rPr lang="es-MX" sz="2800" dirty="0">
                <a:solidFill>
                  <a:srgbClr val="374151"/>
                </a:solidFill>
              </a:rPr>
              <a:t>•	Fintechs de Factoring.</a:t>
            </a:r>
          </a:p>
          <a:p>
            <a:r>
              <a:rPr lang="es-MX" sz="2800" dirty="0">
                <a:solidFill>
                  <a:srgbClr val="374151"/>
                </a:solidFill>
              </a:rPr>
              <a:t>•	Fintechs de Bitcoin o Blockchain.</a:t>
            </a:r>
          </a:p>
          <a:p>
            <a:r>
              <a:rPr lang="es-MX" sz="2800" dirty="0">
                <a:solidFill>
                  <a:srgbClr val="374151"/>
                </a:solidFill>
              </a:rPr>
              <a:t>•	Neobancos.</a:t>
            </a:r>
          </a:p>
        </p:txBody>
      </p:sp>
      <p:pic>
        <p:nvPicPr>
          <p:cNvPr id="4" name="Imagen 3">
            <a:extLst>
              <a:ext uri="{FF2B5EF4-FFF2-40B4-BE49-F238E27FC236}">
                <a16:creationId xmlns:a16="http://schemas.microsoft.com/office/drawing/2014/main" id="{89B2F9D3-6585-5D0A-C559-7D5809FD9D14}"/>
              </a:ext>
            </a:extLst>
          </p:cNvPr>
          <p:cNvPicPr>
            <a:picLocks noChangeAspect="1"/>
          </p:cNvPicPr>
          <p:nvPr/>
        </p:nvPicPr>
        <p:blipFill>
          <a:blip r:embed="rId2"/>
          <a:stretch>
            <a:fillRect/>
          </a:stretch>
        </p:blipFill>
        <p:spPr>
          <a:xfrm>
            <a:off x="9503763" y="4818919"/>
            <a:ext cx="2338527" cy="1713730"/>
          </a:xfrm>
          <a:prstGeom prst="rect">
            <a:avLst/>
          </a:prstGeom>
        </p:spPr>
      </p:pic>
    </p:spTree>
    <p:extLst>
      <p:ext uri="{BB962C8B-B14F-4D97-AF65-F5344CB8AC3E}">
        <p14:creationId xmlns:p14="http://schemas.microsoft.com/office/powerpoint/2010/main" val="121228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914461" y="674557"/>
            <a:ext cx="8399519" cy="523220"/>
          </a:xfrm>
          <a:prstGeom prst="rect">
            <a:avLst/>
          </a:prstGeom>
          <a:noFill/>
        </p:spPr>
        <p:txBody>
          <a:bodyPr wrap="square" rtlCol="0">
            <a:spAutoFit/>
          </a:bodyPr>
          <a:lstStyle/>
          <a:p>
            <a:r>
              <a:rPr lang="es-MX" sz="2800" b="1" i="0" dirty="0">
                <a:solidFill>
                  <a:srgbClr val="374151"/>
                </a:solidFill>
                <a:effectLst/>
              </a:rPr>
              <a:t>Características de las Fintech.</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Ahora que ya hemos hablado acerca de la gran variedad de Fintechs que existen, podemos entender la poderosa alternativa que suponen para el mercado financiero. En especial si tomamos en cuenta que, a diferencia de la banca, una Fintech posee una visión inclusiva y a la vanguardia de nuevas tendencias dentro del público al que atiende. Es decir, no pide al usuario adaptarse al servicio sino que adapta los servicios al usuario.</a:t>
            </a:r>
          </a:p>
        </p:txBody>
      </p:sp>
      <p:pic>
        <p:nvPicPr>
          <p:cNvPr id="4" name="Imagen 3">
            <a:extLst>
              <a:ext uri="{FF2B5EF4-FFF2-40B4-BE49-F238E27FC236}">
                <a16:creationId xmlns:a16="http://schemas.microsoft.com/office/drawing/2014/main" id="{68BB5768-A045-3B3D-AF9F-80EAAF457609}"/>
              </a:ext>
            </a:extLst>
          </p:cNvPr>
          <p:cNvPicPr>
            <a:picLocks noChangeAspect="1"/>
          </p:cNvPicPr>
          <p:nvPr/>
        </p:nvPicPr>
        <p:blipFill>
          <a:blip r:embed="rId2"/>
          <a:stretch>
            <a:fillRect/>
          </a:stretch>
        </p:blipFill>
        <p:spPr>
          <a:xfrm>
            <a:off x="8347288" y="4720965"/>
            <a:ext cx="3065163" cy="1845461"/>
          </a:xfrm>
          <a:prstGeom prst="rect">
            <a:avLst/>
          </a:prstGeom>
        </p:spPr>
      </p:pic>
    </p:spTree>
    <p:extLst>
      <p:ext uri="{BB962C8B-B14F-4D97-AF65-F5344CB8AC3E}">
        <p14:creationId xmlns:p14="http://schemas.microsoft.com/office/powerpoint/2010/main" val="104379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44638" y="554636"/>
            <a:ext cx="8399519" cy="954107"/>
          </a:xfrm>
          <a:prstGeom prst="rect">
            <a:avLst/>
          </a:prstGeom>
          <a:noFill/>
        </p:spPr>
        <p:txBody>
          <a:bodyPr wrap="square" rtlCol="0">
            <a:spAutoFit/>
          </a:bodyPr>
          <a:lstStyle/>
          <a:p>
            <a:r>
              <a:rPr lang="es-MX" sz="2800" b="1" i="0" dirty="0">
                <a:solidFill>
                  <a:srgbClr val="374151"/>
                </a:solidFill>
                <a:effectLst/>
              </a:rPr>
              <a:t>Modelo de negocio centrado en la experiencia del usuario.</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246769"/>
          </a:xfrm>
          <a:prstGeom prst="rect">
            <a:avLst/>
          </a:prstGeom>
          <a:noFill/>
        </p:spPr>
        <p:txBody>
          <a:bodyPr wrap="square" rtlCol="0">
            <a:spAutoFit/>
          </a:bodyPr>
          <a:lstStyle/>
          <a:p>
            <a:r>
              <a:rPr lang="es-MX" sz="2800" dirty="0">
                <a:solidFill>
                  <a:srgbClr val="374151"/>
                </a:solidFill>
              </a:rPr>
              <a:t>Una de las principales características de las Fintech es que se encuentran diseñadas en función de las necesidades de los usuarios. De modo que, en su análisis de mercado, estas han coincidido en detectar una principal falencia de los bancos: el coste de tiempo que supone desplazarse y realizar un trámite bancario.</a:t>
            </a:r>
          </a:p>
        </p:txBody>
      </p:sp>
      <p:pic>
        <p:nvPicPr>
          <p:cNvPr id="3076" name="Picture 4" descr="Intelligenia :: Experiencia de Usuario: Conceptos Fundamentales 2ª parte.">
            <a:extLst>
              <a:ext uri="{FF2B5EF4-FFF2-40B4-BE49-F238E27FC236}">
                <a16:creationId xmlns:a16="http://schemas.microsoft.com/office/drawing/2014/main" id="{65C82EA8-BEC4-5D8A-805D-3F97046E4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265"/>
          <a:stretch/>
        </p:blipFill>
        <p:spPr bwMode="auto">
          <a:xfrm>
            <a:off x="8409483" y="4776008"/>
            <a:ext cx="3388324" cy="175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1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44638" y="554636"/>
            <a:ext cx="8399519" cy="523220"/>
          </a:xfrm>
          <a:prstGeom prst="rect">
            <a:avLst/>
          </a:prstGeom>
          <a:noFill/>
        </p:spPr>
        <p:txBody>
          <a:bodyPr wrap="square" rtlCol="0">
            <a:spAutoFit/>
          </a:bodyPr>
          <a:lstStyle/>
          <a:p>
            <a:r>
              <a:rPr lang="es-MX" sz="2800" b="1" i="0" dirty="0">
                <a:solidFill>
                  <a:srgbClr val="374151"/>
                </a:solidFill>
                <a:effectLst/>
              </a:rPr>
              <a:t>Metodologías de trabajo ágiles.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1815882"/>
          </a:xfrm>
          <a:prstGeom prst="rect">
            <a:avLst/>
          </a:prstGeom>
          <a:noFill/>
        </p:spPr>
        <p:txBody>
          <a:bodyPr wrap="square" rtlCol="0">
            <a:spAutoFit/>
          </a:bodyPr>
          <a:lstStyle/>
          <a:p>
            <a:r>
              <a:rPr lang="es-MX" sz="2800" dirty="0">
                <a:solidFill>
                  <a:srgbClr val="374151"/>
                </a:solidFill>
              </a:rPr>
              <a:t>En su búsqueda por brindar un servicio eficiente y ágil, las </a:t>
            </a:r>
            <a:r>
              <a:rPr lang="es-MX" sz="2800" dirty="0" err="1">
                <a:solidFill>
                  <a:srgbClr val="374151"/>
                </a:solidFill>
              </a:rPr>
              <a:t>fintech</a:t>
            </a:r>
            <a:r>
              <a:rPr lang="es-MX" sz="2800" dirty="0">
                <a:solidFill>
                  <a:srgbClr val="374151"/>
                </a:solidFill>
              </a:rPr>
              <a:t> han sido las primeras en darle la bienvenida a las metodologías de trabajo ágiles. De modo que, no solo buscan agilizar sus tiempos de respuesta de cara al cliente, sino también así a nivel interno dentro de sus equipos de trabajo.</a:t>
            </a:r>
          </a:p>
        </p:txBody>
      </p:sp>
      <p:pic>
        <p:nvPicPr>
          <p:cNvPr id="4" name="Imagen 3">
            <a:extLst>
              <a:ext uri="{FF2B5EF4-FFF2-40B4-BE49-F238E27FC236}">
                <a16:creationId xmlns:a16="http://schemas.microsoft.com/office/drawing/2014/main" id="{35A93C16-12BE-66BE-4A77-0A52EAC947C6}"/>
              </a:ext>
            </a:extLst>
          </p:cNvPr>
          <p:cNvPicPr>
            <a:picLocks noChangeAspect="1"/>
          </p:cNvPicPr>
          <p:nvPr/>
        </p:nvPicPr>
        <p:blipFill>
          <a:blip r:embed="rId2"/>
          <a:stretch>
            <a:fillRect/>
          </a:stretch>
        </p:blipFill>
        <p:spPr>
          <a:xfrm>
            <a:off x="8305054" y="4563222"/>
            <a:ext cx="3107397" cy="1740142"/>
          </a:xfrm>
          <a:prstGeom prst="rect">
            <a:avLst/>
          </a:prstGeom>
        </p:spPr>
      </p:pic>
    </p:spTree>
    <p:extLst>
      <p:ext uri="{BB962C8B-B14F-4D97-AF65-F5344CB8AC3E}">
        <p14:creationId xmlns:p14="http://schemas.microsoft.com/office/powerpoint/2010/main" val="385470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Constante innovación tecnológica.</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2179246"/>
            <a:ext cx="10927830" cy="1384995"/>
          </a:xfrm>
          <a:prstGeom prst="rect">
            <a:avLst/>
          </a:prstGeom>
          <a:noFill/>
        </p:spPr>
        <p:txBody>
          <a:bodyPr wrap="square" rtlCol="0">
            <a:spAutoFit/>
          </a:bodyPr>
          <a:lstStyle/>
          <a:p>
            <a:r>
              <a:rPr lang="es-MX" sz="2800" dirty="0">
                <a:solidFill>
                  <a:srgbClr val="374151"/>
                </a:solidFill>
              </a:rPr>
              <a:t>Una </a:t>
            </a:r>
            <a:r>
              <a:rPr lang="es-MX" sz="2800" dirty="0" err="1">
                <a:solidFill>
                  <a:srgbClr val="374151"/>
                </a:solidFill>
              </a:rPr>
              <a:t>fintech</a:t>
            </a:r>
            <a:r>
              <a:rPr lang="es-MX" sz="2800" dirty="0">
                <a:solidFill>
                  <a:srgbClr val="374151"/>
                </a:solidFill>
              </a:rPr>
              <a:t> surge en el seno de la era digital. Por lo cual, no es novedad que esta se encuentre en una estrecha relación con las innovaciones tecnológicas.</a:t>
            </a:r>
          </a:p>
        </p:txBody>
      </p:sp>
      <p:pic>
        <p:nvPicPr>
          <p:cNvPr id="4" name="Imagen 3">
            <a:extLst>
              <a:ext uri="{FF2B5EF4-FFF2-40B4-BE49-F238E27FC236}">
                <a16:creationId xmlns:a16="http://schemas.microsoft.com/office/drawing/2014/main" id="{A0DCD42B-A272-B851-07EC-8EAD3E96EE62}"/>
              </a:ext>
            </a:extLst>
          </p:cNvPr>
          <p:cNvPicPr>
            <a:picLocks noChangeAspect="1"/>
          </p:cNvPicPr>
          <p:nvPr/>
        </p:nvPicPr>
        <p:blipFill>
          <a:blip r:embed="rId2"/>
          <a:stretch>
            <a:fillRect/>
          </a:stretch>
        </p:blipFill>
        <p:spPr>
          <a:xfrm>
            <a:off x="7720843" y="3986256"/>
            <a:ext cx="3691608" cy="2300756"/>
          </a:xfrm>
          <a:prstGeom prst="rect">
            <a:avLst/>
          </a:prstGeom>
        </p:spPr>
      </p:pic>
    </p:spTree>
    <p:extLst>
      <p:ext uri="{BB962C8B-B14F-4D97-AF65-F5344CB8AC3E}">
        <p14:creationId xmlns:p14="http://schemas.microsoft.com/office/powerpoint/2010/main" val="141265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276193"/>
            <a:ext cx="8721970" cy="1938992"/>
          </a:xfrm>
          <a:prstGeom prst="rect">
            <a:avLst/>
          </a:prstGeom>
          <a:noFill/>
        </p:spPr>
        <p:txBody>
          <a:bodyPr wrap="square">
            <a:spAutoFit/>
          </a:bodyPr>
          <a:lstStyle/>
          <a:p>
            <a:pPr algn="ctr"/>
            <a:r>
              <a:rPr lang="es-ES" sz="4000" b="1" dirty="0">
                <a:solidFill>
                  <a:srgbClr val="374151"/>
                </a:solidFill>
                <a:latin typeface="Söhne"/>
              </a:rPr>
              <a:t>Módulo: “</a:t>
            </a:r>
            <a:r>
              <a:rPr lang="es-MX" sz="4000" b="1" dirty="0">
                <a:solidFill>
                  <a:srgbClr val="374151"/>
                </a:solidFill>
                <a:latin typeface="Söhne"/>
              </a:rPr>
              <a:t>Analizar los aspectos vitales del mundo de las Fintech, desde la regulación a la innovación en pagos.</a:t>
            </a:r>
            <a:r>
              <a:rPr lang="es-ES" sz="4000" b="1" dirty="0">
                <a:solidFill>
                  <a:srgbClr val="374151"/>
                </a:solidFill>
                <a:latin typeface="Söhne"/>
              </a:rPr>
              <a:t>”. </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Priorizan la seguridad de sus usuarios.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246769"/>
          </a:xfrm>
          <a:prstGeom prst="rect">
            <a:avLst/>
          </a:prstGeom>
          <a:noFill/>
        </p:spPr>
        <p:txBody>
          <a:bodyPr wrap="square" rtlCol="0">
            <a:spAutoFit/>
          </a:bodyPr>
          <a:lstStyle/>
          <a:p>
            <a:r>
              <a:rPr lang="es-MX" sz="2800" dirty="0">
                <a:solidFill>
                  <a:srgbClr val="374151"/>
                </a:solidFill>
              </a:rPr>
              <a:t>Uno de los principales puntos de dolor de las nuevas tecnologías se encuentra en los riesgos que tiene el compartir información al utilizar internet. Ante ello, la propuesta de las </a:t>
            </a:r>
            <a:r>
              <a:rPr lang="es-MX" sz="2800" dirty="0" err="1">
                <a:solidFill>
                  <a:srgbClr val="374151"/>
                </a:solidFill>
              </a:rPr>
              <a:t>fintech</a:t>
            </a:r>
            <a:r>
              <a:rPr lang="es-MX" sz="2800" dirty="0">
                <a:solidFill>
                  <a:srgbClr val="374151"/>
                </a:solidFill>
              </a:rPr>
              <a:t> se basa en contar con departamentos de informática y ciberseguridad para garantizar la seguridad en la información y datos de sus clientes.</a:t>
            </a:r>
          </a:p>
        </p:txBody>
      </p:sp>
      <p:pic>
        <p:nvPicPr>
          <p:cNvPr id="4" name="Imagen 3">
            <a:extLst>
              <a:ext uri="{FF2B5EF4-FFF2-40B4-BE49-F238E27FC236}">
                <a16:creationId xmlns:a16="http://schemas.microsoft.com/office/drawing/2014/main" id="{A0104666-D58D-7010-03A9-69670573A838}"/>
              </a:ext>
            </a:extLst>
          </p:cNvPr>
          <p:cNvPicPr>
            <a:picLocks noChangeAspect="1"/>
          </p:cNvPicPr>
          <p:nvPr/>
        </p:nvPicPr>
        <p:blipFill>
          <a:blip r:embed="rId2"/>
          <a:stretch>
            <a:fillRect/>
          </a:stretch>
        </p:blipFill>
        <p:spPr>
          <a:xfrm>
            <a:off x="7795431" y="4362465"/>
            <a:ext cx="3417211" cy="1895928"/>
          </a:xfrm>
          <a:prstGeom prst="rect">
            <a:avLst/>
          </a:prstGeom>
        </p:spPr>
      </p:pic>
    </p:spTree>
    <p:extLst>
      <p:ext uri="{BB962C8B-B14F-4D97-AF65-F5344CB8AC3E}">
        <p14:creationId xmlns:p14="http://schemas.microsoft.com/office/powerpoint/2010/main" val="40006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Construyen ecosistemas de alianzas.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246769"/>
          </a:xfrm>
          <a:prstGeom prst="rect">
            <a:avLst/>
          </a:prstGeom>
          <a:noFill/>
        </p:spPr>
        <p:txBody>
          <a:bodyPr wrap="square" rtlCol="0">
            <a:spAutoFit/>
          </a:bodyPr>
          <a:lstStyle/>
          <a:p>
            <a:r>
              <a:rPr lang="es-MX" sz="2800" dirty="0">
                <a:solidFill>
                  <a:srgbClr val="374151"/>
                </a:solidFill>
              </a:rPr>
              <a:t>Si algo hacen las </a:t>
            </a:r>
            <a:r>
              <a:rPr lang="es-MX" sz="2800" dirty="0" err="1">
                <a:solidFill>
                  <a:srgbClr val="374151"/>
                </a:solidFill>
              </a:rPr>
              <a:t>fintech</a:t>
            </a:r>
            <a:r>
              <a:rPr lang="es-MX" sz="2800" dirty="0">
                <a:solidFill>
                  <a:srgbClr val="374151"/>
                </a:solidFill>
              </a:rPr>
              <a:t>, es apostar por el constante diálogo con otras instituciones para garantizar mejores servicios a los usuarios finales del sistema bancario. Es así que no es de extrañar que las </a:t>
            </a:r>
            <a:r>
              <a:rPr lang="es-MX" sz="2800" dirty="0" err="1">
                <a:solidFill>
                  <a:srgbClr val="374151"/>
                </a:solidFill>
              </a:rPr>
              <a:t>fintech</a:t>
            </a:r>
            <a:r>
              <a:rPr lang="es-MX" sz="2800" dirty="0">
                <a:solidFill>
                  <a:srgbClr val="374151"/>
                </a:solidFill>
              </a:rPr>
              <a:t> no se comporten de forma antagónica al sistema financiero, a pesar de poder competir con este.</a:t>
            </a:r>
          </a:p>
        </p:txBody>
      </p:sp>
      <p:pic>
        <p:nvPicPr>
          <p:cNvPr id="5" name="Imagen 4">
            <a:extLst>
              <a:ext uri="{FF2B5EF4-FFF2-40B4-BE49-F238E27FC236}">
                <a16:creationId xmlns:a16="http://schemas.microsoft.com/office/drawing/2014/main" id="{EDF85E75-1012-DA70-6FA2-9D1C61BD6025}"/>
              </a:ext>
            </a:extLst>
          </p:cNvPr>
          <p:cNvPicPr>
            <a:picLocks noChangeAspect="1"/>
          </p:cNvPicPr>
          <p:nvPr/>
        </p:nvPicPr>
        <p:blipFill>
          <a:blip r:embed="rId2"/>
          <a:stretch>
            <a:fillRect/>
          </a:stretch>
        </p:blipFill>
        <p:spPr>
          <a:xfrm>
            <a:off x="6591533" y="4447159"/>
            <a:ext cx="5250120" cy="1578887"/>
          </a:xfrm>
          <a:prstGeom prst="rect">
            <a:avLst/>
          </a:prstGeom>
        </p:spPr>
      </p:pic>
    </p:spTree>
    <p:extLst>
      <p:ext uri="{BB962C8B-B14F-4D97-AF65-F5344CB8AC3E}">
        <p14:creationId xmlns:p14="http://schemas.microsoft.com/office/powerpoint/2010/main" val="339184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758785" y="1903752"/>
            <a:ext cx="8399519" cy="1754326"/>
          </a:xfrm>
          <a:prstGeom prst="rect">
            <a:avLst/>
          </a:prstGeom>
          <a:noFill/>
        </p:spPr>
        <p:txBody>
          <a:bodyPr wrap="square" rtlCol="0">
            <a:spAutoFit/>
          </a:bodyPr>
          <a:lstStyle/>
          <a:p>
            <a:r>
              <a:rPr lang="es-MX" sz="5400" b="1" i="0" dirty="0">
                <a:solidFill>
                  <a:srgbClr val="374151"/>
                </a:solidFill>
                <a:effectLst/>
              </a:rPr>
              <a:t>¿Cuáles son las ventajas y desventajas de las </a:t>
            </a:r>
            <a:r>
              <a:rPr lang="es-MX" sz="5400" b="1" dirty="0">
                <a:solidFill>
                  <a:srgbClr val="374151"/>
                </a:solidFill>
              </a:rPr>
              <a:t>F</a:t>
            </a:r>
            <a:r>
              <a:rPr lang="es-MX" sz="5400" b="1" i="0" dirty="0">
                <a:solidFill>
                  <a:srgbClr val="374151"/>
                </a:solidFill>
                <a:effectLst/>
              </a:rPr>
              <a:t>intech?</a:t>
            </a:r>
            <a:endParaRPr lang="es-ES" sz="5400" b="1" i="0" dirty="0">
              <a:solidFill>
                <a:srgbClr val="374151"/>
              </a:solidFill>
              <a:effectLst/>
            </a:endParaRPr>
          </a:p>
        </p:txBody>
      </p:sp>
      <p:pic>
        <p:nvPicPr>
          <p:cNvPr id="4" name="Imagen 3">
            <a:extLst>
              <a:ext uri="{FF2B5EF4-FFF2-40B4-BE49-F238E27FC236}">
                <a16:creationId xmlns:a16="http://schemas.microsoft.com/office/drawing/2014/main" id="{239121C1-35E5-30B3-CBB3-3FAC4D587EFD}"/>
              </a:ext>
            </a:extLst>
          </p:cNvPr>
          <p:cNvPicPr>
            <a:picLocks noChangeAspect="1"/>
          </p:cNvPicPr>
          <p:nvPr/>
        </p:nvPicPr>
        <p:blipFill>
          <a:blip r:embed="rId2"/>
          <a:stretch>
            <a:fillRect/>
          </a:stretch>
        </p:blipFill>
        <p:spPr>
          <a:xfrm>
            <a:off x="4131664" y="4463165"/>
            <a:ext cx="2819400" cy="1619250"/>
          </a:xfrm>
          <a:prstGeom prst="rect">
            <a:avLst/>
          </a:prstGeom>
        </p:spPr>
      </p:pic>
    </p:spTree>
    <p:extLst>
      <p:ext uri="{BB962C8B-B14F-4D97-AF65-F5344CB8AC3E}">
        <p14:creationId xmlns:p14="http://schemas.microsoft.com/office/powerpoint/2010/main" val="393067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Ventajas.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514601" y="1351350"/>
            <a:ext cx="10927830" cy="4401205"/>
          </a:xfrm>
          <a:prstGeom prst="rect">
            <a:avLst/>
          </a:prstGeom>
          <a:noFill/>
        </p:spPr>
        <p:txBody>
          <a:bodyPr wrap="square" rtlCol="0">
            <a:spAutoFit/>
          </a:bodyPr>
          <a:lstStyle/>
          <a:p>
            <a:r>
              <a:rPr lang="es-MX" sz="2800" dirty="0">
                <a:solidFill>
                  <a:srgbClr val="374151"/>
                </a:solidFill>
              </a:rPr>
              <a:t>•</a:t>
            </a:r>
            <a:r>
              <a:rPr lang="es-MX" sz="2800" b="1" dirty="0">
                <a:solidFill>
                  <a:srgbClr val="374151"/>
                </a:solidFill>
              </a:rPr>
              <a:t>	Mayor accesibilidad.</a:t>
            </a:r>
          </a:p>
          <a:p>
            <a:r>
              <a:rPr lang="es-MX" sz="2800" dirty="0">
                <a:solidFill>
                  <a:srgbClr val="374151"/>
                </a:solidFill>
              </a:rPr>
              <a:t> Esto se traduce también en un aumento de la población bancarizada, ya que toda persona con acceso a internet puede, sin mayor problema, abrir una cuenta y solicitar un crédito.</a:t>
            </a:r>
          </a:p>
          <a:p>
            <a:endParaRPr lang="es-MX" sz="2800" dirty="0">
              <a:solidFill>
                <a:srgbClr val="374151"/>
              </a:solidFill>
            </a:endParaRPr>
          </a:p>
          <a:p>
            <a:endParaRPr lang="es-MX" sz="2800" dirty="0">
              <a:solidFill>
                <a:srgbClr val="374151"/>
              </a:solidFill>
            </a:endParaRPr>
          </a:p>
          <a:p>
            <a:r>
              <a:rPr lang="es-MX" sz="2800" b="1" dirty="0">
                <a:solidFill>
                  <a:srgbClr val="374151"/>
                </a:solidFill>
              </a:rPr>
              <a:t>•	Rapidez. </a:t>
            </a:r>
          </a:p>
          <a:p>
            <a:r>
              <a:rPr lang="es-MX" sz="2800" dirty="0">
                <a:solidFill>
                  <a:srgbClr val="374151"/>
                </a:solidFill>
              </a:rPr>
              <a:t>En promedio las </a:t>
            </a:r>
            <a:r>
              <a:rPr lang="es-MX" sz="2800" dirty="0" err="1">
                <a:solidFill>
                  <a:srgbClr val="374151"/>
                </a:solidFill>
              </a:rPr>
              <a:t>fintech</a:t>
            </a:r>
            <a:r>
              <a:rPr lang="es-MX" sz="2800" dirty="0">
                <a:solidFill>
                  <a:srgbClr val="374151"/>
                </a:solidFill>
              </a:rPr>
              <a:t> tienen tiempos de respuesta de sus procesos para los solicitantes que van desde los 10 minutos hasta las 48 horas.</a:t>
            </a:r>
          </a:p>
          <a:p>
            <a:r>
              <a:rPr lang="es-MX" sz="2800" dirty="0">
                <a:solidFill>
                  <a:srgbClr val="374151"/>
                </a:solidFill>
              </a:rPr>
              <a:t>	</a:t>
            </a:r>
          </a:p>
        </p:txBody>
      </p:sp>
      <p:pic>
        <p:nvPicPr>
          <p:cNvPr id="4" name="Imagen 3">
            <a:extLst>
              <a:ext uri="{FF2B5EF4-FFF2-40B4-BE49-F238E27FC236}">
                <a16:creationId xmlns:a16="http://schemas.microsoft.com/office/drawing/2014/main" id="{6C047958-B6D0-8A34-A1BF-DDD9B38629FE}"/>
              </a:ext>
            </a:extLst>
          </p:cNvPr>
          <p:cNvPicPr>
            <a:picLocks noChangeAspect="1"/>
          </p:cNvPicPr>
          <p:nvPr/>
        </p:nvPicPr>
        <p:blipFill>
          <a:blip r:embed="rId2"/>
          <a:stretch>
            <a:fillRect/>
          </a:stretch>
        </p:blipFill>
        <p:spPr>
          <a:xfrm>
            <a:off x="6096000" y="2764514"/>
            <a:ext cx="1711555" cy="1328972"/>
          </a:xfrm>
          <a:prstGeom prst="rect">
            <a:avLst/>
          </a:prstGeom>
        </p:spPr>
      </p:pic>
      <p:pic>
        <p:nvPicPr>
          <p:cNvPr id="5" name="Imagen 4">
            <a:extLst>
              <a:ext uri="{FF2B5EF4-FFF2-40B4-BE49-F238E27FC236}">
                <a16:creationId xmlns:a16="http://schemas.microsoft.com/office/drawing/2014/main" id="{A203B51B-561E-2517-B8DB-E4802E6D8493}"/>
              </a:ext>
            </a:extLst>
          </p:cNvPr>
          <p:cNvPicPr>
            <a:picLocks noChangeAspect="1"/>
          </p:cNvPicPr>
          <p:nvPr/>
        </p:nvPicPr>
        <p:blipFill>
          <a:blip r:embed="rId3"/>
          <a:stretch>
            <a:fillRect/>
          </a:stretch>
        </p:blipFill>
        <p:spPr>
          <a:xfrm>
            <a:off x="6096000" y="5322267"/>
            <a:ext cx="2023751" cy="1317622"/>
          </a:xfrm>
          <a:prstGeom prst="rect">
            <a:avLst/>
          </a:prstGeom>
        </p:spPr>
      </p:pic>
    </p:spTree>
    <p:extLst>
      <p:ext uri="{BB962C8B-B14F-4D97-AF65-F5344CB8AC3E}">
        <p14:creationId xmlns:p14="http://schemas.microsoft.com/office/powerpoint/2010/main" val="159207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Ventajas.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39651" y="1306379"/>
            <a:ext cx="10927830" cy="4401205"/>
          </a:xfrm>
          <a:prstGeom prst="rect">
            <a:avLst/>
          </a:prstGeom>
          <a:noFill/>
        </p:spPr>
        <p:txBody>
          <a:bodyPr wrap="square" rtlCol="0">
            <a:spAutoFit/>
          </a:bodyPr>
          <a:lstStyle/>
          <a:p>
            <a:r>
              <a:rPr lang="es-MX" sz="2800" dirty="0">
                <a:solidFill>
                  <a:srgbClr val="374151"/>
                </a:solidFill>
              </a:rPr>
              <a:t>•	</a:t>
            </a:r>
            <a:r>
              <a:rPr lang="es-MX" sz="2800" b="1" dirty="0">
                <a:solidFill>
                  <a:srgbClr val="374151"/>
                </a:solidFill>
              </a:rPr>
              <a:t>Optimización del tiempo. </a:t>
            </a:r>
          </a:p>
          <a:p>
            <a:r>
              <a:rPr lang="es-MX" sz="2800" dirty="0">
                <a:solidFill>
                  <a:srgbClr val="374151"/>
                </a:solidFill>
              </a:rPr>
              <a:t>Gracias a que todos los procesos se realizan a través de internet no es necesario, en la mayoría de los casos, acudir a alguna sucursal física.</a:t>
            </a:r>
          </a:p>
          <a:p>
            <a:endParaRPr lang="es-MX" sz="2800" dirty="0">
              <a:solidFill>
                <a:srgbClr val="374151"/>
              </a:solidFill>
            </a:endParaRPr>
          </a:p>
          <a:p>
            <a:endParaRPr lang="es-MX" sz="2800" dirty="0">
              <a:solidFill>
                <a:srgbClr val="374151"/>
              </a:solidFill>
            </a:endParaRPr>
          </a:p>
          <a:p>
            <a:endParaRPr lang="es-MX" sz="2800" dirty="0">
              <a:solidFill>
                <a:srgbClr val="374151"/>
              </a:solidFill>
            </a:endParaRPr>
          </a:p>
          <a:p>
            <a:r>
              <a:rPr lang="es-MX" sz="2800" dirty="0">
                <a:solidFill>
                  <a:srgbClr val="374151"/>
                </a:solidFill>
              </a:rPr>
              <a:t>•	</a:t>
            </a:r>
            <a:r>
              <a:rPr lang="es-MX" sz="2800" b="1" dirty="0">
                <a:solidFill>
                  <a:srgbClr val="374151"/>
                </a:solidFill>
              </a:rPr>
              <a:t>Variedad de servicios.</a:t>
            </a:r>
          </a:p>
          <a:p>
            <a:r>
              <a:rPr lang="es-MX" sz="2800" dirty="0">
                <a:solidFill>
                  <a:srgbClr val="374151"/>
                </a:solidFill>
              </a:rPr>
              <a:t> Las </a:t>
            </a:r>
            <a:r>
              <a:rPr lang="es-MX" sz="2800" dirty="0" err="1">
                <a:solidFill>
                  <a:srgbClr val="374151"/>
                </a:solidFill>
              </a:rPr>
              <a:t>fintech</a:t>
            </a:r>
            <a:r>
              <a:rPr lang="es-MX" sz="2800" dirty="0">
                <a:solidFill>
                  <a:srgbClr val="374151"/>
                </a:solidFill>
              </a:rPr>
              <a:t> han logrado segmentar los servicios, de forma que se ofrece toda una gama, conforme las necesidades, tanto de los usuarios de servicios financieros, como de los oferentes de estos.</a:t>
            </a:r>
          </a:p>
        </p:txBody>
      </p:sp>
      <p:pic>
        <p:nvPicPr>
          <p:cNvPr id="4098" name="Picture 2" descr="Optimización del tiempo y de procesos en la empresa - Legaltech">
            <a:extLst>
              <a:ext uri="{FF2B5EF4-FFF2-40B4-BE49-F238E27FC236}">
                <a16:creationId xmlns:a16="http://schemas.microsoft.com/office/drawing/2014/main" id="{DB50930B-F4CC-92A4-D02B-111DFB690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10437"/>
            <a:ext cx="2052546" cy="112449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77684B9-1549-93F5-7233-393CA3AD6116}"/>
              </a:ext>
            </a:extLst>
          </p:cNvPr>
          <p:cNvPicPr>
            <a:picLocks noChangeAspect="1"/>
          </p:cNvPicPr>
          <p:nvPr/>
        </p:nvPicPr>
        <p:blipFill>
          <a:blip r:embed="rId3"/>
          <a:stretch>
            <a:fillRect/>
          </a:stretch>
        </p:blipFill>
        <p:spPr>
          <a:xfrm>
            <a:off x="8885810" y="5263970"/>
            <a:ext cx="2663420" cy="1254332"/>
          </a:xfrm>
          <a:prstGeom prst="rect">
            <a:avLst/>
          </a:prstGeom>
        </p:spPr>
      </p:pic>
    </p:spTree>
    <p:extLst>
      <p:ext uri="{BB962C8B-B14F-4D97-AF65-F5344CB8AC3E}">
        <p14:creationId xmlns:p14="http://schemas.microsoft.com/office/powerpoint/2010/main" val="1042340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985161" y="487025"/>
            <a:ext cx="8399519" cy="523220"/>
          </a:xfrm>
          <a:prstGeom prst="rect">
            <a:avLst/>
          </a:prstGeom>
          <a:noFill/>
        </p:spPr>
        <p:txBody>
          <a:bodyPr wrap="square" rtlCol="0">
            <a:spAutoFit/>
          </a:bodyPr>
          <a:lstStyle/>
          <a:p>
            <a:r>
              <a:rPr lang="es-MX" sz="2800" b="1" i="0" dirty="0">
                <a:solidFill>
                  <a:srgbClr val="374151"/>
                </a:solidFill>
                <a:effectLst/>
              </a:rPr>
              <a:t>Desventajas.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97173" y="1122827"/>
            <a:ext cx="10927830" cy="4832092"/>
          </a:xfrm>
          <a:prstGeom prst="rect">
            <a:avLst/>
          </a:prstGeom>
          <a:noFill/>
        </p:spPr>
        <p:txBody>
          <a:bodyPr wrap="square" rtlCol="0">
            <a:spAutoFit/>
          </a:bodyPr>
          <a:lstStyle/>
          <a:p>
            <a:r>
              <a:rPr lang="es-MX" sz="2800" dirty="0">
                <a:solidFill>
                  <a:srgbClr val="374151"/>
                </a:solidFill>
              </a:rPr>
              <a:t>•	</a:t>
            </a:r>
            <a:r>
              <a:rPr lang="es-MX" sz="2800" b="1" dirty="0">
                <a:solidFill>
                  <a:srgbClr val="374151"/>
                </a:solidFill>
              </a:rPr>
              <a:t>Carencia de sucursales físicas. </a:t>
            </a:r>
          </a:p>
          <a:p>
            <a:r>
              <a:rPr lang="es-MX" sz="2800" dirty="0">
                <a:solidFill>
                  <a:srgbClr val="374151"/>
                </a:solidFill>
              </a:rPr>
              <a:t>Esto puede ser un inconveniente cuando se presenta algún problema en la prestación del servicio ya que todo debe ser tratado vía correo electrónico o redes sociales.</a:t>
            </a:r>
          </a:p>
          <a:p>
            <a:endParaRPr lang="es-MX" sz="2800" dirty="0">
              <a:solidFill>
                <a:srgbClr val="374151"/>
              </a:solidFill>
            </a:endParaRPr>
          </a:p>
          <a:p>
            <a:endParaRPr lang="es-MX" sz="2800" dirty="0">
              <a:solidFill>
                <a:srgbClr val="374151"/>
              </a:solidFill>
            </a:endParaRPr>
          </a:p>
          <a:p>
            <a:r>
              <a:rPr lang="es-MX" sz="2800" dirty="0">
                <a:solidFill>
                  <a:srgbClr val="374151"/>
                </a:solidFill>
              </a:rPr>
              <a:t>•	</a:t>
            </a:r>
            <a:r>
              <a:rPr lang="es-MX" sz="2800" b="1" dirty="0">
                <a:solidFill>
                  <a:srgbClr val="374151"/>
                </a:solidFill>
              </a:rPr>
              <a:t>Seguridad.</a:t>
            </a:r>
          </a:p>
          <a:p>
            <a:r>
              <a:rPr lang="es-MX" sz="2800" dirty="0">
                <a:solidFill>
                  <a:srgbClr val="374151"/>
                </a:solidFill>
              </a:rPr>
              <a:t> Aunque en este aspecto algunas </a:t>
            </a:r>
            <a:r>
              <a:rPr lang="es-MX" sz="2800" dirty="0" err="1">
                <a:solidFill>
                  <a:srgbClr val="374151"/>
                </a:solidFill>
              </a:rPr>
              <a:t>fintech</a:t>
            </a:r>
            <a:r>
              <a:rPr lang="es-MX" sz="2800" dirty="0">
                <a:solidFill>
                  <a:srgbClr val="374151"/>
                </a:solidFill>
              </a:rPr>
              <a:t> ofrecen como diferenciador el uso de la tecnología blockchain para mejorar la seguridad, no todas lo hacen, situación que pone en riesgo la seguridad de los datos de los usuarios.</a:t>
            </a:r>
          </a:p>
        </p:txBody>
      </p:sp>
      <p:pic>
        <p:nvPicPr>
          <p:cNvPr id="4" name="Imagen 3">
            <a:extLst>
              <a:ext uri="{FF2B5EF4-FFF2-40B4-BE49-F238E27FC236}">
                <a16:creationId xmlns:a16="http://schemas.microsoft.com/office/drawing/2014/main" id="{FE2AB223-3593-5A4B-077F-9FBFB37107DC}"/>
              </a:ext>
            </a:extLst>
          </p:cNvPr>
          <p:cNvPicPr>
            <a:picLocks noChangeAspect="1"/>
          </p:cNvPicPr>
          <p:nvPr/>
        </p:nvPicPr>
        <p:blipFill>
          <a:blip r:embed="rId2"/>
          <a:stretch>
            <a:fillRect/>
          </a:stretch>
        </p:blipFill>
        <p:spPr>
          <a:xfrm>
            <a:off x="4273842" y="2642836"/>
            <a:ext cx="1822158" cy="1212563"/>
          </a:xfrm>
          <a:prstGeom prst="rect">
            <a:avLst/>
          </a:prstGeom>
        </p:spPr>
      </p:pic>
      <p:pic>
        <p:nvPicPr>
          <p:cNvPr id="5122" name="Picture 2" descr="En qué consiste la seguridad digital? Definición y ejemplos">
            <a:extLst>
              <a:ext uri="{FF2B5EF4-FFF2-40B4-BE49-F238E27FC236}">
                <a16:creationId xmlns:a16="http://schemas.microsoft.com/office/drawing/2014/main" id="{0FF2763D-7FBC-23AC-B742-F566D9E5B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114" y="5443703"/>
            <a:ext cx="2263601" cy="124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25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Desventajas.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	</a:t>
            </a:r>
            <a:r>
              <a:rPr lang="es-MX" sz="2800" b="1" dirty="0">
                <a:solidFill>
                  <a:srgbClr val="374151"/>
                </a:solidFill>
              </a:rPr>
              <a:t>Accesibilidad.</a:t>
            </a:r>
          </a:p>
          <a:p>
            <a:r>
              <a:rPr lang="es-MX" sz="2800" dirty="0">
                <a:solidFill>
                  <a:srgbClr val="374151"/>
                </a:solidFill>
              </a:rPr>
              <a:t>A pesar que para muchos sea tan fácil como hacer uso de su teléfono inteligente, lo cierto es que esta condición excluye de inmediato a una muy buena parte de la población que no cuenta con acceso a internet, por ende, tendrá dificultades para bancarizarse, aún con la existencia de las Fintech.</a:t>
            </a:r>
          </a:p>
        </p:txBody>
      </p:sp>
      <p:pic>
        <p:nvPicPr>
          <p:cNvPr id="4" name="Imagen 3">
            <a:extLst>
              <a:ext uri="{FF2B5EF4-FFF2-40B4-BE49-F238E27FC236}">
                <a16:creationId xmlns:a16="http://schemas.microsoft.com/office/drawing/2014/main" id="{D02359FA-7747-D36C-E114-BF50773CF6B8}"/>
              </a:ext>
            </a:extLst>
          </p:cNvPr>
          <p:cNvPicPr>
            <a:picLocks noChangeAspect="1"/>
          </p:cNvPicPr>
          <p:nvPr/>
        </p:nvPicPr>
        <p:blipFill>
          <a:blip r:embed="rId2"/>
          <a:stretch>
            <a:fillRect/>
          </a:stretch>
        </p:blipFill>
        <p:spPr>
          <a:xfrm>
            <a:off x="6931467" y="4478711"/>
            <a:ext cx="3366776" cy="1844504"/>
          </a:xfrm>
          <a:prstGeom prst="rect">
            <a:avLst/>
          </a:prstGeom>
        </p:spPr>
      </p:pic>
    </p:spTree>
    <p:extLst>
      <p:ext uri="{BB962C8B-B14F-4D97-AF65-F5344CB8AC3E}">
        <p14:creationId xmlns:p14="http://schemas.microsoft.com/office/powerpoint/2010/main" val="4248499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¿Cuáles son las empresas </a:t>
            </a:r>
            <a:r>
              <a:rPr lang="es-MX" sz="2800" b="1" i="0" dirty="0" err="1">
                <a:solidFill>
                  <a:srgbClr val="374151"/>
                </a:solidFill>
                <a:effectLst/>
              </a:rPr>
              <a:t>fintech</a:t>
            </a:r>
            <a:r>
              <a:rPr lang="es-MX" sz="2800" b="1" i="0" dirty="0">
                <a:solidFill>
                  <a:srgbClr val="374151"/>
                </a:solidFill>
                <a:effectLst/>
              </a:rPr>
              <a:t> en Chile?</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246769"/>
          </a:xfrm>
          <a:prstGeom prst="rect">
            <a:avLst/>
          </a:prstGeom>
          <a:noFill/>
        </p:spPr>
        <p:txBody>
          <a:bodyPr wrap="square" rtlCol="0">
            <a:spAutoFit/>
          </a:bodyPr>
          <a:lstStyle/>
          <a:p>
            <a:r>
              <a:rPr lang="es-MX" sz="2800" dirty="0">
                <a:solidFill>
                  <a:srgbClr val="374151"/>
                </a:solidFill>
              </a:rPr>
              <a:t>El mundo de las Fintech se está abriendo espacio a pasos agigantados en América Latina. Según el estudio “Fintech América Latina 2018: Crecimiento y Consolidación”, realizado por el Banco Interamericano de Desarrollo (BID) y </a:t>
            </a:r>
            <a:r>
              <a:rPr lang="es-MX" sz="2800" dirty="0" err="1">
                <a:solidFill>
                  <a:srgbClr val="374151"/>
                </a:solidFill>
              </a:rPr>
              <a:t>Finnovista</a:t>
            </a:r>
            <a:r>
              <a:rPr lang="es-MX" sz="2800" dirty="0">
                <a:solidFill>
                  <a:srgbClr val="374151"/>
                </a:solidFill>
              </a:rPr>
              <a:t>, el 2018 cerró con 1166 emprendimientos Fintech en 18 países de la región (un 66% más que en 2017).</a:t>
            </a:r>
          </a:p>
        </p:txBody>
      </p:sp>
      <p:pic>
        <p:nvPicPr>
          <p:cNvPr id="5" name="Imagen 4">
            <a:extLst>
              <a:ext uri="{FF2B5EF4-FFF2-40B4-BE49-F238E27FC236}">
                <a16:creationId xmlns:a16="http://schemas.microsoft.com/office/drawing/2014/main" id="{F9401C85-18C5-B042-D7DF-1E4FA27D517D}"/>
              </a:ext>
            </a:extLst>
          </p:cNvPr>
          <p:cNvPicPr>
            <a:picLocks noChangeAspect="1"/>
          </p:cNvPicPr>
          <p:nvPr/>
        </p:nvPicPr>
        <p:blipFill>
          <a:blip r:embed="rId2"/>
          <a:stretch>
            <a:fillRect/>
          </a:stretch>
        </p:blipFill>
        <p:spPr>
          <a:xfrm>
            <a:off x="3982464" y="4368974"/>
            <a:ext cx="3362716" cy="1889419"/>
          </a:xfrm>
          <a:prstGeom prst="rect">
            <a:avLst/>
          </a:prstGeom>
        </p:spPr>
      </p:pic>
    </p:spTree>
    <p:extLst>
      <p:ext uri="{BB962C8B-B14F-4D97-AF65-F5344CB8AC3E}">
        <p14:creationId xmlns:p14="http://schemas.microsoft.com/office/powerpoint/2010/main" val="19906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632085" y="1381330"/>
            <a:ext cx="10927830" cy="1815882"/>
          </a:xfrm>
          <a:prstGeom prst="rect">
            <a:avLst/>
          </a:prstGeom>
          <a:noFill/>
        </p:spPr>
        <p:txBody>
          <a:bodyPr wrap="square" rtlCol="0">
            <a:spAutoFit/>
          </a:bodyPr>
          <a:lstStyle/>
          <a:p>
            <a:r>
              <a:rPr lang="es-MX" sz="2800" dirty="0">
                <a:solidFill>
                  <a:srgbClr val="374151"/>
                </a:solidFill>
              </a:rPr>
              <a:t>Sin embargo, son cinco los países latinoamericanos que más se están desarrollando en este ámbito y que concentran el 86% de todas las empresas Fintech de la región. Entre ellos se encuentra Chile que, con 84 emprendimientos, se sitúa quinto de estos 18 países.</a:t>
            </a:r>
          </a:p>
        </p:txBody>
      </p:sp>
      <p:pic>
        <p:nvPicPr>
          <p:cNvPr id="4" name="Imagen 3">
            <a:extLst>
              <a:ext uri="{FF2B5EF4-FFF2-40B4-BE49-F238E27FC236}">
                <a16:creationId xmlns:a16="http://schemas.microsoft.com/office/drawing/2014/main" id="{16A5AD7F-DD5E-077F-C436-38A1173F41FB}"/>
              </a:ext>
            </a:extLst>
          </p:cNvPr>
          <p:cNvPicPr>
            <a:picLocks noChangeAspect="1"/>
          </p:cNvPicPr>
          <p:nvPr/>
        </p:nvPicPr>
        <p:blipFill>
          <a:blip r:embed="rId2"/>
          <a:stretch>
            <a:fillRect/>
          </a:stretch>
        </p:blipFill>
        <p:spPr>
          <a:xfrm>
            <a:off x="2829708" y="3367898"/>
            <a:ext cx="5984507" cy="3233142"/>
          </a:xfrm>
          <a:prstGeom prst="rect">
            <a:avLst/>
          </a:prstGeom>
        </p:spPr>
      </p:pic>
    </p:spTree>
    <p:extLst>
      <p:ext uri="{BB962C8B-B14F-4D97-AF65-F5344CB8AC3E}">
        <p14:creationId xmlns:p14="http://schemas.microsoft.com/office/powerpoint/2010/main" val="307724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Destacame.</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Desde el año 2014, la Fintech chilena Destacame trabaja para “ayudar a las personas a tomar el control de su información financiera”. ¿Cómo lo hace? Destacame va puntuando a sus usuarios con mayor o menor nota dependiendo de la puntualidad en el pago de sus facturas. Así, el usuario registrado en Destacame puede demostrar a los bancos cuán buen pagador es y tener más opciones a la hora de acceder a un crédito.</a:t>
            </a:r>
          </a:p>
        </p:txBody>
      </p:sp>
      <p:pic>
        <p:nvPicPr>
          <p:cNvPr id="6146" name="Picture 2" descr="Destacame raises $3M in a series A round led by Fen Ventures - LatamList">
            <a:extLst>
              <a:ext uri="{FF2B5EF4-FFF2-40B4-BE49-F238E27FC236}">
                <a16:creationId xmlns:a16="http://schemas.microsoft.com/office/drawing/2014/main" id="{EDFEEEC8-461C-350A-9A02-086651A77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618" y="4686768"/>
            <a:ext cx="290512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60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2142891" y="912703"/>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46397" y="816079"/>
            <a:ext cx="8559384" cy="1384995"/>
          </a:xfrm>
          <a:prstGeom prst="rect">
            <a:avLst/>
          </a:prstGeom>
          <a:noFill/>
        </p:spPr>
        <p:txBody>
          <a:bodyPr wrap="square">
            <a:spAutoFit/>
          </a:bodyPr>
          <a:lstStyle/>
          <a:p>
            <a:pPr algn="ctr"/>
            <a:r>
              <a:rPr lang="es-ES" sz="2800" b="1" dirty="0">
                <a:solidFill>
                  <a:schemeClr val="bg1"/>
                </a:solidFill>
                <a:latin typeface="Söhne"/>
              </a:rPr>
              <a:t>Antes de empezar.</a:t>
            </a:r>
          </a:p>
          <a:p>
            <a:pPr algn="ctr"/>
            <a:r>
              <a:rPr lang="es-ES" sz="2800" b="1" dirty="0">
                <a:solidFill>
                  <a:schemeClr val="bg1"/>
                </a:solidFill>
                <a:latin typeface="Söhne"/>
              </a:rPr>
              <a:t> </a:t>
            </a:r>
            <a:endParaRPr lang="es-MX" sz="3200" dirty="0">
              <a:solidFill>
                <a:srgbClr val="374151"/>
              </a:solidFill>
            </a:endParaRPr>
          </a:p>
          <a:p>
            <a:pPr algn="just"/>
            <a:endParaRPr lang="es-ES" sz="2800" b="1" dirty="0">
              <a:solidFill>
                <a:schemeClr val="bg1"/>
              </a:solidFill>
              <a:latin typeface="Söhne"/>
            </a:endParaRPr>
          </a:p>
        </p:txBody>
      </p:sp>
      <p:sp>
        <p:nvSpPr>
          <p:cNvPr id="5" name="AutoShape 6">
            <a:extLst>
              <a:ext uri="{FF2B5EF4-FFF2-40B4-BE49-F238E27FC236}">
                <a16:creationId xmlns:a16="http://schemas.microsoft.com/office/drawing/2014/main" id="{17B9870D-3488-B2FB-9B9B-6FF52E49B7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9" name="Imagen 8">
            <a:extLst>
              <a:ext uri="{FF2B5EF4-FFF2-40B4-BE49-F238E27FC236}">
                <a16:creationId xmlns:a16="http://schemas.microsoft.com/office/drawing/2014/main" id="{F4C803A0-E775-3565-DC16-B7403A588E09}"/>
              </a:ext>
            </a:extLst>
          </p:cNvPr>
          <p:cNvPicPr>
            <a:picLocks noChangeAspect="1"/>
          </p:cNvPicPr>
          <p:nvPr/>
        </p:nvPicPr>
        <p:blipFill>
          <a:blip r:embed="rId2"/>
          <a:stretch>
            <a:fillRect/>
          </a:stretch>
        </p:blipFill>
        <p:spPr>
          <a:xfrm>
            <a:off x="2293495" y="1819274"/>
            <a:ext cx="7180289" cy="4044896"/>
          </a:xfrm>
          <a:prstGeom prst="rect">
            <a:avLst/>
          </a:prstGeom>
        </p:spPr>
      </p:pic>
    </p:spTree>
    <p:extLst>
      <p:ext uri="{BB962C8B-B14F-4D97-AF65-F5344CB8AC3E}">
        <p14:creationId xmlns:p14="http://schemas.microsoft.com/office/powerpoint/2010/main" val="3783031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Broota.</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Broota nace con la idea de ayudar a gente como sus propios fundadores: emprendedores que quieren hacer realidad su idea de negocio. Este crowdfunding, que se ha convertido en uno de los principales de Latinoamérica, conecta a emprendedores con inversionistas a través de una página web. Los emprendedores exponen su proyecto y los inversionistas eligen aquellos que más les gustan.</a:t>
            </a:r>
          </a:p>
        </p:txBody>
      </p:sp>
      <p:pic>
        <p:nvPicPr>
          <p:cNvPr id="4" name="Imagen 3">
            <a:extLst>
              <a:ext uri="{FF2B5EF4-FFF2-40B4-BE49-F238E27FC236}">
                <a16:creationId xmlns:a16="http://schemas.microsoft.com/office/drawing/2014/main" id="{0DB6B62A-D846-CA9A-10FD-D7AF8145EDD5}"/>
              </a:ext>
            </a:extLst>
          </p:cNvPr>
          <p:cNvPicPr>
            <a:picLocks noChangeAspect="1"/>
          </p:cNvPicPr>
          <p:nvPr/>
        </p:nvPicPr>
        <p:blipFill>
          <a:blip r:embed="rId2"/>
          <a:stretch>
            <a:fillRect/>
          </a:stretch>
        </p:blipFill>
        <p:spPr>
          <a:xfrm>
            <a:off x="8516287" y="4353393"/>
            <a:ext cx="2336592" cy="2336592"/>
          </a:xfrm>
          <a:prstGeom prst="rect">
            <a:avLst/>
          </a:prstGeom>
        </p:spPr>
      </p:pic>
    </p:spTree>
    <p:extLst>
      <p:ext uri="{BB962C8B-B14F-4D97-AF65-F5344CB8AC3E}">
        <p14:creationId xmlns:p14="http://schemas.microsoft.com/office/powerpoint/2010/main" val="20679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Buda.</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1815882"/>
          </a:xfrm>
          <a:prstGeom prst="rect">
            <a:avLst/>
          </a:prstGeom>
          <a:noFill/>
        </p:spPr>
        <p:txBody>
          <a:bodyPr wrap="square" rtlCol="0">
            <a:spAutoFit/>
          </a:bodyPr>
          <a:lstStyle/>
          <a:p>
            <a:r>
              <a:rPr lang="es-MX" sz="2800" dirty="0">
                <a:solidFill>
                  <a:srgbClr val="374151"/>
                </a:solidFill>
              </a:rPr>
              <a:t>Los aficionados a las criptomonedas también encuentran opciones en el mundo de las Fintech en América Latina. Una de ellas es Buda, un emprendimiento chileno dedicado a la compra y venta de las principales criptomonedas internacionales: Bitcoin, </a:t>
            </a:r>
            <a:r>
              <a:rPr lang="es-MX" sz="2800" dirty="0" err="1">
                <a:solidFill>
                  <a:srgbClr val="374151"/>
                </a:solidFill>
              </a:rPr>
              <a:t>Ether</a:t>
            </a:r>
            <a:r>
              <a:rPr lang="es-MX" sz="2800" dirty="0">
                <a:solidFill>
                  <a:srgbClr val="374151"/>
                </a:solidFill>
              </a:rPr>
              <a:t>, Bitcoin Cash y </a:t>
            </a:r>
            <a:r>
              <a:rPr lang="es-MX" sz="2800" dirty="0" err="1">
                <a:solidFill>
                  <a:srgbClr val="374151"/>
                </a:solidFill>
              </a:rPr>
              <a:t>Litecoin</a:t>
            </a:r>
            <a:r>
              <a:rPr lang="es-MX" sz="2800" dirty="0">
                <a:solidFill>
                  <a:srgbClr val="374151"/>
                </a:solidFill>
              </a:rPr>
              <a:t>.</a:t>
            </a:r>
          </a:p>
        </p:txBody>
      </p:sp>
      <p:pic>
        <p:nvPicPr>
          <p:cNvPr id="4" name="Imagen 3">
            <a:extLst>
              <a:ext uri="{FF2B5EF4-FFF2-40B4-BE49-F238E27FC236}">
                <a16:creationId xmlns:a16="http://schemas.microsoft.com/office/drawing/2014/main" id="{E508858E-789C-767F-50AF-2D62D1BF8D17}"/>
              </a:ext>
            </a:extLst>
          </p:cNvPr>
          <p:cNvPicPr>
            <a:picLocks noChangeAspect="1"/>
          </p:cNvPicPr>
          <p:nvPr/>
        </p:nvPicPr>
        <p:blipFill>
          <a:blip r:embed="rId2"/>
          <a:stretch>
            <a:fillRect/>
          </a:stretch>
        </p:blipFill>
        <p:spPr>
          <a:xfrm>
            <a:off x="6096000" y="5021392"/>
            <a:ext cx="4800600" cy="952500"/>
          </a:xfrm>
          <a:prstGeom prst="rect">
            <a:avLst/>
          </a:prstGeom>
        </p:spPr>
      </p:pic>
    </p:spTree>
    <p:extLst>
      <p:ext uri="{BB962C8B-B14F-4D97-AF65-F5344CB8AC3E}">
        <p14:creationId xmlns:p14="http://schemas.microsoft.com/office/powerpoint/2010/main" val="1725925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ComparaOnline.</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Según el estudio realizado por el BID y </a:t>
            </a:r>
            <a:r>
              <a:rPr lang="es-MX" sz="2800" dirty="0" err="1">
                <a:solidFill>
                  <a:srgbClr val="374151"/>
                </a:solidFill>
              </a:rPr>
              <a:t>Finnovista</a:t>
            </a:r>
            <a:r>
              <a:rPr lang="es-MX" sz="2800" dirty="0">
                <a:solidFill>
                  <a:srgbClr val="374151"/>
                </a:solidFill>
              </a:rPr>
              <a:t>, dos Fintech chilenas se encuentran en la lista de inversiones más destacadas durante el año 2017 en Latinoamérica. Una de ellas es Destácame y la otra, ComparaOnline, un emprendimiento que ayuda a sus usuarios a comparar diversos tipos de seguros y créditos de las diferentes entidades a través de una única página web.</a:t>
            </a:r>
          </a:p>
        </p:txBody>
      </p:sp>
      <p:pic>
        <p:nvPicPr>
          <p:cNvPr id="4" name="Imagen 3">
            <a:extLst>
              <a:ext uri="{FF2B5EF4-FFF2-40B4-BE49-F238E27FC236}">
                <a16:creationId xmlns:a16="http://schemas.microsoft.com/office/drawing/2014/main" id="{B93718C7-70FC-5731-F2F3-32656E06874F}"/>
              </a:ext>
            </a:extLst>
          </p:cNvPr>
          <p:cNvPicPr>
            <a:picLocks noChangeAspect="1"/>
          </p:cNvPicPr>
          <p:nvPr/>
        </p:nvPicPr>
        <p:blipFill>
          <a:blip r:embed="rId2"/>
          <a:stretch>
            <a:fillRect/>
          </a:stretch>
        </p:blipFill>
        <p:spPr>
          <a:xfrm>
            <a:off x="8337030" y="4591518"/>
            <a:ext cx="2743200" cy="1666875"/>
          </a:xfrm>
          <a:prstGeom prst="rect">
            <a:avLst/>
          </a:prstGeom>
        </p:spPr>
      </p:pic>
    </p:spTree>
    <p:extLst>
      <p:ext uri="{BB962C8B-B14F-4D97-AF65-F5344CB8AC3E}">
        <p14:creationId xmlns:p14="http://schemas.microsoft.com/office/powerpoint/2010/main" val="3699079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a:solidFill>
                  <a:srgbClr val="374151"/>
                </a:solidFill>
                <a:effectLst/>
              </a:rPr>
              <a:t>Cumplo.</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Al igual que </a:t>
            </a:r>
            <a:r>
              <a:rPr lang="es-MX" sz="2800" dirty="0" err="1">
                <a:solidFill>
                  <a:srgbClr val="374151"/>
                </a:solidFill>
              </a:rPr>
              <a:t>RedCapital</a:t>
            </a:r>
            <a:r>
              <a:rPr lang="es-MX" sz="2800" dirty="0">
                <a:solidFill>
                  <a:srgbClr val="374151"/>
                </a:solidFill>
              </a:rPr>
              <a:t>, Cumplo es una empresa dedicada al préstamo de capital para pequeñas y medianas empresas. En sus inicios, conectaba a personas que estaban dispuestas a prestar su dinero a una tasa de interés específica con otras que necesitaban un préstamos, sin embargo, asegurar que el prestatario iba a ser un buen pagador era prácticamente imposible, por lo que decidieron girar su negocio hacia las pymes.</a:t>
            </a:r>
          </a:p>
        </p:txBody>
      </p:sp>
      <p:pic>
        <p:nvPicPr>
          <p:cNvPr id="4" name="Imagen 3">
            <a:extLst>
              <a:ext uri="{FF2B5EF4-FFF2-40B4-BE49-F238E27FC236}">
                <a16:creationId xmlns:a16="http://schemas.microsoft.com/office/drawing/2014/main" id="{B757868A-3D60-6CD1-E65F-C4B2C47703E4}"/>
              </a:ext>
            </a:extLst>
          </p:cNvPr>
          <p:cNvPicPr>
            <a:picLocks noChangeAspect="1"/>
          </p:cNvPicPr>
          <p:nvPr/>
        </p:nvPicPr>
        <p:blipFill>
          <a:blip r:embed="rId2"/>
          <a:stretch>
            <a:fillRect/>
          </a:stretch>
        </p:blipFill>
        <p:spPr>
          <a:xfrm>
            <a:off x="6976672" y="4865479"/>
            <a:ext cx="4114800" cy="1114425"/>
          </a:xfrm>
          <a:prstGeom prst="rect">
            <a:avLst/>
          </a:prstGeom>
        </p:spPr>
      </p:pic>
    </p:spTree>
    <p:extLst>
      <p:ext uri="{BB962C8B-B14F-4D97-AF65-F5344CB8AC3E}">
        <p14:creationId xmlns:p14="http://schemas.microsoft.com/office/powerpoint/2010/main" val="712342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884481" y="599607"/>
            <a:ext cx="8399519" cy="523220"/>
          </a:xfrm>
          <a:prstGeom prst="rect">
            <a:avLst/>
          </a:prstGeom>
          <a:noFill/>
        </p:spPr>
        <p:txBody>
          <a:bodyPr wrap="square" rtlCol="0">
            <a:spAutoFit/>
          </a:bodyPr>
          <a:lstStyle/>
          <a:p>
            <a:r>
              <a:rPr lang="es-MX" sz="2800" b="1" i="0" dirty="0" err="1">
                <a:solidFill>
                  <a:srgbClr val="374151"/>
                </a:solidFill>
                <a:effectLst/>
              </a:rPr>
              <a:t>Cyclopay</a:t>
            </a:r>
            <a:r>
              <a:rPr lang="es-MX" sz="2800" b="1" i="0" dirty="0">
                <a:solidFill>
                  <a:srgbClr val="374151"/>
                </a:solidFill>
                <a:effectLst/>
              </a:rPr>
              <a:t>. </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1815882"/>
          </a:xfrm>
          <a:prstGeom prst="rect">
            <a:avLst/>
          </a:prstGeom>
          <a:noFill/>
        </p:spPr>
        <p:txBody>
          <a:bodyPr wrap="square" rtlCol="0">
            <a:spAutoFit/>
          </a:bodyPr>
          <a:lstStyle/>
          <a:p>
            <a:r>
              <a:rPr lang="es-MX" sz="2800" dirty="0">
                <a:solidFill>
                  <a:srgbClr val="374151"/>
                </a:solidFill>
              </a:rPr>
              <a:t>Es un servicio de gestión y administración de cargos recurrentes que permite manejar el ciclo completo de una suscripción, la relación con sus respectivos suscriptores y la actualización de los datos del medio de pago en línea para lograr mejor conversión y menos fricción.</a:t>
            </a:r>
          </a:p>
        </p:txBody>
      </p:sp>
      <p:pic>
        <p:nvPicPr>
          <p:cNvPr id="4" name="Imagen 3">
            <a:extLst>
              <a:ext uri="{FF2B5EF4-FFF2-40B4-BE49-F238E27FC236}">
                <a16:creationId xmlns:a16="http://schemas.microsoft.com/office/drawing/2014/main" id="{F9F69311-39EA-512E-B7E1-FE363E44E3C4}"/>
              </a:ext>
            </a:extLst>
          </p:cNvPr>
          <p:cNvPicPr>
            <a:picLocks noChangeAspect="1"/>
          </p:cNvPicPr>
          <p:nvPr/>
        </p:nvPicPr>
        <p:blipFill>
          <a:blip r:embed="rId2"/>
          <a:stretch>
            <a:fillRect/>
          </a:stretch>
        </p:blipFill>
        <p:spPr>
          <a:xfrm>
            <a:off x="7075982" y="4687002"/>
            <a:ext cx="3886200" cy="1171575"/>
          </a:xfrm>
          <a:prstGeom prst="rect">
            <a:avLst/>
          </a:prstGeom>
        </p:spPr>
      </p:pic>
    </p:spTree>
    <p:extLst>
      <p:ext uri="{BB962C8B-B14F-4D97-AF65-F5344CB8AC3E}">
        <p14:creationId xmlns:p14="http://schemas.microsoft.com/office/powerpoint/2010/main" val="3480940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484621" y="974361"/>
            <a:ext cx="8399519" cy="523220"/>
          </a:xfrm>
          <a:prstGeom prst="rect">
            <a:avLst/>
          </a:prstGeom>
          <a:noFill/>
        </p:spPr>
        <p:txBody>
          <a:bodyPr wrap="square" rtlCol="0">
            <a:spAutoFit/>
          </a:bodyPr>
          <a:lstStyle/>
          <a:p>
            <a:r>
              <a:rPr lang="es-MX" sz="2800" b="1" i="0" dirty="0">
                <a:solidFill>
                  <a:srgbClr val="374151"/>
                </a:solidFill>
                <a:effectLst/>
              </a:rPr>
              <a:t>Innovación global en pagos digitales: el futuro es hoy</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3970318"/>
          </a:xfrm>
          <a:prstGeom prst="rect">
            <a:avLst/>
          </a:prstGeom>
          <a:noFill/>
        </p:spPr>
        <p:txBody>
          <a:bodyPr wrap="square" rtlCol="0">
            <a:spAutoFit/>
          </a:bodyPr>
          <a:lstStyle/>
          <a:p>
            <a:r>
              <a:rPr lang="es-MX" sz="2800" dirty="0">
                <a:solidFill>
                  <a:srgbClr val="374151"/>
                </a:solidFill>
              </a:rPr>
              <a:t>Automatización de cobros, gestión y administración de pagos recurrentes son las herramientas para ofrecer lo que el consumidor necesita.</a:t>
            </a:r>
          </a:p>
          <a:p>
            <a:endParaRPr lang="es-MX" sz="2800" dirty="0">
              <a:solidFill>
                <a:srgbClr val="374151"/>
              </a:solidFill>
            </a:endParaRPr>
          </a:p>
          <a:p>
            <a:r>
              <a:rPr lang="es-MX" sz="2800" dirty="0">
                <a:solidFill>
                  <a:srgbClr val="374151"/>
                </a:solidFill>
              </a:rPr>
              <a:t>La innovación global que se está produciendo en el ámbito de los pagos pone al consumidor en el epicentro de los nuevos productos y servicios. Con una marcada visión «</a:t>
            </a:r>
            <a:r>
              <a:rPr lang="es-MX" sz="2800" dirty="0" err="1">
                <a:solidFill>
                  <a:srgbClr val="374151"/>
                </a:solidFill>
              </a:rPr>
              <a:t>customer</a:t>
            </a:r>
            <a:r>
              <a:rPr lang="es-MX" sz="2800" dirty="0">
                <a:solidFill>
                  <a:srgbClr val="374151"/>
                </a:solidFill>
              </a:rPr>
              <a:t> </a:t>
            </a:r>
            <a:r>
              <a:rPr lang="es-MX" sz="2800" dirty="0" err="1">
                <a:solidFill>
                  <a:srgbClr val="374151"/>
                </a:solidFill>
              </a:rPr>
              <a:t>centric</a:t>
            </a:r>
            <a:r>
              <a:rPr lang="es-MX" sz="2800" dirty="0">
                <a:solidFill>
                  <a:srgbClr val="374151"/>
                </a:solidFill>
              </a:rPr>
              <a:t>», más el crecimiento sostenido de los negocios digitales y la irrupción de la IA para el análisis de data -entre otras aplicaciones -, los pagos recurrentes tienen un terreno fértil para seguir creciendo al ritmo de los comercios.</a:t>
            </a:r>
          </a:p>
        </p:txBody>
      </p:sp>
      <p:pic>
        <p:nvPicPr>
          <p:cNvPr id="4" name="Imagen 3">
            <a:extLst>
              <a:ext uri="{FF2B5EF4-FFF2-40B4-BE49-F238E27FC236}">
                <a16:creationId xmlns:a16="http://schemas.microsoft.com/office/drawing/2014/main" id="{A15B3EB2-FF41-E64F-7AE4-A247F51C5657}"/>
              </a:ext>
            </a:extLst>
          </p:cNvPr>
          <p:cNvPicPr>
            <a:picLocks noChangeAspect="1"/>
          </p:cNvPicPr>
          <p:nvPr/>
        </p:nvPicPr>
        <p:blipFill>
          <a:blip r:embed="rId2"/>
          <a:stretch>
            <a:fillRect/>
          </a:stretch>
        </p:blipFill>
        <p:spPr>
          <a:xfrm>
            <a:off x="8884140" y="5247377"/>
            <a:ext cx="2118640" cy="1404750"/>
          </a:xfrm>
          <a:prstGeom prst="rect">
            <a:avLst/>
          </a:prstGeom>
        </p:spPr>
      </p:pic>
    </p:spTree>
    <p:extLst>
      <p:ext uri="{BB962C8B-B14F-4D97-AF65-F5344CB8AC3E}">
        <p14:creationId xmlns:p14="http://schemas.microsoft.com/office/powerpoint/2010/main" val="1300032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Ante este escenario es que Lyra, empresa con más de 20 años de experiencia en tecnología aplicada al mercado financiero, anunció recientemente el lanzamiento de una solución innovadora para Latinoamérica: CycloPay. La misma </a:t>
            </a:r>
            <a:r>
              <a:rPr lang="es-MX" sz="2800" dirty="0" err="1">
                <a:solidFill>
                  <a:srgbClr val="374151"/>
                </a:solidFill>
              </a:rPr>
              <a:t>fué</a:t>
            </a:r>
            <a:r>
              <a:rPr lang="es-MX" sz="2800" dirty="0">
                <a:solidFill>
                  <a:srgbClr val="374151"/>
                </a:solidFill>
              </a:rPr>
              <a:t> presentada en el evento Lyra </a:t>
            </a:r>
            <a:r>
              <a:rPr lang="es-MX" sz="2800" dirty="0" err="1">
                <a:solidFill>
                  <a:srgbClr val="374151"/>
                </a:solidFill>
              </a:rPr>
              <a:t>Innovates</a:t>
            </a:r>
            <a:r>
              <a:rPr lang="es-MX" sz="2800" dirty="0">
                <a:solidFill>
                  <a:srgbClr val="374151"/>
                </a:solidFill>
              </a:rPr>
              <a:t> en Santiago, que reunió a más de 100 asistentes de la industria Fintech chilena y de Latinoamérica.</a:t>
            </a:r>
          </a:p>
        </p:txBody>
      </p:sp>
      <p:pic>
        <p:nvPicPr>
          <p:cNvPr id="5" name="Imagen 4">
            <a:extLst>
              <a:ext uri="{FF2B5EF4-FFF2-40B4-BE49-F238E27FC236}">
                <a16:creationId xmlns:a16="http://schemas.microsoft.com/office/drawing/2014/main" id="{5F0BF9C4-F16E-5C09-44F7-1A7C0808A848}"/>
              </a:ext>
            </a:extLst>
          </p:cNvPr>
          <p:cNvPicPr>
            <a:picLocks noChangeAspect="1"/>
          </p:cNvPicPr>
          <p:nvPr/>
        </p:nvPicPr>
        <p:blipFill>
          <a:blip r:embed="rId2"/>
          <a:stretch>
            <a:fillRect/>
          </a:stretch>
        </p:blipFill>
        <p:spPr>
          <a:xfrm>
            <a:off x="8756988" y="4231207"/>
            <a:ext cx="2143125" cy="2143125"/>
          </a:xfrm>
          <a:prstGeom prst="rect">
            <a:avLst/>
          </a:prstGeom>
        </p:spPr>
      </p:pic>
    </p:spTree>
    <p:extLst>
      <p:ext uri="{BB962C8B-B14F-4D97-AF65-F5344CB8AC3E}">
        <p14:creationId xmlns:p14="http://schemas.microsoft.com/office/powerpoint/2010/main" val="2579697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632085" y="1291389"/>
            <a:ext cx="10927830" cy="3724096"/>
          </a:xfrm>
          <a:prstGeom prst="rect">
            <a:avLst/>
          </a:prstGeom>
          <a:noFill/>
        </p:spPr>
        <p:txBody>
          <a:bodyPr wrap="square" rtlCol="0">
            <a:spAutoFit/>
          </a:bodyPr>
          <a:lstStyle/>
          <a:p>
            <a:r>
              <a:rPr lang="es-MX" sz="4000" b="1" dirty="0" err="1">
                <a:solidFill>
                  <a:srgbClr val="374151"/>
                </a:solidFill>
              </a:rPr>
              <a:t>Cyclopay</a:t>
            </a:r>
            <a:r>
              <a:rPr lang="es-MX" sz="4000" b="1" dirty="0">
                <a:solidFill>
                  <a:srgbClr val="374151"/>
                </a:solidFill>
              </a:rPr>
              <a:t> </a:t>
            </a:r>
            <a:r>
              <a:rPr lang="es-MX" sz="2800" dirty="0">
                <a:solidFill>
                  <a:srgbClr val="374151"/>
                </a:solidFill>
              </a:rPr>
              <a:t>es un servicio de gestión y administración de cargos recurrentes que permite manejar el ciclo completo de una suscripción, la relación con sus respectivos suscriptores y la actualización de los datos del medio de pago en línea para lograr mejor conversión y menos fricción. Los pagos recurrentes son cobros automatizados que se realizan periódicamente (semanal, mensual, anual y pueden ser utilizados para débitos automáticos de: membresías, suscripciones, pólizas o recibos con valor fijo. </a:t>
            </a:r>
          </a:p>
        </p:txBody>
      </p:sp>
      <p:pic>
        <p:nvPicPr>
          <p:cNvPr id="2" name="Imagen 1">
            <a:extLst>
              <a:ext uri="{FF2B5EF4-FFF2-40B4-BE49-F238E27FC236}">
                <a16:creationId xmlns:a16="http://schemas.microsoft.com/office/drawing/2014/main" id="{920C7C02-424E-788D-D7B3-69E80F2E9BFB}"/>
              </a:ext>
            </a:extLst>
          </p:cNvPr>
          <p:cNvPicPr>
            <a:picLocks noChangeAspect="1"/>
          </p:cNvPicPr>
          <p:nvPr/>
        </p:nvPicPr>
        <p:blipFill>
          <a:blip r:embed="rId2"/>
          <a:stretch>
            <a:fillRect/>
          </a:stretch>
        </p:blipFill>
        <p:spPr>
          <a:xfrm>
            <a:off x="9566457" y="4495048"/>
            <a:ext cx="2143125" cy="2143125"/>
          </a:xfrm>
          <a:prstGeom prst="rect">
            <a:avLst/>
          </a:prstGeom>
        </p:spPr>
      </p:pic>
    </p:spTree>
    <p:extLst>
      <p:ext uri="{BB962C8B-B14F-4D97-AF65-F5344CB8AC3E}">
        <p14:creationId xmlns:p14="http://schemas.microsoft.com/office/powerpoint/2010/main" val="1419364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499611" y="1531232"/>
            <a:ext cx="10927830" cy="2677656"/>
          </a:xfrm>
          <a:prstGeom prst="rect">
            <a:avLst/>
          </a:prstGeom>
          <a:noFill/>
        </p:spPr>
        <p:txBody>
          <a:bodyPr wrap="square" rtlCol="0">
            <a:spAutoFit/>
          </a:bodyPr>
          <a:lstStyle/>
          <a:p>
            <a:r>
              <a:rPr lang="es-MX" sz="2800" dirty="0">
                <a:solidFill>
                  <a:srgbClr val="374151"/>
                </a:solidFill>
              </a:rPr>
              <a:t>Generalmente son demandados por gimnasios, universidades, colegios, administraciones de edificios, aseguradoras, contenido </a:t>
            </a:r>
            <a:r>
              <a:rPr lang="es-MX" sz="2800" dirty="0" err="1">
                <a:solidFill>
                  <a:srgbClr val="374151"/>
                </a:solidFill>
              </a:rPr>
              <a:t>streaming</a:t>
            </a:r>
            <a:r>
              <a:rPr lang="es-MX" sz="2800" dirty="0">
                <a:solidFill>
                  <a:srgbClr val="374151"/>
                </a:solidFill>
              </a:rPr>
              <a:t>, entre otras empresas u organizaciones que requieran el ingreso recurrente del pago del servicio que brindan. «Ofrecemos una solución adaptada al comercio electrónico global. Con amplia y comprobada experiencia y una  infraestructura confiable y segura. </a:t>
            </a:r>
          </a:p>
        </p:txBody>
      </p:sp>
      <p:pic>
        <p:nvPicPr>
          <p:cNvPr id="2" name="Imagen 1">
            <a:extLst>
              <a:ext uri="{FF2B5EF4-FFF2-40B4-BE49-F238E27FC236}">
                <a16:creationId xmlns:a16="http://schemas.microsoft.com/office/drawing/2014/main" id="{23590EA0-D2AB-016F-4873-2C9BD54E5631}"/>
              </a:ext>
            </a:extLst>
          </p:cNvPr>
          <p:cNvPicPr>
            <a:picLocks noChangeAspect="1"/>
          </p:cNvPicPr>
          <p:nvPr/>
        </p:nvPicPr>
        <p:blipFill>
          <a:blip r:embed="rId2"/>
          <a:stretch>
            <a:fillRect/>
          </a:stretch>
        </p:blipFill>
        <p:spPr>
          <a:xfrm>
            <a:off x="9183132" y="3876547"/>
            <a:ext cx="2134442" cy="2665398"/>
          </a:xfrm>
          <a:prstGeom prst="rect">
            <a:avLst/>
          </a:prstGeom>
        </p:spPr>
      </p:pic>
    </p:spTree>
    <p:extLst>
      <p:ext uri="{BB962C8B-B14F-4D97-AF65-F5344CB8AC3E}">
        <p14:creationId xmlns:p14="http://schemas.microsoft.com/office/powerpoint/2010/main" val="1859866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246769"/>
          </a:xfrm>
          <a:prstGeom prst="rect">
            <a:avLst/>
          </a:prstGeom>
          <a:noFill/>
        </p:spPr>
        <p:txBody>
          <a:bodyPr wrap="square" rtlCol="0">
            <a:spAutoFit/>
          </a:bodyPr>
          <a:lstStyle/>
          <a:p>
            <a:r>
              <a:rPr lang="es-MX" sz="2800" dirty="0">
                <a:solidFill>
                  <a:srgbClr val="374151"/>
                </a:solidFill>
              </a:rPr>
              <a:t>Como solución ofrece personalización y se adecua a diferentes industrias. Así nuestros clientes pueden centrarse en sus ofertas comerciales, ventas, distribución y marketing, mientras que nosotros gestionamos todos los aspectos relacionados con su recaudación vía el canal online«, sostiene Fernando Luna </a:t>
            </a:r>
            <a:r>
              <a:rPr lang="es-MX" sz="2800" dirty="0" err="1">
                <a:solidFill>
                  <a:srgbClr val="374151"/>
                </a:solidFill>
              </a:rPr>
              <a:t>Guzman</a:t>
            </a:r>
            <a:r>
              <a:rPr lang="es-MX" sz="2800" dirty="0">
                <a:solidFill>
                  <a:srgbClr val="374151"/>
                </a:solidFill>
              </a:rPr>
              <a:t>, CEO &amp; </a:t>
            </a:r>
            <a:r>
              <a:rPr lang="es-MX" sz="2800" dirty="0" err="1">
                <a:solidFill>
                  <a:srgbClr val="374151"/>
                </a:solidFill>
              </a:rPr>
              <a:t>Founder</a:t>
            </a:r>
            <a:r>
              <a:rPr lang="es-MX" sz="2800" dirty="0">
                <a:solidFill>
                  <a:srgbClr val="374151"/>
                </a:solidFill>
              </a:rPr>
              <a:t> de Lyra Perú, Chile y Argentina.</a:t>
            </a:r>
          </a:p>
        </p:txBody>
      </p:sp>
      <p:pic>
        <p:nvPicPr>
          <p:cNvPr id="2" name="Imagen 1">
            <a:extLst>
              <a:ext uri="{FF2B5EF4-FFF2-40B4-BE49-F238E27FC236}">
                <a16:creationId xmlns:a16="http://schemas.microsoft.com/office/drawing/2014/main" id="{040DCA5B-39AE-1442-EC25-9B8767BA8B03}"/>
              </a:ext>
            </a:extLst>
          </p:cNvPr>
          <p:cNvPicPr>
            <a:picLocks noChangeAspect="1"/>
          </p:cNvPicPr>
          <p:nvPr/>
        </p:nvPicPr>
        <p:blipFill>
          <a:blip r:embed="rId2"/>
          <a:stretch>
            <a:fillRect/>
          </a:stretch>
        </p:blipFill>
        <p:spPr>
          <a:xfrm>
            <a:off x="8451174" y="4342150"/>
            <a:ext cx="2305050" cy="1981200"/>
          </a:xfrm>
          <a:prstGeom prst="rect">
            <a:avLst/>
          </a:prstGeom>
        </p:spPr>
      </p:pic>
    </p:spTree>
    <p:extLst>
      <p:ext uri="{BB962C8B-B14F-4D97-AF65-F5344CB8AC3E}">
        <p14:creationId xmlns:p14="http://schemas.microsoft.com/office/powerpoint/2010/main" val="419954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F747D-23AA-A414-BDFB-E3AAD7044733}"/>
              </a:ext>
            </a:extLst>
          </p:cNvPr>
          <p:cNvSpPr txBox="1">
            <a:spLocks/>
          </p:cNvSpPr>
          <p:nvPr/>
        </p:nvSpPr>
        <p:spPr>
          <a:xfrm>
            <a:off x="428783" y="371507"/>
            <a:ext cx="2949178" cy="90506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a:t>PRESENTACIÓN </a:t>
            </a:r>
            <a:br>
              <a:rPr lang="es-CL" sz="3600" b="1"/>
            </a:br>
            <a:r>
              <a:rPr lang="es-CL" sz="3600" b="1"/>
              <a:t>¿QUIÉN SOY?</a:t>
            </a:r>
            <a:endParaRPr lang="es-CL" sz="3600" b="1" dirty="0"/>
          </a:p>
        </p:txBody>
      </p:sp>
      <p:sp>
        <p:nvSpPr>
          <p:cNvPr id="3" name="CuadroTexto 2">
            <a:extLst>
              <a:ext uri="{FF2B5EF4-FFF2-40B4-BE49-F238E27FC236}">
                <a16:creationId xmlns:a16="http://schemas.microsoft.com/office/drawing/2014/main" id="{7F4B5222-1F0E-93B3-19AD-B83B2EDEEFC2}"/>
              </a:ext>
            </a:extLst>
          </p:cNvPr>
          <p:cNvSpPr txBox="1"/>
          <p:nvPr/>
        </p:nvSpPr>
        <p:spPr>
          <a:xfrm>
            <a:off x="337331" y="1495141"/>
            <a:ext cx="72476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Hombre, Hijo, Hermano, Tío y Trabajador. </a:t>
            </a:r>
          </a:p>
        </p:txBody>
      </p:sp>
      <p:pic>
        <p:nvPicPr>
          <p:cNvPr id="1026" name="Picture 2">
            <a:extLst>
              <a:ext uri="{FF2B5EF4-FFF2-40B4-BE49-F238E27FC236}">
                <a16:creationId xmlns:a16="http://schemas.microsoft.com/office/drawing/2014/main" id="{D7005E09-02F2-54B9-2F90-CA3E6842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8" y="2583294"/>
            <a:ext cx="2180600" cy="29089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168783E-42A0-D531-8A6D-68735AD37BFF}"/>
              </a:ext>
            </a:extLst>
          </p:cNvPr>
          <p:cNvSpPr txBox="1"/>
          <p:nvPr/>
        </p:nvSpPr>
        <p:spPr>
          <a:xfrm>
            <a:off x="4095841" y="2444616"/>
            <a:ext cx="52591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Mis Experiencias Laborales.</a:t>
            </a:r>
          </a:p>
        </p:txBody>
      </p:sp>
      <p:pic>
        <p:nvPicPr>
          <p:cNvPr id="6" name="Imagen 5">
            <a:extLst>
              <a:ext uri="{FF2B5EF4-FFF2-40B4-BE49-F238E27FC236}">
                <a16:creationId xmlns:a16="http://schemas.microsoft.com/office/drawing/2014/main" id="{DAFFE485-D9F2-8BAD-B971-36F49E4839F3}"/>
              </a:ext>
            </a:extLst>
          </p:cNvPr>
          <p:cNvPicPr>
            <a:picLocks noChangeAspect="1"/>
          </p:cNvPicPr>
          <p:nvPr/>
        </p:nvPicPr>
        <p:blipFill>
          <a:blip r:embed="rId3"/>
          <a:stretch>
            <a:fillRect/>
          </a:stretch>
        </p:blipFill>
        <p:spPr>
          <a:xfrm>
            <a:off x="3764915" y="4606412"/>
            <a:ext cx="3020088" cy="1237341"/>
          </a:xfrm>
          <a:prstGeom prst="rect">
            <a:avLst/>
          </a:prstGeom>
        </p:spPr>
      </p:pic>
      <p:pic>
        <p:nvPicPr>
          <p:cNvPr id="1028" name="Picture 4" descr="Riosan Neumáticos | Concepción, Chile | Instagram photos and videos">
            <a:extLst>
              <a:ext uri="{FF2B5EF4-FFF2-40B4-BE49-F238E27FC236}">
                <a16:creationId xmlns:a16="http://schemas.microsoft.com/office/drawing/2014/main" id="{8D8EC2E6-1B8E-E02C-DDB7-A50790AA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122" y="4581316"/>
            <a:ext cx="1692971" cy="168544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5C793D1-390D-27DD-13CA-F51D75B46D80}"/>
              </a:ext>
            </a:extLst>
          </p:cNvPr>
          <p:cNvPicPr>
            <a:picLocks noChangeAspect="1"/>
          </p:cNvPicPr>
          <p:nvPr/>
        </p:nvPicPr>
        <p:blipFill>
          <a:blip r:embed="rId5"/>
          <a:stretch>
            <a:fillRect/>
          </a:stretch>
        </p:blipFill>
        <p:spPr>
          <a:xfrm>
            <a:off x="7178982" y="4606412"/>
            <a:ext cx="2048161" cy="1409897"/>
          </a:xfrm>
          <a:prstGeom prst="rect">
            <a:avLst/>
          </a:prstGeom>
        </p:spPr>
      </p:pic>
      <p:pic>
        <p:nvPicPr>
          <p:cNvPr id="9" name="Imagen 8">
            <a:extLst>
              <a:ext uri="{FF2B5EF4-FFF2-40B4-BE49-F238E27FC236}">
                <a16:creationId xmlns:a16="http://schemas.microsoft.com/office/drawing/2014/main" id="{B243BE58-24C5-950F-2981-F0A25A5C69CB}"/>
              </a:ext>
            </a:extLst>
          </p:cNvPr>
          <p:cNvPicPr>
            <a:picLocks noChangeAspect="1"/>
          </p:cNvPicPr>
          <p:nvPr/>
        </p:nvPicPr>
        <p:blipFill>
          <a:blip r:embed="rId6"/>
          <a:stretch>
            <a:fillRect/>
          </a:stretch>
        </p:blipFill>
        <p:spPr>
          <a:xfrm>
            <a:off x="5326370" y="3180350"/>
            <a:ext cx="3705225" cy="1228725"/>
          </a:xfrm>
          <a:prstGeom prst="rect">
            <a:avLst/>
          </a:prstGeom>
        </p:spPr>
      </p:pic>
    </p:spTree>
    <p:extLst>
      <p:ext uri="{BB962C8B-B14F-4D97-AF65-F5344CB8AC3E}">
        <p14:creationId xmlns:p14="http://schemas.microsoft.com/office/powerpoint/2010/main" val="38830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4759" y="609573"/>
            <a:ext cx="8399519" cy="954107"/>
          </a:xfrm>
          <a:prstGeom prst="rect">
            <a:avLst/>
          </a:prstGeom>
          <a:noFill/>
        </p:spPr>
        <p:txBody>
          <a:bodyPr wrap="square" rtlCol="0">
            <a:spAutoFit/>
          </a:bodyPr>
          <a:lstStyle/>
          <a:p>
            <a:r>
              <a:rPr lang="es-MX" sz="2800" b="1" i="0" dirty="0">
                <a:solidFill>
                  <a:srgbClr val="374151"/>
                </a:solidFill>
                <a:effectLst/>
              </a:rPr>
              <a:t>Una nueva etapa para recibir pagos: </a:t>
            </a:r>
          </a:p>
          <a:p>
            <a:r>
              <a:rPr lang="es-MX" sz="2800" b="1" i="0" dirty="0">
                <a:solidFill>
                  <a:srgbClr val="374151"/>
                </a:solidFill>
                <a:effectLst/>
              </a:rPr>
              <a:t>automatización y reglas propias de negocio.</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2677656"/>
          </a:xfrm>
          <a:prstGeom prst="rect">
            <a:avLst/>
          </a:prstGeom>
          <a:noFill/>
        </p:spPr>
        <p:txBody>
          <a:bodyPr wrap="square" rtlCol="0">
            <a:spAutoFit/>
          </a:bodyPr>
          <a:lstStyle/>
          <a:p>
            <a:r>
              <a:rPr lang="es-MX" sz="2800" dirty="0">
                <a:solidFill>
                  <a:srgbClr val="374151"/>
                </a:solidFill>
              </a:rPr>
              <a:t>Hay muchas empresas que por su formato de negocio requieren la recaudación de efectivo de forma automática y recurrente (en el tiempo). Por eso es tan importante apalancarse en la tecnología y llevarlo adelante de forma sencilla, segura y eficiente. Desde Lyra recopilaron y comparten aquí las funcionales que una buena herramienta de gestión de pagos debería resolver a sus clientes:</a:t>
            </a:r>
          </a:p>
        </p:txBody>
      </p:sp>
      <p:pic>
        <p:nvPicPr>
          <p:cNvPr id="4" name="Imagen 3">
            <a:extLst>
              <a:ext uri="{FF2B5EF4-FFF2-40B4-BE49-F238E27FC236}">
                <a16:creationId xmlns:a16="http://schemas.microsoft.com/office/drawing/2014/main" id="{D48F7175-027E-D018-F613-F1B2FE206F63}"/>
              </a:ext>
            </a:extLst>
          </p:cNvPr>
          <p:cNvPicPr>
            <a:picLocks noChangeAspect="1"/>
          </p:cNvPicPr>
          <p:nvPr/>
        </p:nvPicPr>
        <p:blipFill>
          <a:blip r:embed="rId2"/>
          <a:stretch>
            <a:fillRect/>
          </a:stretch>
        </p:blipFill>
        <p:spPr>
          <a:xfrm>
            <a:off x="6460761" y="4985908"/>
            <a:ext cx="4558572" cy="1302449"/>
          </a:xfrm>
          <a:prstGeom prst="rect">
            <a:avLst/>
          </a:prstGeom>
        </p:spPr>
      </p:pic>
    </p:spTree>
    <p:extLst>
      <p:ext uri="{BB962C8B-B14F-4D97-AF65-F5344CB8AC3E}">
        <p14:creationId xmlns:p14="http://schemas.microsoft.com/office/powerpoint/2010/main" val="2762071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4759" y="609573"/>
            <a:ext cx="8399519" cy="523220"/>
          </a:xfrm>
          <a:prstGeom prst="rect">
            <a:avLst/>
          </a:prstGeom>
          <a:noFill/>
        </p:spPr>
        <p:txBody>
          <a:bodyPr wrap="square" rtlCol="0">
            <a:spAutoFit/>
          </a:bodyPr>
          <a:lstStyle/>
          <a:p>
            <a:r>
              <a:rPr lang="es-MX" sz="2800" b="1" i="0" dirty="0">
                <a:solidFill>
                  <a:srgbClr val="374151"/>
                </a:solidFill>
                <a:effectLst/>
              </a:rPr>
              <a:t>Establecer reglas del negocio.</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954107"/>
          </a:xfrm>
          <a:prstGeom prst="rect">
            <a:avLst/>
          </a:prstGeom>
          <a:noFill/>
        </p:spPr>
        <p:txBody>
          <a:bodyPr wrap="square" rtlCol="0">
            <a:spAutoFit/>
          </a:bodyPr>
          <a:lstStyle/>
          <a:p>
            <a:r>
              <a:rPr lang="es-MX" sz="2800" dirty="0">
                <a:solidFill>
                  <a:srgbClr val="374151"/>
                </a:solidFill>
              </a:rPr>
              <a:t>Que permita establecer un proceso de facturación diaria considerando precios, caducidad de suscripción, artículos extra.</a:t>
            </a:r>
          </a:p>
        </p:txBody>
      </p:sp>
      <p:pic>
        <p:nvPicPr>
          <p:cNvPr id="7" name="Imagen 6">
            <a:extLst>
              <a:ext uri="{FF2B5EF4-FFF2-40B4-BE49-F238E27FC236}">
                <a16:creationId xmlns:a16="http://schemas.microsoft.com/office/drawing/2014/main" id="{59656C73-5EA9-1FDE-01AE-28E423B40680}"/>
              </a:ext>
            </a:extLst>
          </p:cNvPr>
          <p:cNvPicPr>
            <a:picLocks noChangeAspect="1"/>
          </p:cNvPicPr>
          <p:nvPr/>
        </p:nvPicPr>
        <p:blipFill>
          <a:blip r:embed="rId2"/>
          <a:stretch>
            <a:fillRect/>
          </a:stretch>
        </p:blipFill>
        <p:spPr>
          <a:xfrm>
            <a:off x="7428344" y="3576794"/>
            <a:ext cx="3320152" cy="2209410"/>
          </a:xfrm>
          <a:prstGeom prst="rect">
            <a:avLst/>
          </a:prstGeom>
        </p:spPr>
      </p:pic>
    </p:spTree>
    <p:extLst>
      <p:ext uri="{BB962C8B-B14F-4D97-AF65-F5344CB8AC3E}">
        <p14:creationId xmlns:p14="http://schemas.microsoft.com/office/powerpoint/2010/main" val="302668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4759" y="609573"/>
            <a:ext cx="8399519" cy="523220"/>
          </a:xfrm>
          <a:prstGeom prst="rect">
            <a:avLst/>
          </a:prstGeom>
          <a:noFill/>
        </p:spPr>
        <p:txBody>
          <a:bodyPr wrap="square" rtlCol="0">
            <a:spAutoFit/>
          </a:bodyPr>
          <a:lstStyle/>
          <a:p>
            <a:r>
              <a:rPr lang="es-MX" sz="2800" b="1" i="0" dirty="0">
                <a:solidFill>
                  <a:srgbClr val="374151"/>
                </a:solidFill>
                <a:effectLst/>
              </a:rPr>
              <a:t>Adaptar reglas de facturación.</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954107"/>
          </a:xfrm>
          <a:prstGeom prst="rect">
            <a:avLst/>
          </a:prstGeom>
          <a:noFill/>
        </p:spPr>
        <p:txBody>
          <a:bodyPr wrap="square" rtlCol="0">
            <a:spAutoFit/>
          </a:bodyPr>
          <a:lstStyle/>
          <a:p>
            <a:r>
              <a:rPr lang="es-MX" sz="2800" dirty="0">
                <a:solidFill>
                  <a:srgbClr val="374151"/>
                </a:solidFill>
              </a:rPr>
              <a:t>Que permita establecer un proceso de facturación diaria considerando precios, caducidad de suscripción, artículos extra.</a:t>
            </a:r>
          </a:p>
        </p:txBody>
      </p:sp>
      <p:pic>
        <p:nvPicPr>
          <p:cNvPr id="4" name="Imagen 3">
            <a:extLst>
              <a:ext uri="{FF2B5EF4-FFF2-40B4-BE49-F238E27FC236}">
                <a16:creationId xmlns:a16="http://schemas.microsoft.com/office/drawing/2014/main" id="{BACCDAC3-7B41-A5BE-2CD8-0C762E497DF0}"/>
              </a:ext>
            </a:extLst>
          </p:cNvPr>
          <p:cNvPicPr>
            <a:picLocks noChangeAspect="1"/>
          </p:cNvPicPr>
          <p:nvPr/>
        </p:nvPicPr>
        <p:blipFill>
          <a:blip r:embed="rId2"/>
          <a:stretch>
            <a:fillRect/>
          </a:stretch>
        </p:blipFill>
        <p:spPr>
          <a:xfrm>
            <a:off x="6665625" y="3423424"/>
            <a:ext cx="3482715" cy="1901746"/>
          </a:xfrm>
          <a:prstGeom prst="rect">
            <a:avLst/>
          </a:prstGeom>
        </p:spPr>
      </p:pic>
    </p:spTree>
    <p:extLst>
      <p:ext uri="{BB962C8B-B14F-4D97-AF65-F5344CB8AC3E}">
        <p14:creationId xmlns:p14="http://schemas.microsoft.com/office/powerpoint/2010/main" val="1473976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4759" y="609573"/>
            <a:ext cx="8399519" cy="523220"/>
          </a:xfrm>
          <a:prstGeom prst="rect">
            <a:avLst/>
          </a:prstGeom>
          <a:noFill/>
        </p:spPr>
        <p:txBody>
          <a:bodyPr wrap="square" rtlCol="0">
            <a:spAutoFit/>
          </a:bodyPr>
          <a:lstStyle/>
          <a:p>
            <a:r>
              <a:rPr lang="es-MX" sz="2800" b="1" i="0" dirty="0">
                <a:solidFill>
                  <a:srgbClr val="374151"/>
                </a:solidFill>
                <a:effectLst/>
              </a:rPr>
              <a:t>Supervisar los ingresos y el flujo de caja.</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484621" y="1801055"/>
            <a:ext cx="10927830" cy="954107"/>
          </a:xfrm>
          <a:prstGeom prst="rect">
            <a:avLst/>
          </a:prstGeom>
          <a:noFill/>
        </p:spPr>
        <p:txBody>
          <a:bodyPr wrap="square" rtlCol="0">
            <a:spAutoFit/>
          </a:bodyPr>
          <a:lstStyle/>
          <a:p>
            <a:r>
              <a:rPr lang="es-MX" sz="2800" dirty="0">
                <a:solidFill>
                  <a:srgbClr val="374151"/>
                </a:solidFill>
              </a:rPr>
              <a:t>Verificar en tiempo real las ventas recurrentes para obtener una mayor previsibilidad.</a:t>
            </a:r>
          </a:p>
        </p:txBody>
      </p:sp>
      <p:pic>
        <p:nvPicPr>
          <p:cNvPr id="4" name="Imagen 3">
            <a:extLst>
              <a:ext uri="{FF2B5EF4-FFF2-40B4-BE49-F238E27FC236}">
                <a16:creationId xmlns:a16="http://schemas.microsoft.com/office/drawing/2014/main" id="{41CCF48D-DD94-1DB6-862A-D80F8D920C90}"/>
              </a:ext>
            </a:extLst>
          </p:cNvPr>
          <p:cNvPicPr>
            <a:picLocks noChangeAspect="1"/>
          </p:cNvPicPr>
          <p:nvPr/>
        </p:nvPicPr>
        <p:blipFill>
          <a:blip r:embed="rId2"/>
          <a:stretch>
            <a:fillRect/>
          </a:stretch>
        </p:blipFill>
        <p:spPr>
          <a:xfrm>
            <a:off x="7148199" y="4102839"/>
            <a:ext cx="3819303" cy="1989476"/>
          </a:xfrm>
          <a:prstGeom prst="rect">
            <a:avLst/>
          </a:prstGeom>
        </p:spPr>
      </p:pic>
    </p:spTree>
    <p:extLst>
      <p:ext uri="{BB962C8B-B14F-4D97-AF65-F5344CB8AC3E}">
        <p14:creationId xmlns:p14="http://schemas.microsoft.com/office/powerpoint/2010/main" val="3634391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274759" y="609573"/>
            <a:ext cx="8399519" cy="523220"/>
          </a:xfrm>
          <a:prstGeom prst="rect">
            <a:avLst/>
          </a:prstGeom>
          <a:noFill/>
        </p:spPr>
        <p:txBody>
          <a:bodyPr wrap="square" rtlCol="0">
            <a:spAutoFit/>
          </a:bodyPr>
          <a:lstStyle/>
          <a:p>
            <a:r>
              <a:rPr lang="es-MX" sz="2800" b="1" i="0" dirty="0">
                <a:solidFill>
                  <a:srgbClr val="374151"/>
                </a:solidFill>
                <a:effectLst/>
              </a:rPr>
              <a:t>Recibir y configurar notificaciones.</a:t>
            </a:r>
            <a:endParaRPr lang="es-ES" sz="2800" b="1" i="0" dirty="0">
              <a:solidFill>
                <a:srgbClr val="374151"/>
              </a:solidFill>
              <a:effectLst/>
            </a:endParaRPr>
          </a:p>
        </p:txBody>
      </p:sp>
      <p:sp>
        <p:nvSpPr>
          <p:cNvPr id="3" name="CuadroTexto 2">
            <a:extLst>
              <a:ext uri="{FF2B5EF4-FFF2-40B4-BE49-F238E27FC236}">
                <a16:creationId xmlns:a16="http://schemas.microsoft.com/office/drawing/2014/main" id="{7DCFF5B4-16B2-B4EE-D0C9-BA38E16EB109}"/>
              </a:ext>
            </a:extLst>
          </p:cNvPr>
          <p:cNvSpPr txBox="1"/>
          <p:nvPr/>
        </p:nvSpPr>
        <p:spPr>
          <a:xfrm>
            <a:off x="632085" y="1846025"/>
            <a:ext cx="10927830" cy="1815882"/>
          </a:xfrm>
          <a:prstGeom prst="rect">
            <a:avLst/>
          </a:prstGeom>
          <a:noFill/>
        </p:spPr>
        <p:txBody>
          <a:bodyPr wrap="square" rtlCol="0">
            <a:spAutoFit/>
          </a:bodyPr>
          <a:lstStyle/>
          <a:p>
            <a:r>
              <a:rPr lang="es-MX" sz="2800" dirty="0">
                <a:solidFill>
                  <a:srgbClr val="374151"/>
                </a:solidFill>
              </a:rPr>
              <a:t>A través de email u otros canales para poder recibir información específica de ciertos eventos que ocurran con los pagos.</a:t>
            </a:r>
          </a:p>
          <a:p>
            <a:r>
              <a:rPr lang="es-MX" sz="2800" dirty="0">
                <a:solidFill>
                  <a:srgbClr val="374151"/>
                </a:solidFill>
              </a:rPr>
              <a:t>Mejorar la conversión: Ciclopay propone una conversión de 94% en la suscripción y 92% en los pagos.</a:t>
            </a:r>
          </a:p>
        </p:txBody>
      </p:sp>
      <p:pic>
        <p:nvPicPr>
          <p:cNvPr id="7170" name="Picture 2" descr="Cómo incrementar las ventas con notificaciones “push” - Impulsa Popular |  Banco Popular Dominicano :Impulsa Popular | Banco Popular Dominicano">
            <a:extLst>
              <a:ext uri="{FF2B5EF4-FFF2-40B4-BE49-F238E27FC236}">
                <a16:creationId xmlns:a16="http://schemas.microsoft.com/office/drawing/2014/main" id="{3D1C7C05-0F6B-EA34-7246-C7FF1D511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336" y="3975673"/>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740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646331"/>
          </a:xfrm>
          <a:prstGeom prst="rect">
            <a:avLst/>
          </a:prstGeom>
          <a:noFill/>
        </p:spPr>
        <p:txBody>
          <a:bodyPr wrap="square" rtlCol="0">
            <a:spAutoFit/>
          </a:bodyPr>
          <a:lstStyle/>
          <a:p>
            <a:r>
              <a:rPr lang="es-ES" sz="3600" b="1" i="0" dirty="0">
                <a:solidFill>
                  <a:srgbClr val="374151"/>
                </a:solidFill>
                <a:effectLst/>
              </a:rPr>
              <a:t>Cierre</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1938992"/>
          </a:xfrm>
          <a:prstGeom prst="rect">
            <a:avLst/>
          </a:prstGeom>
          <a:noFill/>
        </p:spPr>
        <p:txBody>
          <a:bodyPr wrap="square">
            <a:spAutoFit/>
          </a:bodyPr>
          <a:lstStyle/>
          <a:p>
            <a:pPr algn="just"/>
            <a:r>
              <a:rPr lang="es-ES" sz="2400" dirty="0">
                <a:solidFill>
                  <a:srgbClr val="374151"/>
                </a:solidFill>
              </a:rPr>
              <a:t>¿Qué aprendimos? </a:t>
            </a:r>
          </a:p>
          <a:p>
            <a:pPr algn="just"/>
            <a:endParaRPr lang="es-ES" sz="2400" dirty="0">
              <a:solidFill>
                <a:srgbClr val="374151"/>
              </a:solidFill>
            </a:endParaRPr>
          </a:p>
          <a:p>
            <a:pPr algn="just"/>
            <a:r>
              <a:rPr lang="es-ES" sz="2400" dirty="0">
                <a:solidFill>
                  <a:srgbClr val="374151"/>
                </a:solidFill>
              </a:rPr>
              <a:t>¿Con qué nos quedamos?</a:t>
            </a:r>
          </a:p>
          <a:p>
            <a:pPr algn="just"/>
            <a:endParaRPr lang="es-ES" sz="2400" dirty="0">
              <a:solidFill>
                <a:srgbClr val="374151"/>
              </a:solidFill>
            </a:endParaRPr>
          </a:p>
          <a:p>
            <a:pPr algn="just"/>
            <a:r>
              <a:rPr lang="es-ES" sz="2400" dirty="0">
                <a:solidFill>
                  <a:srgbClr val="374151"/>
                </a:solidFill>
              </a:rPr>
              <a:t>¿Qué palabras, frases o conceptos definieron esta clase?</a:t>
            </a:r>
          </a:p>
        </p:txBody>
      </p:sp>
      <p:pic>
        <p:nvPicPr>
          <p:cNvPr id="3" name="Imagen 2">
            <a:extLst>
              <a:ext uri="{FF2B5EF4-FFF2-40B4-BE49-F238E27FC236}">
                <a16:creationId xmlns:a16="http://schemas.microsoft.com/office/drawing/2014/main" id="{54DF379A-8B10-4045-DB67-A4C2076A94AC}"/>
              </a:ext>
            </a:extLst>
          </p:cNvPr>
          <p:cNvPicPr>
            <a:picLocks noChangeAspect="1"/>
          </p:cNvPicPr>
          <p:nvPr/>
        </p:nvPicPr>
        <p:blipFill>
          <a:blip r:embed="rId2"/>
          <a:stretch>
            <a:fillRect/>
          </a:stretch>
        </p:blipFill>
        <p:spPr>
          <a:xfrm>
            <a:off x="661910" y="4730651"/>
            <a:ext cx="2533650" cy="1809750"/>
          </a:xfrm>
          <a:prstGeom prst="rect">
            <a:avLst/>
          </a:prstGeom>
        </p:spPr>
      </p:pic>
    </p:spTree>
    <p:extLst>
      <p:ext uri="{BB962C8B-B14F-4D97-AF65-F5344CB8AC3E}">
        <p14:creationId xmlns:p14="http://schemas.microsoft.com/office/powerpoint/2010/main" val="1579834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FB58C405-3199-48A9-899E-2EC9AE33EC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93145" y="1560717"/>
            <a:ext cx="2698855" cy="1627845"/>
          </a:xfrm>
          <a:prstGeom prst="rect">
            <a:avLst/>
          </a:prstGeom>
        </p:spPr>
      </p:pic>
      <p:pic>
        <p:nvPicPr>
          <p:cNvPr id="10" name="Imagen 9">
            <a:extLst>
              <a:ext uri="{FF2B5EF4-FFF2-40B4-BE49-F238E27FC236}">
                <a16:creationId xmlns:a16="http://schemas.microsoft.com/office/drawing/2014/main" id="{AF846753-188F-4E84-9F51-EB7346ED4063}"/>
              </a:ext>
            </a:extLst>
          </p:cNvPr>
          <p:cNvPicPr>
            <a:picLocks noChangeAspect="1"/>
          </p:cNvPicPr>
          <p:nvPr/>
        </p:nvPicPr>
        <p:blipFill>
          <a:blip r:embed="rId4"/>
          <a:stretch>
            <a:fillRect/>
          </a:stretch>
        </p:blipFill>
        <p:spPr>
          <a:xfrm>
            <a:off x="3212342" y="1560754"/>
            <a:ext cx="2883658" cy="1713124"/>
          </a:xfrm>
          <a:prstGeom prst="rect">
            <a:avLst/>
          </a:prstGeom>
        </p:spPr>
      </p:pic>
      <p:sp>
        <p:nvSpPr>
          <p:cNvPr id="2" name="Título 1">
            <a:extLst>
              <a:ext uri="{FF2B5EF4-FFF2-40B4-BE49-F238E27FC236}">
                <a16:creationId xmlns:a16="http://schemas.microsoft.com/office/drawing/2014/main" id="{33272CF3-BAEE-4C62-AC90-6BC7D943721C}"/>
              </a:ext>
            </a:extLst>
          </p:cNvPr>
          <p:cNvSpPr>
            <a:spLocks noGrp="1"/>
          </p:cNvSpPr>
          <p:nvPr>
            <p:ph type="title"/>
          </p:nvPr>
        </p:nvSpPr>
        <p:spPr>
          <a:xfrm>
            <a:off x="1868130" y="215792"/>
            <a:ext cx="5094514" cy="1090071"/>
          </a:xfrm>
        </p:spPr>
        <p:txBody>
          <a:bodyPr/>
          <a:lstStyle/>
          <a:p>
            <a:pPr algn="ctr"/>
            <a:r>
              <a:rPr lang="es-MX" b="1" dirty="0"/>
              <a:t>Reglas convivencia</a:t>
            </a:r>
            <a:endParaRPr lang="es-CL" b="1" dirty="0"/>
          </a:p>
        </p:txBody>
      </p:sp>
      <p:pic>
        <p:nvPicPr>
          <p:cNvPr id="8" name="Imagen 7">
            <a:extLst>
              <a:ext uri="{FF2B5EF4-FFF2-40B4-BE49-F238E27FC236}">
                <a16:creationId xmlns:a16="http://schemas.microsoft.com/office/drawing/2014/main" id="{60F036AE-F94F-4C35-B1D1-19F6067A4CA6}"/>
              </a:ext>
            </a:extLst>
          </p:cNvPr>
          <p:cNvPicPr>
            <a:picLocks noChangeAspect="1"/>
          </p:cNvPicPr>
          <p:nvPr/>
        </p:nvPicPr>
        <p:blipFill>
          <a:blip r:embed="rId5"/>
          <a:stretch>
            <a:fillRect/>
          </a:stretch>
        </p:blipFill>
        <p:spPr>
          <a:xfrm>
            <a:off x="168550" y="1533880"/>
            <a:ext cx="4671912" cy="1798476"/>
          </a:xfrm>
          <a:prstGeom prst="rect">
            <a:avLst/>
          </a:prstGeom>
        </p:spPr>
      </p:pic>
      <p:sp>
        <p:nvSpPr>
          <p:cNvPr id="12" name="Marcador de contenido 4">
            <a:extLst>
              <a:ext uri="{FF2B5EF4-FFF2-40B4-BE49-F238E27FC236}">
                <a16:creationId xmlns:a16="http://schemas.microsoft.com/office/drawing/2014/main" id="{0EBCC741-B399-443E-848A-5BC819769BB4}"/>
              </a:ext>
            </a:extLst>
          </p:cNvPr>
          <p:cNvSpPr txBox="1">
            <a:spLocks/>
          </p:cNvSpPr>
          <p:nvPr/>
        </p:nvSpPr>
        <p:spPr>
          <a:xfrm>
            <a:off x="401858" y="4131273"/>
            <a:ext cx="3326330"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2. Imponer es Retroceder</a:t>
            </a:r>
          </a:p>
        </p:txBody>
      </p:sp>
      <p:sp>
        <p:nvSpPr>
          <p:cNvPr id="14" name="Marcador de contenido 4">
            <a:extLst>
              <a:ext uri="{FF2B5EF4-FFF2-40B4-BE49-F238E27FC236}">
                <a16:creationId xmlns:a16="http://schemas.microsoft.com/office/drawing/2014/main" id="{AB3830CC-A649-4519-A336-A5CD472AE7B9}"/>
              </a:ext>
            </a:extLst>
          </p:cNvPr>
          <p:cNvSpPr txBox="1">
            <a:spLocks/>
          </p:cNvSpPr>
          <p:nvPr/>
        </p:nvSpPr>
        <p:spPr>
          <a:xfrm>
            <a:off x="6391356" y="1734561"/>
            <a:ext cx="3820853"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000" dirty="0"/>
              <a:t>3. Comparte “TU” Experiencia</a:t>
            </a:r>
          </a:p>
        </p:txBody>
      </p:sp>
      <p:sp>
        <p:nvSpPr>
          <p:cNvPr id="16" name="Marcador de contenido 4">
            <a:extLst>
              <a:ext uri="{FF2B5EF4-FFF2-40B4-BE49-F238E27FC236}">
                <a16:creationId xmlns:a16="http://schemas.microsoft.com/office/drawing/2014/main" id="{A8E46B80-71D0-4852-A785-6F58DCEB48AD}"/>
              </a:ext>
            </a:extLst>
          </p:cNvPr>
          <p:cNvSpPr txBox="1">
            <a:spLocks/>
          </p:cNvSpPr>
          <p:nvPr/>
        </p:nvSpPr>
        <p:spPr>
          <a:xfrm>
            <a:off x="6596629" y="4273027"/>
            <a:ext cx="4054119"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4. Obsérvate y Analízate</a:t>
            </a:r>
          </a:p>
        </p:txBody>
      </p:sp>
      <p:pic>
        <p:nvPicPr>
          <p:cNvPr id="18" name="Imagen 17">
            <a:extLst>
              <a:ext uri="{FF2B5EF4-FFF2-40B4-BE49-F238E27FC236}">
                <a16:creationId xmlns:a16="http://schemas.microsoft.com/office/drawing/2014/main" id="{2B251A94-76AB-4B02-B383-49A938838A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46077" y="4099788"/>
            <a:ext cx="1987747" cy="1713124"/>
          </a:xfrm>
          <a:prstGeom prst="rect">
            <a:avLst/>
          </a:prstGeom>
        </p:spPr>
      </p:pic>
      <p:pic>
        <p:nvPicPr>
          <p:cNvPr id="22" name="Imagen 21">
            <a:extLst>
              <a:ext uri="{FF2B5EF4-FFF2-40B4-BE49-F238E27FC236}">
                <a16:creationId xmlns:a16="http://schemas.microsoft.com/office/drawing/2014/main" id="{C3375715-B5FB-4E0E-A2C0-DDCC255C969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0572" r="8849" b="18231"/>
          <a:stretch/>
        </p:blipFill>
        <p:spPr>
          <a:xfrm>
            <a:off x="10175945" y="4131273"/>
            <a:ext cx="1614197" cy="1740416"/>
          </a:xfrm>
          <a:prstGeom prst="rect">
            <a:avLst/>
          </a:prstGeom>
        </p:spPr>
      </p:pic>
    </p:spTree>
    <p:extLst>
      <p:ext uri="{BB962C8B-B14F-4D97-AF65-F5344CB8AC3E}">
        <p14:creationId xmlns:p14="http://schemas.microsoft.com/office/powerpoint/2010/main" val="302755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87E2DC7-E123-4BBD-9514-501707C3A8A0}"/>
              </a:ext>
            </a:extLst>
          </p:cNvPr>
          <p:cNvSpPr>
            <a:spLocks noGrp="1"/>
          </p:cNvSpPr>
          <p:nvPr>
            <p:ph type="title"/>
          </p:nvPr>
        </p:nvSpPr>
        <p:spPr>
          <a:xfrm>
            <a:off x="578496" y="1391493"/>
            <a:ext cx="3259493" cy="1325563"/>
          </a:xfrm>
        </p:spPr>
        <p:txBody>
          <a:bodyPr>
            <a:normAutofit fontScale="90000"/>
          </a:bodyPr>
          <a:lstStyle/>
          <a:p>
            <a:r>
              <a:rPr lang="es-CL" sz="5300" b="1" dirty="0">
                <a:solidFill>
                  <a:srgbClr val="374151"/>
                </a:solidFill>
                <a:latin typeface="+mn-lt"/>
                <a:ea typeface="+mn-ea"/>
                <a:cs typeface="+mn-cs"/>
              </a:rPr>
              <a:t>Reglas Sala </a:t>
            </a:r>
            <a:br>
              <a:rPr lang="es-CL" sz="6000" dirty="0"/>
            </a:br>
            <a:endParaRPr lang="es-CL" sz="6000" dirty="0"/>
          </a:p>
        </p:txBody>
      </p:sp>
      <p:pic>
        <p:nvPicPr>
          <p:cNvPr id="1026" name="Picture 2" descr="NORMAS DE CLASE – Imagenes Educativas">
            <a:extLst>
              <a:ext uri="{FF2B5EF4-FFF2-40B4-BE49-F238E27FC236}">
                <a16:creationId xmlns:a16="http://schemas.microsoft.com/office/drawing/2014/main" id="{492EE7AB-F7AE-965D-2B81-654A2735D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794" y="2102707"/>
            <a:ext cx="7502012" cy="35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5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371939" y="1999455"/>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663908" y="1999455"/>
            <a:ext cx="8559384" cy="2677656"/>
          </a:xfrm>
          <a:prstGeom prst="rect">
            <a:avLst/>
          </a:prstGeom>
          <a:noFill/>
        </p:spPr>
        <p:txBody>
          <a:bodyPr wrap="square">
            <a:spAutoFit/>
          </a:bodyPr>
          <a:lstStyle/>
          <a:p>
            <a:pPr algn="ctr"/>
            <a:r>
              <a:rPr lang="es-ES" sz="2800" b="1" dirty="0">
                <a:solidFill>
                  <a:schemeClr val="bg1"/>
                </a:solidFill>
                <a:latin typeface="Söhne"/>
              </a:rPr>
              <a:t>Clase N°6.</a:t>
            </a:r>
          </a:p>
          <a:p>
            <a:pPr algn="ctr"/>
            <a:r>
              <a:rPr lang="es-ES" sz="2800" b="1" dirty="0">
                <a:solidFill>
                  <a:schemeClr val="bg1"/>
                </a:solidFill>
                <a:latin typeface="Söhne"/>
              </a:rPr>
              <a:t> </a:t>
            </a:r>
          </a:p>
          <a:p>
            <a:pPr algn="ctr"/>
            <a:r>
              <a:rPr lang="es-MX" sz="2800" dirty="0">
                <a:solidFill>
                  <a:srgbClr val="374151"/>
                </a:solidFill>
              </a:rPr>
              <a:t>Analizar los aspectos vitales del mundo de las Fintech, desde la regulación a la innovación en pagos.</a:t>
            </a:r>
          </a:p>
          <a:p>
            <a:pPr algn="ctr"/>
            <a:endParaRPr lang="es-MX" sz="2800" dirty="0">
              <a:solidFill>
                <a:srgbClr val="374151"/>
              </a:solidFill>
            </a:endParaRPr>
          </a:p>
          <a:p>
            <a:pPr algn="just"/>
            <a:endParaRPr lang="es-ES" sz="2800" b="1" dirty="0">
              <a:solidFill>
                <a:schemeClr val="bg1"/>
              </a:solidFill>
              <a:latin typeface="Söhne"/>
            </a:endParaRPr>
          </a:p>
        </p:txBody>
      </p:sp>
    </p:spTree>
    <p:extLst>
      <p:ext uri="{BB962C8B-B14F-4D97-AF65-F5344CB8AC3E}">
        <p14:creationId xmlns:p14="http://schemas.microsoft.com/office/powerpoint/2010/main" val="282725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3600" b="1" dirty="0">
                <a:solidFill>
                  <a:srgbClr val="374151"/>
                </a:solidFill>
              </a:rPr>
              <a:t>Objetivos</a:t>
            </a:r>
            <a:r>
              <a:rPr lang="es-MX" sz="4000" b="1" dirty="0">
                <a:solidFill>
                  <a:srgbClr val="374151"/>
                </a:solidFill>
              </a:rPr>
              <a:t> de esta clase</a:t>
            </a:r>
            <a:endParaRPr lang="es-CL" sz="4000" b="1"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7959139" y="4213988"/>
            <a:ext cx="3004150" cy="1632175"/>
          </a:xfrm>
          <a:prstGeom prst="rect">
            <a:avLst/>
          </a:prstGeom>
        </p:spPr>
      </p:pic>
      <p:sp>
        <p:nvSpPr>
          <p:cNvPr id="3" name="CuadroTexto 2">
            <a:extLst>
              <a:ext uri="{FF2B5EF4-FFF2-40B4-BE49-F238E27FC236}">
                <a16:creationId xmlns:a16="http://schemas.microsoft.com/office/drawing/2014/main" id="{417B3712-EA20-BF37-2EB3-75DD14A8C804}"/>
              </a:ext>
            </a:extLst>
          </p:cNvPr>
          <p:cNvSpPr txBox="1"/>
          <p:nvPr/>
        </p:nvSpPr>
        <p:spPr>
          <a:xfrm>
            <a:off x="1093644" y="2644012"/>
            <a:ext cx="7510709" cy="1384995"/>
          </a:xfrm>
          <a:prstGeom prst="rect">
            <a:avLst/>
          </a:prstGeom>
          <a:noFill/>
        </p:spPr>
        <p:txBody>
          <a:bodyPr wrap="square" rtlCol="0">
            <a:spAutoFit/>
          </a:bodyPr>
          <a:lstStyle/>
          <a:p>
            <a:r>
              <a:rPr lang="es-MX" sz="2800" dirty="0">
                <a:solidFill>
                  <a:srgbClr val="374151"/>
                </a:solidFill>
              </a:rPr>
              <a:t>Analizar los aspectos vitales del mundo de las Fintech, desde la regulación a la innovación en pagos.</a:t>
            </a:r>
            <a:endParaRPr lang="es-CL" sz="2800" dirty="0">
              <a:solidFill>
                <a:srgbClr val="374151"/>
              </a:solidFill>
            </a:endParaRPr>
          </a:p>
        </p:txBody>
      </p:sp>
    </p:spTree>
    <p:extLst>
      <p:ext uri="{BB962C8B-B14F-4D97-AF65-F5344CB8AC3E}">
        <p14:creationId xmlns:p14="http://schemas.microsoft.com/office/powerpoint/2010/main" val="77374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368983" y="1351508"/>
            <a:ext cx="8344762" cy="954107"/>
          </a:xfrm>
          <a:prstGeom prst="rect">
            <a:avLst/>
          </a:prstGeom>
          <a:noFill/>
        </p:spPr>
        <p:txBody>
          <a:bodyPr wrap="square" rtlCol="0">
            <a:spAutoFit/>
          </a:bodyPr>
          <a:lstStyle/>
          <a:p>
            <a:r>
              <a:rPr lang="es-MX" sz="2800" b="1" dirty="0">
                <a:solidFill>
                  <a:srgbClr val="374151"/>
                </a:solidFill>
              </a:rPr>
              <a:t>Introducción:</a:t>
            </a:r>
          </a:p>
          <a:p>
            <a:endParaRPr lang="es-MX" sz="2800" b="1" dirty="0">
              <a:solidFill>
                <a:srgbClr val="374151"/>
              </a:solidFill>
            </a:endParaRPr>
          </a:p>
        </p:txBody>
      </p:sp>
      <p:pic>
        <p:nvPicPr>
          <p:cNvPr id="2050" name="Picture 2" descr="Introducción - Iconos gratis de personas">
            <a:extLst>
              <a:ext uri="{FF2B5EF4-FFF2-40B4-BE49-F238E27FC236}">
                <a16:creationId xmlns:a16="http://schemas.microsoft.com/office/drawing/2014/main" id="{CFD4F7AC-205A-A7CD-0978-57529E922D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1448" y="3363367"/>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3CEEEB3-233C-F26E-6CE1-6C8ADBCBFA62}"/>
              </a:ext>
            </a:extLst>
          </p:cNvPr>
          <p:cNvSpPr txBox="1"/>
          <p:nvPr/>
        </p:nvSpPr>
        <p:spPr>
          <a:xfrm>
            <a:off x="1184223" y="2668249"/>
            <a:ext cx="8397225" cy="2677656"/>
          </a:xfrm>
          <a:prstGeom prst="rect">
            <a:avLst/>
          </a:prstGeom>
          <a:noFill/>
        </p:spPr>
        <p:txBody>
          <a:bodyPr wrap="square" rtlCol="0">
            <a:spAutoFit/>
          </a:bodyPr>
          <a:lstStyle/>
          <a:p>
            <a:r>
              <a:rPr lang="es-MX" sz="2800" dirty="0">
                <a:solidFill>
                  <a:srgbClr val="374151"/>
                </a:solidFill>
              </a:rPr>
              <a:t>En los últimos años ha crecido fuertemente la innovación tecnológica. Recientemente se han invertido más de 50 billones de dólares en alrededor de 2500 emprendimientos Fintech, los cuales han rediseñado la manera en cómo entendemos los esquemas de pago, ahorro, crédito, seguros e inversión.</a:t>
            </a:r>
            <a:endParaRPr lang="es-CL" sz="2800" dirty="0">
              <a:solidFill>
                <a:srgbClr val="374151"/>
              </a:solidFill>
            </a:endParaRPr>
          </a:p>
        </p:txBody>
      </p:sp>
    </p:spTree>
    <p:extLst>
      <p:ext uri="{BB962C8B-B14F-4D97-AF65-F5344CB8AC3E}">
        <p14:creationId xmlns:p14="http://schemas.microsoft.com/office/powerpoint/2010/main" val="223703979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7333</TotalTime>
  <Words>2402</Words>
  <Application>Microsoft Office PowerPoint</Application>
  <PresentationFormat>Panorámica</PresentationFormat>
  <Paragraphs>128</Paragraphs>
  <Slides>46</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46</vt:i4>
      </vt:variant>
    </vt:vector>
  </HeadingPairs>
  <TitlesOfParts>
    <vt:vector size="53" baseType="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Reglas convivencia</vt:lpstr>
      <vt:lpstr>Reglas Sala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Jua reyes</cp:lastModifiedBy>
  <cp:revision>80</cp:revision>
  <dcterms:created xsi:type="dcterms:W3CDTF">2022-09-01T16:31:15Z</dcterms:created>
  <dcterms:modified xsi:type="dcterms:W3CDTF">2023-11-29T19:43:39Z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