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3"/>
  </p:notesMasterIdLst>
  <p:sldIdLst>
    <p:sldId id="316" r:id="rId3"/>
    <p:sldId id="261" r:id="rId4"/>
    <p:sldId id="1738" r:id="rId5"/>
    <p:sldId id="346" r:id="rId6"/>
    <p:sldId id="367" r:id="rId7"/>
    <p:sldId id="331" r:id="rId8"/>
    <p:sldId id="319" r:id="rId9"/>
    <p:sldId id="1693" r:id="rId10"/>
    <p:sldId id="1694" r:id="rId11"/>
    <p:sldId id="1695" r:id="rId12"/>
    <p:sldId id="1696" r:id="rId13"/>
    <p:sldId id="1697" r:id="rId14"/>
    <p:sldId id="1698" r:id="rId15"/>
    <p:sldId id="1699" r:id="rId16"/>
    <p:sldId id="1700" r:id="rId17"/>
    <p:sldId id="1701" r:id="rId18"/>
    <p:sldId id="1703" r:id="rId19"/>
    <p:sldId id="1702" r:id="rId20"/>
    <p:sldId id="1704" r:id="rId21"/>
    <p:sldId id="1705" r:id="rId22"/>
    <p:sldId id="1706" r:id="rId23"/>
    <p:sldId id="1708" r:id="rId24"/>
    <p:sldId id="1709" r:id="rId25"/>
    <p:sldId id="1710" r:id="rId26"/>
    <p:sldId id="1711" r:id="rId27"/>
    <p:sldId id="1712" r:id="rId28"/>
    <p:sldId id="1713" r:id="rId29"/>
    <p:sldId id="1714" r:id="rId30"/>
    <p:sldId id="1715" r:id="rId31"/>
    <p:sldId id="1716" r:id="rId32"/>
    <p:sldId id="1717" r:id="rId33"/>
    <p:sldId id="1718" r:id="rId34"/>
    <p:sldId id="1719" r:id="rId35"/>
    <p:sldId id="1720" r:id="rId36"/>
    <p:sldId id="1721" r:id="rId37"/>
    <p:sldId id="1722" r:id="rId38"/>
    <p:sldId id="1723" r:id="rId39"/>
    <p:sldId id="1725" r:id="rId40"/>
    <p:sldId id="1726" r:id="rId41"/>
    <p:sldId id="1727" r:id="rId42"/>
    <p:sldId id="1728" r:id="rId43"/>
    <p:sldId id="1729" r:id="rId44"/>
    <p:sldId id="1732" r:id="rId45"/>
    <p:sldId id="1733" r:id="rId46"/>
    <p:sldId id="1734" r:id="rId47"/>
    <p:sldId id="1735" r:id="rId48"/>
    <p:sldId id="1736" r:id="rId49"/>
    <p:sldId id="1737" r:id="rId50"/>
    <p:sldId id="336" r:id="rId51"/>
    <p:sldId id="329" r:id="rId52"/>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4151"/>
    <a:srgbClr val="009EA2"/>
    <a:srgbClr val="AF11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91" autoAdjust="0"/>
    <p:restoredTop sz="83074" autoAdjust="0"/>
  </p:normalViewPr>
  <p:slideViewPr>
    <p:cSldViewPr snapToGrid="0" showGuides="1">
      <p:cViewPr varScale="1">
        <p:scale>
          <a:sx n="57" d="100"/>
          <a:sy n="57" d="100"/>
        </p:scale>
        <p:origin x="1086" y="66"/>
      </p:cViewPr>
      <p:guideLst>
        <p:guide orient="horz" pos="2160"/>
        <p:guide pos="3840"/>
      </p:guideLst>
    </p:cSldViewPr>
  </p:slideViewPr>
  <p:notesTextViewPr>
    <p:cViewPr>
      <p:scale>
        <a:sx n="1" d="1"/>
        <a:sy n="1" d="1"/>
      </p:scale>
      <p:origin x="0" y="0"/>
    </p:cViewPr>
  </p:notesTextViewPr>
  <p:sorterViewPr>
    <p:cViewPr>
      <p:scale>
        <a:sx n="100" d="100"/>
        <a:sy n="100" d="100"/>
      </p:scale>
      <p:origin x="0" y="-27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FB549-16F7-4C88-A229-048A0E76503F}" type="datetimeFigureOut">
              <a:rPr lang="es-CL" smtClean="0"/>
              <a:t>30-11-2023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A9418-BE23-47D4-828E-8CEE373ECFA8}" type="slidenum">
              <a:rPr lang="es-CL" smtClean="0"/>
              <a:t>‹Nº›</a:t>
            </a:fld>
            <a:endParaRPr lang="es-CL"/>
          </a:p>
        </p:txBody>
      </p:sp>
    </p:spTree>
    <p:extLst>
      <p:ext uri="{BB962C8B-B14F-4D97-AF65-F5344CB8AC3E}">
        <p14:creationId xmlns:p14="http://schemas.microsoft.com/office/powerpoint/2010/main" val="414896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22A9418-BE23-47D4-828E-8CEE373ECFA8}" type="slidenum">
              <a:rPr lang="es-CL" smtClean="0"/>
              <a:t>38</a:t>
            </a:fld>
            <a:endParaRPr lang="es-CL"/>
          </a:p>
        </p:txBody>
      </p:sp>
    </p:spTree>
    <p:extLst>
      <p:ext uri="{BB962C8B-B14F-4D97-AF65-F5344CB8AC3E}">
        <p14:creationId xmlns:p14="http://schemas.microsoft.com/office/powerpoint/2010/main" val="3319236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22A9418-BE23-47D4-828E-8CEE373ECFA8}" type="slidenum">
              <a:rPr lang="es-CL" smtClean="0"/>
              <a:t>47</a:t>
            </a:fld>
            <a:endParaRPr lang="es-CL"/>
          </a:p>
        </p:txBody>
      </p:sp>
    </p:spTree>
    <p:extLst>
      <p:ext uri="{BB962C8B-B14F-4D97-AF65-F5344CB8AC3E}">
        <p14:creationId xmlns:p14="http://schemas.microsoft.com/office/powerpoint/2010/main" val="2029513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22A9418-BE23-47D4-828E-8CEE373ECFA8}" type="slidenum">
              <a:rPr lang="es-CL" smtClean="0"/>
              <a:t>48</a:t>
            </a:fld>
            <a:endParaRPr lang="es-CL"/>
          </a:p>
        </p:txBody>
      </p:sp>
    </p:spTree>
    <p:extLst>
      <p:ext uri="{BB962C8B-B14F-4D97-AF65-F5344CB8AC3E}">
        <p14:creationId xmlns:p14="http://schemas.microsoft.com/office/powerpoint/2010/main" val="3609378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22A9418-BE23-47D4-828E-8CEE373ECFA8}" type="slidenum">
              <a:rPr lang="es-CL" smtClean="0"/>
              <a:t>39</a:t>
            </a:fld>
            <a:endParaRPr lang="es-CL"/>
          </a:p>
        </p:txBody>
      </p:sp>
    </p:spTree>
    <p:extLst>
      <p:ext uri="{BB962C8B-B14F-4D97-AF65-F5344CB8AC3E}">
        <p14:creationId xmlns:p14="http://schemas.microsoft.com/office/powerpoint/2010/main" val="771089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22A9418-BE23-47D4-828E-8CEE373ECFA8}" type="slidenum">
              <a:rPr lang="es-CL" smtClean="0"/>
              <a:t>40</a:t>
            </a:fld>
            <a:endParaRPr lang="es-CL"/>
          </a:p>
        </p:txBody>
      </p:sp>
    </p:spTree>
    <p:extLst>
      <p:ext uri="{BB962C8B-B14F-4D97-AF65-F5344CB8AC3E}">
        <p14:creationId xmlns:p14="http://schemas.microsoft.com/office/powerpoint/2010/main" val="702250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22A9418-BE23-47D4-828E-8CEE373ECFA8}" type="slidenum">
              <a:rPr lang="es-CL" smtClean="0"/>
              <a:t>41</a:t>
            </a:fld>
            <a:endParaRPr lang="es-CL"/>
          </a:p>
        </p:txBody>
      </p:sp>
    </p:spTree>
    <p:extLst>
      <p:ext uri="{BB962C8B-B14F-4D97-AF65-F5344CB8AC3E}">
        <p14:creationId xmlns:p14="http://schemas.microsoft.com/office/powerpoint/2010/main" val="2997191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22A9418-BE23-47D4-828E-8CEE373ECFA8}" type="slidenum">
              <a:rPr lang="es-CL" smtClean="0"/>
              <a:t>42</a:t>
            </a:fld>
            <a:endParaRPr lang="es-CL"/>
          </a:p>
        </p:txBody>
      </p:sp>
    </p:spTree>
    <p:extLst>
      <p:ext uri="{BB962C8B-B14F-4D97-AF65-F5344CB8AC3E}">
        <p14:creationId xmlns:p14="http://schemas.microsoft.com/office/powerpoint/2010/main" val="1303710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22A9418-BE23-47D4-828E-8CEE373ECFA8}" type="slidenum">
              <a:rPr lang="es-CL" smtClean="0"/>
              <a:t>43</a:t>
            </a:fld>
            <a:endParaRPr lang="es-CL"/>
          </a:p>
        </p:txBody>
      </p:sp>
    </p:spTree>
    <p:extLst>
      <p:ext uri="{BB962C8B-B14F-4D97-AF65-F5344CB8AC3E}">
        <p14:creationId xmlns:p14="http://schemas.microsoft.com/office/powerpoint/2010/main" val="1871073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22A9418-BE23-47D4-828E-8CEE373ECFA8}" type="slidenum">
              <a:rPr lang="es-CL" smtClean="0"/>
              <a:t>44</a:t>
            </a:fld>
            <a:endParaRPr lang="es-CL"/>
          </a:p>
        </p:txBody>
      </p:sp>
    </p:spTree>
    <p:extLst>
      <p:ext uri="{BB962C8B-B14F-4D97-AF65-F5344CB8AC3E}">
        <p14:creationId xmlns:p14="http://schemas.microsoft.com/office/powerpoint/2010/main" val="4264953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22A9418-BE23-47D4-828E-8CEE373ECFA8}" type="slidenum">
              <a:rPr lang="es-CL" smtClean="0"/>
              <a:t>45</a:t>
            </a:fld>
            <a:endParaRPr lang="es-CL"/>
          </a:p>
        </p:txBody>
      </p:sp>
    </p:spTree>
    <p:extLst>
      <p:ext uri="{BB962C8B-B14F-4D97-AF65-F5344CB8AC3E}">
        <p14:creationId xmlns:p14="http://schemas.microsoft.com/office/powerpoint/2010/main" val="3595249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22A9418-BE23-47D4-828E-8CEE373ECFA8}" type="slidenum">
              <a:rPr lang="es-CL" smtClean="0"/>
              <a:t>46</a:t>
            </a:fld>
            <a:endParaRPr lang="es-CL"/>
          </a:p>
        </p:txBody>
      </p:sp>
    </p:spTree>
    <p:extLst>
      <p:ext uri="{BB962C8B-B14F-4D97-AF65-F5344CB8AC3E}">
        <p14:creationId xmlns:p14="http://schemas.microsoft.com/office/powerpoint/2010/main" val="1610399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417AE7-1C01-29D1-CBE0-6948AA68FA0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9A1C5A69-045D-8A64-53B0-B1EEAB1C17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20973AC0-B4E8-8BFC-0BE6-E18E1B30AB4F}"/>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5" name="Marcador de pie de página 4">
            <a:extLst>
              <a:ext uri="{FF2B5EF4-FFF2-40B4-BE49-F238E27FC236}">
                <a16:creationId xmlns:a16="http://schemas.microsoft.com/office/drawing/2014/main" id="{0C4043C8-E868-DFBC-4E47-3A97F4C9404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973E86F-1D5B-7F19-9264-FF59A0FD4579}"/>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2890935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6DAAD2-2628-3F49-68D2-89268B31936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9DFF6B71-2277-80ED-C8B6-7768A9789B8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005F3A6-B0A5-E60E-A3FF-04F25B5B49DA}"/>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5" name="Marcador de pie de página 4">
            <a:extLst>
              <a:ext uri="{FF2B5EF4-FFF2-40B4-BE49-F238E27FC236}">
                <a16:creationId xmlns:a16="http://schemas.microsoft.com/office/drawing/2014/main" id="{C8F480FF-BB83-61FC-29A8-9C9D69E8826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04212DF-0583-7408-3FE5-4727999CB589}"/>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1484052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070EA91-B75F-DA84-11DB-B836107FDBC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63CD2D49-6B7E-8420-3CCF-9BD2BF49D5C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91041AE-A87E-356A-045A-4699ED49F5C3}"/>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5" name="Marcador de pie de página 4">
            <a:extLst>
              <a:ext uri="{FF2B5EF4-FFF2-40B4-BE49-F238E27FC236}">
                <a16:creationId xmlns:a16="http://schemas.microsoft.com/office/drawing/2014/main" id="{92FFEB36-FD8B-A0EF-8AE4-47A3BCC66DA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00208EE-5755-DAA8-2E37-DED7A4A2945A}"/>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1002199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417AE7-1C01-29D1-CBE0-6948AA68FA0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9A1C5A69-045D-8A64-53B0-B1EEAB1C17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20973AC0-B4E8-8BFC-0BE6-E18E1B30AB4F}"/>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5" name="Marcador de pie de página 4">
            <a:extLst>
              <a:ext uri="{FF2B5EF4-FFF2-40B4-BE49-F238E27FC236}">
                <a16:creationId xmlns:a16="http://schemas.microsoft.com/office/drawing/2014/main" id="{0C4043C8-E868-DFBC-4E47-3A97F4C9404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973E86F-1D5B-7F19-9264-FF59A0FD4579}"/>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1922121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29FA8-645B-C1FC-F7DE-39B32B78986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E1F2266D-507F-434B-85B3-6FF6E04399B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59B705F-329C-113F-EF9C-5E470CD0DECE}"/>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5" name="Marcador de pie de página 4">
            <a:extLst>
              <a:ext uri="{FF2B5EF4-FFF2-40B4-BE49-F238E27FC236}">
                <a16:creationId xmlns:a16="http://schemas.microsoft.com/office/drawing/2014/main" id="{7862D655-4175-69C7-36D7-85AC39646E7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4F2BAB6-9ABB-841D-85FD-710A336689B1}"/>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1622970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0E5FA9-F8F8-8DFE-C969-D1EEEE0FD29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8335ABD-2E86-C499-5A70-C979E57ADC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EDEE39A-17BE-9AEE-6F49-E2627E78FAA9}"/>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5" name="Marcador de pie de página 4">
            <a:extLst>
              <a:ext uri="{FF2B5EF4-FFF2-40B4-BE49-F238E27FC236}">
                <a16:creationId xmlns:a16="http://schemas.microsoft.com/office/drawing/2014/main" id="{32CEADF9-3D82-74F5-7D34-C00AA08FB34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1FFAA51-2CE0-6685-99E0-6DB9D799CC54}"/>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1789635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58FE8E-DFB4-EC3A-2787-37267C568C2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E30CEDA6-74F5-E400-4CB8-2AC2A4B5718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C0380221-B01D-DF89-CD52-8FFE83B29E8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6C200525-21EC-5E67-3488-B1BCA6D45E72}"/>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6" name="Marcador de pie de página 5">
            <a:extLst>
              <a:ext uri="{FF2B5EF4-FFF2-40B4-BE49-F238E27FC236}">
                <a16:creationId xmlns:a16="http://schemas.microsoft.com/office/drawing/2014/main" id="{9AF59ABC-661D-68A7-3F21-20F2D872CECF}"/>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2A7A15C-2E5D-4D01-D77C-7AF6DDCBAE1F}"/>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3965837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854D3C-56CD-F2EC-D624-B834FB4CB2F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D3620192-6865-FFC9-A64A-8212631638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674BBAC-9B1C-7FF3-1164-D8E05FCF2F2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DF8ABF10-0B76-C7B6-F452-60497388FC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DDF206B-F948-AB8D-0188-096B2BA3B4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EA694C52-3001-D061-07E6-BEE60BD593D6}"/>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8" name="Marcador de pie de página 7">
            <a:extLst>
              <a:ext uri="{FF2B5EF4-FFF2-40B4-BE49-F238E27FC236}">
                <a16:creationId xmlns:a16="http://schemas.microsoft.com/office/drawing/2014/main" id="{A1381180-FD2D-83F7-E295-2B99BC9D0DC9}"/>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B6194A88-ABF4-E58D-8A5A-31ED89F8658F}"/>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614391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BFC35D-D334-A6DE-D967-064A223DB0F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54DFFDE4-76C4-186B-87E7-B39DF0EBED71}"/>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4" name="Marcador de pie de página 3">
            <a:extLst>
              <a:ext uri="{FF2B5EF4-FFF2-40B4-BE49-F238E27FC236}">
                <a16:creationId xmlns:a16="http://schemas.microsoft.com/office/drawing/2014/main" id="{56B8C959-E88A-7B4C-E48B-028E0CD2D663}"/>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8974ABD5-987F-C573-58D0-90667807C8B3}"/>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191558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92B54F4-56FA-DC1F-2AED-0E0ACA55B488}"/>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3" name="Marcador de pie de página 2">
            <a:extLst>
              <a:ext uri="{FF2B5EF4-FFF2-40B4-BE49-F238E27FC236}">
                <a16:creationId xmlns:a16="http://schemas.microsoft.com/office/drawing/2014/main" id="{71EFC61F-9D1B-86A3-2444-1B5B0BEB3379}"/>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2F930379-10F9-03CC-5549-978938287174}"/>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3528640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A1F089-1EFE-3F3D-72FD-2AF9F1D2BA9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A786B97A-5222-2200-3782-EB1D45BE78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AD018C33-0563-6BBC-215B-988D06EDB2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6B6F822-9520-F1B8-1FA8-918690C1AFB6}"/>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6" name="Marcador de pie de página 5">
            <a:extLst>
              <a:ext uri="{FF2B5EF4-FFF2-40B4-BE49-F238E27FC236}">
                <a16:creationId xmlns:a16="http://schemas.microsoft.com/office/drawing/2014/main" id="{DF0ADA80-91D3-A8A8-A849-D7B796CBA488}"/>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44C717F-BB5C-EFFE-AA5A-773086E668FF}"/>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2902574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29FA8-645B-C1FC-F7DE-39B32B78986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E1F2266D-507F-434B-85B3-6FF6E04399B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59B705F-329C-113F-EF9C-5E470CD0DECE}"/>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5" name="Marcador de pie de página 4">
            <a:extLst>
              <a:ext uri="{FF2B5EF4-FFF2-40B4-BE49-F238E27FC236}">
                <a16:creationId xmlns:a16="http://schemas.microsoft.com/office/drawing/2014/main" id="{7862D655-4175-69C7-36D7-85AC39646E7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4F2BAB6-9ABB-841D-85FD-710A336689B1}"/>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2462461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F77CAE-4F7C-BFDE-1F65-D5109D7DC07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BF5AD70D-BBA8-F4E2-EC28-ED28C61C5B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4C7D8F6B-B43F-6789-D782-3CECCCCA5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04FED25-AB30-880E-CAC3-1D75CF2C48F0}"/>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6" name="Marcador de pie de página 5">
            <a:extLst>
              <a:ext uri="{FF2B5EF4-FFF2-40B4-BE49-F238E27FC236}">
                <a16:creationId xmlns:a16="http://schemas.microsoft.com/office/drawing/2014/main" id="{4D5B67E5-B14B-280C-553B-F584C43A775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5BE6592-FE9F-F96C-5DB0-B52F575948AD}"/>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2343027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6DAAD2-2628-3F49-68D2-89268B31936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9DFF6B71-2277-80ED-C8B6-7768A9789B8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005F3A6-B0A5-E60E-A3FF-04F25B5B49DA}"/>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5" name="Marcador de pie de página 4">
            <a:extLst>
              <a:ext uri="{FF2B5EF4-FFF2-40B4-BE49-F238E27FC236}">
                <a16:creationId xmlns:a16="http://schemas.microsoft.com/office/drawing/2014/main" id="{C8F480FF-BB83-61FC-29A8-9C9D69E8826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04212DF-0583-7408-3FE5-4727999CB589}"/>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935468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070EA91-B75F-DA84-11DB-B836107FDBC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63CD2D49-6B7E-8420-3CCF-9BD2BF49D5C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91041AE-A87E-356A-045A-4699ED49F5C3}"/>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5" name="Marcador de pie de página 4">
            <a:extLst>
              <a:ext uri="{FF2B5EF4-FFF2-40B4-BE49-F238E27FC236}">
                <a16:creationId xmlns:a16="http://schemas.microsoft.com/office/drawing/2014/main" id="{92FFEB36-FD8B-A0EF-8AE4-47A3BCC66DA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00208EE-5755-DAA8-2E37-DED7A4A2945A}"/>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3981178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0E5FA9-F8F8-8DFE-C969-D1EEEE0FD29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8335ABD-2E86-C499-5A70-C979E57ADC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EDEE39A-17BE-9AEE-6F49-E2627E78FAA9}"/>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5" name="Marcador de pie de página 4">
            <a:extLst>
              <a:ext uri="{FF2B5EF4-FFF2-40B4-BE49-F238E27FC236}">
                <a16:creationId xmlns:a16="http://schemas.microsoft.com/office/drawing/2014/main" id="{32CEADF9-3D82-74F5-7D34-C00AA08FB34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1FFAA51-2CE0-6685-99E0-6DB9D799CC54}"/>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3101569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58FE8E-DFB4-EC3A-2787-37267C568C2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E30CEDA6-74F5-E400-4CB8-2AC2A4B5718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C0380221-B01D-DF89-CD52-8FFE83B29E8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6C200525-21EC-5E67-3488-B1BCA6D45E72}"/>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6" name="Marcador de pie de página 5">
            <a:extLst>
              <a:ext uri="{FF2B5EF4-FFF2-40B4-BE49-F238E27FC236}">
                <a16:creationId xmlns:a16="http://schemas.microsoft.com/office/drawing/2014/main" id="{9AF59ABC-661D-68A7-3F21-20F2D872CECF}"/>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2A7A15C-2E5D-4D01-D77C-7AF6DDCBAE1F}"/>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1248167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854D3C-56CD-F2EC-D624-B834FB4CB2F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D3620192-6865-FFC9-A64A-8212631638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674BBAC-9B1C-7FF3-1164-D8E05FCF2F2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DF8ABF10-0B76-C7B6-F452-60497388FC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DDF206B-F948-AB8D-0188-096B2BA3B4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EA694C52-3001-D061-07E6-BEE60BD593D6}"/>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8" name="Marcador de pie de página 7">
            <a:extLst>
              <a:ext uri="{FF2B5EF4-FFF2-40B4-BE49-F238E27FC236}">
                <a16:creationId xmlns:a16="http://schemas.microsoft.com/office/drawing/2014/main" id="{A1381180-FD2D-83F7-E295-2B99BC9D0DC9}"/>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B6194A88-ABF4-E58D-8A5A-31ED89F8658F}"/>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503548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BFC35D-D334-A6DE-D967-064A223DB0F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54DFFDE4-76C4-186B-87E7-B39DF0EBED71}"/>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4" name="Marcador de pie de página 3">
            <a:extLst>
              <a:ext uri="{FF2B5EF4-FFF2-40B4-BE49-F238E27FC236}">
                <a16:creationId xmlns:a16="http://schemas.microsoft.com/office/drawing/2014/main" id="{56B8C959-E88A-7B4C-E48B-028E0CD2D663}"/>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8974ABD5-987F-C573-58D0-90667807C8B3}"/>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3472465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92B54F4-56FA-DC1F-2AED-0E0ACA55B488}"/>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3" name="Marcador de pie de página 2">
            <a:extLst>
              <a:ext uri="{FF2B5EF4-FFF2-40B4-BE49-F238E27FC236}">
                <a16:creationId xmlns:a16="http://schemas.microsoft.com/office/drawing/2014/main" id="{71EFC61F-9D1B-86A3-2444-1B5B0BEB3379}"/>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2F930379-10F9-03CC-5549-978938287174}"/>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2021461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A1F089-1EFE-3F3D-72FD-2AF9F1D2BA9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A786B97A-5222-2200-3782-EB1D45BE78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AD018C33-0563-6BBC-215B-988D06EDB2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6B6F822-9520-F1B8-1FA8-918690C1AFB6}"/>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6" name="Marcador de pie de página 5">
            <a:extLst>
              <a:ext uri="{FF2B5EF4-FFF2-40B4-BE49-F238E27FC236}">
                <a16:creationId xmlns:a16="http://schemas.microsoft.com/office/drawing/2014/main" id="{DF0ADA80-91D3-A8A8-A849-D7B796CBA488}"/>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44C717F-BB5C-EFFE-AA5A-773086E668FF}"/>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3493309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F77CAE-4F7C-BFDE-1F65-D5109D7DC07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BF5AD70D-BBA8-F4E2-EC28-ED28C61C5B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4C7D8F6B-B43F-6789-D782-3CECCCCA5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04FED25-AB30-880E-CAC3-1D75CF2C48F0}"/>
              </a:ext>
            </a:extLst>
          </p:cNvPr>
          <p:cNvSpPr>
            <a:spLocks noGrp="1"/>
          </p:cNvSpPr>
          <p:nvPr>
            <p:ph type="dt" sz="half" idx="10"/>
          </p:nvPr>
        </p:nvSpPr>
        <p:spPr/>
        <p:txBody>
          <a:bodyPr/>
          <a:lstStyle/>
          <a:p>
            <a:fld id="{149FC852-BD28-D649-8535-15E2BCD0059B}" type="datetimeFigureOut">
              <a:rPr lang="es-CL" smtClean="0"/>
              <a:t>30-11-2023</a:t>
            </a:fld>
            <a:endParaRPr lang="es-CL"/>
          </a:p>
        </p:txBody>
      </p:sp>
      <p:sp>
        <p:nvSpPr>
          <p:cNvPr id="6" name="Marcador de pie de página 5">
            <a:extLst>
              <a:ext uri="{FF2B5EF4-FFF2-40B4-BE49-F238E27FC236}">
                <a16:creationId xmlns:a16="http://schemas.microsoft.com/office/drawing/2014/main" id="{4D5B67E5-B14B-280C-553B-F584C43A775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5BE6592-FE9F-F96C-5DB0-B52F575948AD}"/>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3061122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C985DE8-9CBB-417A-E847-F80316D4FA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251322B-92BC-972C-6735-513C139983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DE984ED2-68D6-FB81-0376-6D38048201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FC852-BD28-D649-8535-15E2BCD0059B}" type="datetimeFigureOut">
              <a:rPr lang="es-CL" smtClean="0"/>
              <a:t>30-11-2023</a:t>
            </a:fld>
            <a:endParaRPr lang="es-CL"/>
          </a:p>
        </p:txBody>
      </p:sp>
      <p:sp>
        <p:nvSpPr>
          <p:cNvPr id="5" name="Marcador de pie de página 4">
            <a:extLst>
              <a:ext uri="{FF2B5EF4-FFF2-40B4-BE49-F238E27FC236}">
                <a16:creationId xmlns:a16="http://schemas.microsoft.com/office/drawing/2014/main" id="{80766946-1E5A-DDA8-07F4-ED85B3D0FB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14CE3075-A221-D453-D097-4175F38C41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CC5D7-34EB-5D4D-B74B-332F11597AC6}" type="slidenum">
              <a:rPr lang="es-CL" smtClean="0"/>
              <a:t>‹Nº›</a:t>
            </a:fld>
            <a:endParaRPr lang="es-CL"/>
          </a:p>
        </p:txBody>
      </p:sp>
    </p:spTree>
    <p:extLst>
      <p:ext uri="{BB962C8B-B14F-4D97-AF65-F5344CB8AC3E}">
        <p14:creationId xmlns:p14="http://schemas.microsoft.com/office/powerpoint/2010/main" val="3267686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C985DE8-9CBB-417A-E847-F80316D4FA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251322B-92BC-972C-6735-513C139983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DE984ED2-68D6-FB81-0376-6D38048201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FC852-BD28-D649-8535-15E2BCD0059B}" type="datetimeFigureOut">
              <a:rPr lang="es-CL" smtClean="0"/>
              <a:t>30-11-2023</a:t>
            </a:fld>
            <a:endParaRPr lang="es-CL"/>
          </a:p>
        </p:txBody>
      </p:sp>
      <p:sp>
        <p:nvSpPr>
          <p:cNvPr id="5" name="Marcador de pie de página 4">
            <a:extLst>
              <a:ext uri="{FF2B5EF4-FFF2-40B4-BE49-F238E27FC236}">
                <a16:creationId xmlns:a16="http://schemas.microsoft.com/office/drawing/2014/main" id="{80766946-1E5A-DDA8-07F4-ED85B3D0FB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14CE3075-A221-D453-D097-4175F38C41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CC5D7-34EB-5D4D-B74B-332F11597AC6}" type="slidenum">
              <a:rPr lang="es-CL" smtClean="0"/>
              <a:t>‹Nº›</a:t>
            </a:fld>
            <a:endParaRPr lang="es-CL"/>
          </a:p>
        </p:txBody>
      </p:sp>
    </p:spTree>
    <p:extLst>
      <p:ext uri="{BB962C8B-B14F-4D97-AF65-F5344CB8AC3E}">
        <p14:creationId xmlns:p14="http://schemas.microsoft.com/office/powerpoint/2010/main" val="3689883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1.png"/><Relationship Id="rId4" Type="http://schemas.openxmlformats.org/officeDocument/2006/relationships/notesSlide" Target="../notesSlides/notesSlide11.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F7F79C6-77EE-6A28-5A0A-B910B42109DE}"/>
              </a:ext>
            </a:extLst>
          </p:cNvPr>
          <p:cNvSpPr txBox="1"/>
          <p:nvPr/>
        </p:nvSpPr>
        <p:spPr>
          <a:xfrm>
            <a:off x="2548616" y="2351782"/>
            <a:ext cx="709476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374151"/>
                </a:solidFill>
                <a:effectLst>
                  <a:outerShdw blurRad="38100" dist="38100" dir="2700000" algn="tl">
                    <a:srgbClr val="000000">
                      <a:alpha val="43137"/>
                    </a:srgbClr>
                  </a:outerShdw>
                </a:effectLst>
                <a:uLnTx/>
                <a:uFillTx/>
                <a:latin typeface="Ubuntu" panose="020B0504030602030204" pitchFamily="34" charset="0"/>
                <a:ea typeface="+mn-ea"/>
                <a:cs typeface="+mn-cs"/>
              </a:rPr>
              <a:t>Digitalización de la Micro y Pequeña Empresa de Talcahuano</a:t>
            </a:r>
            <a:endParaRPr kumimoji="0" lang="es-CL" sz="3200" b="1" i="0" u="none" strike="noStrike" kern="1200" cap="none" spc="0" normalizeH="0" baseline="0" noProof="0" dirty="0">
              <a:ln>
                <a:noFill/>
              </a:ln>
              <a:solidFill>
                <a:srgbClr val="374151"/>
              </a:solidFill>
              <a:effectLst>
                <a:outerShdw blurRad="38100" dist="38100" dir="2700000" algn="tl">
                  <a:srgbClr val="000000">
                    <a:alpha val="43137"/>
                  </a:srgbClr>
                </a:outerShdw>
              </a:effectLst>
              <a:uLnTx/>
              <a:uFillTx/>
              <a:latin typeface="Ubuntu" panose="020B0504030602030204" pitchFamily="34" charset="0"/>
              <a:ea typeface="+mn-ea"/>
              <a:cs typeface="+mn-cs"/>
            </a:endParaRPr>
          </a:p>
        </p:txBody>
      </p:sp>
      <p:sp>
        <p:nvSpPr>
          <p:cNvPr id="4" name="CuadroTexto 3">
            <a:extLst>
              <a:ext uri="{FF2B5EF4-FFF2-40B4-BE49-F238E27FC236}">
                <a16:creationId xmlns:a16="http://schemas.microsoft.com/office/drawing/2014/main" id="{BC860ACD-68AE-DF0F-2451-BB820CD10F0E}"/>
              </a:ext>
            </a:extLst>
          </p:cNvPr>
          <p:cNvSpPr txBox="1"/>
          <p:nvPr/>
        </p:nvSpPr>
        <p:spPr>
          <a:xfrm>
            <a:off x="301159" y="4524471"/>
            <a:ext cx="872197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374151"/>
                </a:solidFill>
                <a:effectLst/>
                <a:uLnTx/>
                <a:uFillTx/>
                <a:latin typeface="Söhne"/>
                <a:ea typeface="+mn-ea"/>
                <a:cs typeface="+mn-cs"/>
              </a:rPr>
              <a:t>Docente: Juan Reyes Candia. / Contador Auditor.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374151"/>
                </a:solidFill>
                <a:effectLst/>
                <a:uLnTx/>
                <a:uFillTx/>
                <a:latin typeface="Söhne"/>
                <a:ea typeface="+mn-ea"/>
                <a:cs typeface="+mn-cs"/>
              </a:rPr>
              <a:t>Contacto: jua.reyes.candia@gmail.com</a:t>
            </a:r>
            <a:endParaRPr kumimoji="0" lang="es-CL" sz="1800" b="0" i="0" u="none" strike="noStrike" kern="1200" cap="none" spc="0" normalizeH="0" baseline="0" noProof="0" dirty="0">
              <a:ln>
                <a:noFill/>
              </a:ln>
              <a:solidFill>
                <a:srgbClr val="37415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443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A5615D8-4ABD-4952-D508-B75A97BEF786}"/>
              </a:ext>
            </a:extLst>
          </p:cNvPr>
          <p:cNvSpPr txBox="1"/>
          <p:nvPr/>
        </p:nvSpPr>
        <p:spPr>
          <a:xfrm>
            <a:off x="820711" y="1659285"/>
            <a:ext cx="10550578" cy="2062103"/>
          </a:xfrm>
          <a:prstGeom prst="rect">
            <a:avLst/>
          </a:prstGeom>
          <a:noFill/>
        </p:spPr>
        <p:txBody>
          <a:bodyPr wrap="square" rtlCol="0">
            <a:spAutoFit/>
          </a:bodyPr>
          <a:lstStyle/>
          <a:p>
            <a:r>
              <a:rPr lang="es-MX" sz="3200" dirty="0">
                <a:solidFill>
                  <a:srgbClr val="374151"/>
                </a:solidFill>
              </a:rPr>
              <a:t>Este estudio es fundamental para determinar cómo se compara nuestro negocio con otros. Es una forma muy inteligente de buscar áreas de mejora y detectar oportunidades. Todo siempre de forma ética y legal. </a:t>
            </a:r>
            <a:endParaRPr lang="es-CL" sz="3200" dirty="0">
              <a:solidFill>
                <a:srgbClr val="374151"/>
              </a:solidFill>
            </a:endParaRPr>
          </a:p>
        </p:txBody>
      </p:sp>
    </p:spTree>
    <p:extLst>
      <p:ext uri="{BB962C8B-B14F-4D97-AF65-F5344CB8AC3E}">
        <p14:creationId xmlns:p14="http://schemas.microsoft.com/office/powerpoint/2010/main" val="431769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E335494-E76C-A146-1641-513204110E03}"/>
              </a:ext>
            </a:extLst>
          </p:cNvPr>
          <p:cNvSpPr txBox="1"/>
          <p:nvPr/>
        </p:nvSpPr>
        <p:spPr>
          <a:xfrm>
            <a:off x="820711" y="1659285"/>
            <a:ext cx="10550578" cy="2554545"/>
          </a:xfrm>
          <a:prstGeom prst="rect">
            <a:avLst/>
          </a:prstGeom>
          <a:noFill/>
        </p:spPr>
        <p:txBody>
          <a:bodyPr wrap="square" rtlCol="0">
            <a:spAutoFit/>
          </a:bodyPr>
          <a:lstStyle/>
          <a:p>
            <a:r>
              <a:rPr lang="es-MX" sz="3200" dirty="0">
                <a:solidFill>
                  <a:srgbClr val="374151"/>
                </a:solidFill>
              </a:rPr>
              <a:t>Gracias a los avances tecnológicos nunca ha sido tan fácil averiguar acerca de una empresa rival y ver lo que están haciendo. Literalmente, solo con entrar en Google y buscar el tipo de producto que estás ofreciendo podrás obtener al segundo un listado de empresas que ofrecen algo similar.</a:t>
            </a:r>
            <a:endParaRPr lang="es-CL" sz="3200" dirty="0">
              <a:solidFill>
                <a:srgbClr val="374151"/>
              </a:solidFill>
            </a:endParaRPr>
          </a:p>
        </p:txBody>
      </p:sp>
      <p:pic>
        <p:nvPicPr>
          <p:cNvPr id="4" name="Imagen 3">
            <a:extLst>
              <a:ext uri="{FF2B5EF4-FFF2-40B4-BE49-F238E27FC236}">
                <a16:creationId xmlns:a16="http://schemas.microsoft.com/office/drawing/2014/main" id="{A76A34FE-0EB5-EED9-D8D2-136E9EE4EA7C}"/>
              </a:ext>
            </a:extLst>
          </p:cNvPr>
          <p:cNvPicPr>
            <a:picLocks noChangeAspect="1"/>
          </p:cNvPicPr>
          <p:nvPr/>
        </p:nvPicPr>
        <p:blipFill>
          <a:blip r:embed="rId2"/>
          <a:stretch>
            <a:fillRect/>
          </a:stretch>
        </p:blipFill>
        <p:spPr>
          <a:xfrm>
            <a:off x="9448022" y="4213830"/>
            <a:ext cx="1923267" cy="1997854"/>
          </a:xfrm>
          <a:prstGeom prst="rect">
            <a:avLst/>
          </a:prstGeom>
        </p:spPr>
      </p:pic>
    </p:spTree>
    <p:extLst>
      <p:ext uri="{BB962C8B-B14F-4D97-AF65-F5344CB8AC3E}">
        <p14:creationId xmlns:p14="http://schemas.microsoft.com/office/powerpoint/2010/main" val="1811301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1368983" y="1351508"/>
            <a:ext cx="8344762" cy="523220"/>
          </a:xfrm>
          <a:prstGeom prst="rect">
            <a:avLst/>
          </a:prstGeom>
          <a:noFill/>
        </p:spPr>
        <p:txBody>
          <a:bodyPr wrap="square" rtlCol="0">
            <a:spAutoFit/>
          </a:bodyPr>
          <a:lstStyle/>
          <a:p>
            <a:r>
              <a:rPr lang="es-MX" sz="2800" b="1" dirty="0">
                <a:solidFill>
                  <a:srgbClr val="374151"/>
                </a:solidFill>
              </a:rPr>
              <a:t>¿Por qué hacer un análisis de la competencia?</a:t>
            </a:r>
          </a:p>
        </p:txBody>
      </p:sp>
      <p:sp>
        <p:nvSpPr>
          <p:cNvPr id="3" name="CuadroTexto 2">
            <a:extLst>
              <a:ext uri="{FF2B5EF4-FFF2-40B4-BE49-F238E27FC236}">
                <a16:creationId xmlns:a16="http://schemas.microsoft.com/office/drawing/2014/main" id="{63CEEEB3-233C-F26E-6CE1-6C8ADBCBFA62}"/>
              </a:ext>
            </a:extLst>
          </p:cNvPr>
          <p:cNvSpPr txBox="1"/>
          <p:nvPr/>
        </p:nvSpPr>
        <p:spPr>
          <a:xfrm>
            <a:off x="862489" y="2186464"/>
            <a:ext cx="8397225" cy="3108543"/>
          </a:xfrm>
          <a:prstGeom prst="rect">
            <a:avLst/>
          </a:prstGeom>
          <a:noFill/>
        </p:spPr>
        <p:txBody>
          <a:bodyPr wrap="square" rtlCol="0">
            <a:spAutoFit/>
          </a:bodyPr>
          <a:lstStyle/>
          <a:p>
            <a:r>
              <a:rPr lang="es-MX" sz="2800" dirty="0">
                <a:solidFill>
                  <a:srgbClr val="374151"/>
                </a:solidFill>
              </a:rPr>
              <a:t>El análisis de la competencia permite crecer, desarrollar un negocio e implantar nuevas ideas. Si varias empresas de tu mismo nicho de mercado están haciendo cosas que tú no, ¿por qué no buscar oportunidades? </a:t>
            </a:r>
          </a:p>
          <a:p>
            <a:endParaRPr lang="es-MX" sz="2800" dirty="0">
              <a:solidFill>
                <a:srgbClr val="374151"/>
              </a:solidFill>
            </a:endParaRPr>
          </a:p>
          <a:p>
            <a:r>
              <a:rPr lang="es-MX" sz="2800" dirty="0">
                <a:solidFill>
                  <a:srgbClr val="374151"/>
                </a:solidFill>
              </a:rPr>
              <a:t>A continuación, te explicamos algunos de los beneficios de hacer un análisis de la competencia:</a:t>
            </a:r>
            <a:endParaRPr lang="es-CL" sz="2800" dirty="0">
              <a:solidFill>
                <a:srgbClr val="374151"/>
              </a:solidFill>
            </a:endParaRPr>
          </a:p>
        </p:txBody>
      </p:sp>
      <p:pic>
        <p:nvPicPr>
          <p:cNvPr id="4" name="Imagen 3">
            <a:extLst>
              <a:ext uri="{FF2B5EF4-FFF2-40B4-BE49-F238E27FC236}">
                <a16:creationId xmlns:a16="http://schemas.microsoft.com/office/drawing/2014/main" id="{3222F4FC-4721-FF39-C2C5-6235F5B8B47F}"/>
              </a:ext>
            </a:extLst>
          </p:cNvPr>
          <p:cNvPicPr>
            <a:picLocks noChangeAspect="1"/>
          </p:cNvPicPr>
          <p:nvPr/>
        </p:nvPicPr>
        <p:blipFill>
          <a:blip r:embed="rId2"/>
          <a:stretch>
            <a:fillRect/>
          </a:stretch>
        </p:blipFill>
        <p:spPr>
          <a:xfrm>
            <a:off x="9092142" y="4730443"/>
            <a:ext cx="2609850" cy="1752600"/>
          </a:xfrm>
          <a:prstGeom prst="rect">
            <a:avLst/>
          </a:prstGeom>
        </p:spPr>
      </p:pic>
    </p:spTree>
    <p:extLst>
      <p:ext uri="{BB962C8B-B14F-4D97-AF65-F5344CB8AC3E}">
        <p14:creationId xmlns:p14="http://schemas.microsoft.com/office/powerpoint/2010/main" val="4242405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CEEEB3-233C-F26E-6CE1-6C8ADBCBFA62}"/>
              </a:ext>
            </a:extLst>
          </p:cNvPr>
          <p:cNvSpPr txBox="1"/>
          <p:nvPr/>
        </p:nvSpPr>
        <p:spPr>
          <a:xfrm>
            <a:off x="879422" y="1661531"/>
            <a:ext cx="9754711" cy="4108817"/>
          </a:xfrm>
          <a:prstGeom prst="rect">
            <a:avLst/>
          </a:prstGeom>
          <a:noFill/>
        </p:spPr>
        <p:txBody>
          <a:bodyPr wrap="square" rtlCol="0">
            <a:spAutoFit/>
          </a:bodyPr>
          <a:lstStyle/>
          <a:p>
            <a:pPr marL="457200" indent="-457200">
              <a:buFont typeface="Arial" panose="020B0604020202020204" pitchFamily="34" charset="0"/>
              <a:buChar char="•"/>
            </a:pPr>
            <a:r>
              <a:rPr lang="es-MX" sz="2900" dirty="0">
                <a:solidFill>
                  <a:srgbClr val="374151"/>
                </a:solidFill>
              </a:rPr>
              <a:t>Ayuda a reconocer cuáles son tus competidores directos</a:t>
            </a:r>
          </a:p>
          <a:p>
            <a:pPr marL="457200" indent="-457200">
              <a:buFont typeface="Arial" panose="020B0604020202020204" pitchFamily="34" charset="0"/>
              <a:buChar char="•"/>
            </a:pPr>
            <a:r>
              <a:rPr lang="es-MX" sz="2900" dirty="0">
                <a:solidFill>
                  <a:srgbClr val="374151"/>
                </a:solidFill>
              </a:rPr>
              <a:t>Determina si compartes el mismo público con tus competidores</a:t>
            </a:r>
          </a:p>
          <a:p>
            <a:pPr marL="457200" indent="-457200">
              <a:buFont typeface="Arial" panose="020B0604020202020204" pitchFamily="34" charset="0"/>
              <a:buChar char="•"/>
            </a:pPr>
            <a:r>
              <a:rPr lang="es-MX" sz="2900" dirty="0">
                <a:solidFill>
                  <a:srgbClr val="374151"/>
                </a:solidFill>
              </a:rPr>
              <a:t>Sirve para averiguar cómo mejorar la estrategia empresarial y cómo diferenciarte del resto</a:t>
            </a:r>
          </a:p>
          <a:p>
            <a:pPr marL="457200" indent="-457200">
              <a:buFont typeface="Arial" panose="020B0604020202020204" pitchFamily="34" charset="0"/>
              <a:buChar char="•"/>
            </a:pPr>
            <a:r>
              <a:rPr lang="es-MX" sz="2900" dirty="0">
                <a:solidFill>
                  <a:srgbClr val="374151"/>
                </a:solidFill>
              </a:rPr>
              <a:t>Ayuda a mejorar la atención al cliente</a:t>
            </a:r>
          </a:p>
          <a:p>
            <a:pPr marL="457200" indent="-457200">
              <a:buFont typeface="Arial" panose="020B0604020202020204" pitchFamily="34" charset="0"/>
              <a:buChar char="•"/>
            </a:pPr>
            <a:r>
              <a:rPr lang="es-MX" sz="2900" dirty="0">
                <a:solidFill>
                  <a:srgbClr val="374151"/>
                </a:solidFill>
              </a:rPr>
              <a:t>Mejora el desarrollo de estrategias de contenido</a:t>
            </a:r>
          </a:p>
          <a:p>
            <a:pPr marL="457200" indent="-457200">
              <a:buFont typeface="Arial" panose="020B0604020202020204" pitchFamily="34" charset="0"/>
              <a:buChar char="•"/>
            </a:pPr>
            <a:r>
              <a:rPr lang="es-MX" sz="2900" dirty="0">
                <a:solidFill>
                  <a:srgbClr val="374151"/>
                </a:solidFill>
              </a:rPr>
              <a:t>Nos dirá cómo podemos superar a nuestros competidores en estas áreas para mantener la atención de nuestros clientes.</a:t>
            </a:r>
            <a:endParaRPr lang="es-CL" sz="2900" dirty="0">
              <a:solidFill>
                <a:srgbClr val="374151"/>
              </a:solidFill>
            </a:endParaRPr>
          </a:p>
        </p:txBody>
      </p:sp>
    </p:spTree>
    <p:extLst>
      <p:ext uri="{BB962C8B-B14F-4D97-AF65-F5344CB8AC3E}">
        <p14:creationId xmlns:p14="http://schemas.microsoft.com/office/powerpoint/2010/main" val="1399543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CEEEB3-233C-F26E-6CE1-6C8ADBCBFA62}"/>
              </a:ext>
            </a:extLst>
          </p:cNvPr>
          <p:cNvSpPr txBox="1"/>
          <p:nvPr/>
        </p:nvSpPr>
        <p:spPr>
          <a:xfrm>
            <a:off x="879422" y="1661531"/>
            <a:ext cx="9754711" cy="3216265"/>
          </a:xfrm>
          <a:prstGeom prst="rect">
            <a:avLst/>
          </a:prstGeom>
          <a:noFill/>
        </p:spPr>
        <p:txBody>
          <a:bodyPr wrap="square" rtlCol="0">
            <a:spAutoFit/>
          </a:bodyPr>
          <a:lstStyle/>
          <a:p>
            <a:r>
              <a:rPr lang="es-MX" sz="2900">
                <a:solidFill>
                  <a:srgbClr val="374151"/>
                </a:solidFill>
              </a:rPr>
              <a:t>Pero, además de para saber qué hace la competencia, realizar un análisis de rutina de esta a lo largo del ciclo de vida de nuestro negocio es importante para mantenernos actualizados con las tendencias del mercado y las ofertas de productos. Este estudio podría revelar información sobre una posible saturación del mercado, las oportunidades comerciales o las mejores prácticas de la industria, por ejemplo.</a:t>
            </a:r>
            <a:endParaRPr lang="es-CL" sz="2900" dirty="0">
              <a:solidFill>
                <a:srgbClr val="374151"/>
              </a:solidFill>
            </a:endParaRPr>
          </a:p>
        </p:txBody>
      </p:sp>
    </p:spTree>
    <p:extLst>
      <p:ext uri="{BB962C8B-B14F-4D97-AF65-F5344CB8AC3E}">
        <p14:creationId xmlns:p14="http://schemas.microsoft.com/office/powerpoint/2010/main" val="245563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CEEEB3-233C-F26E-6CE1-6C8ADBCBFA62}"/>
              </a:ext>
            </a:extLst>
          </p:cNvPr>
          <p:cNvSpPr txBox="1"/>
          <p:nvPr/>
        </p:nvSpPr>
        <p:spPr>
          <a:xfrm>
            <a:off x="879422" y="1661531"/>
            <a:ext cx="9754711" cy="1877437"/>
          </a:xfrm>
          <a:prstGeom prst="rect">
            <a:avLst/>
          </a:prstGeom>
          <a:noFill/>
        </p:spPr>
        <p:txBody>
          <a:bodyPr wrap="square" rtlCol="0">
            <a:spAutoFit/>
          </a:bodyPr>
          <a:lstStyle/>
          <a:p>
            <a:r>
              <a:rPr lang="es-MX" sz="2900" dirty="0">
                <a:solidFill>
                  <a:srgbClr val="374151"/>
                </a:solidFill>
              </a:rPr>
              <a:t>Por otro lado, como hemos mencionado, también es importante saber cómo te ven tus clientes en comparación con tu competencia. Este tipo de análisis te ayudará a saber qué servicios se valoran más y qué áreas se están descuidando.</a:t>
            </a:r>
            <a:endParaRPr lang="es-CL" sz="2900" dirty="0">
              <a:solidFill>
                <a:srgbClr val="374151"/>
              </a:solidFill>
            </a:endParaRPr>
          </a:p>
        </p:txBody>
      </p:sp>
      <p:pic>
        <p:nvPicPr>
          <p:cNvPr id="4" name="Imagen 3">
            <a:extLst>
              <a:ext uri="{FF2B5EF4-FFF2-40B4-BE49-F238E27FC236}">
                <a16:creationId xmlns:a16="http://schemas.microsoft.com/office/drawing/2014/main" id="{C4FCE59B-D44A-A785-D060-E492B666DF40}"/>
              </a:ext>
            </a:extLst>
          </p:cNvPr>
          <p:cNvPicPr>
            <a:picLocks noChangeAspect="1"/>
          </p:cNvPicPr>
          <p:nvPr/>
        </p:nvPicPr>
        <p:blipFill>
          <a:blip r:embed="rId2"/>
          <a:stretch>
            <a:fillRect/>
          </a:stretch>
        </p:blipFill>
        <p:spPr>
          <a:xfrm>
            <a:off x="8556095" y="4099454"/>
            <a:ext cx="2428875" cy="1876425"/>
          </a:xfrm>
          <a:prstGeom prst="rect">
            <a:avLst/>
          </a:prstGeom>
        </p:spPr>
      </p:pic>
    </p:spTree>
    <p:extLst>
      <p:ext uri="{BB962C8B-B14F-4D97-AF65-F5344CB8AC3E}">
        <p14:creationId xmlns:p14="http://schemas.microsoft.com/office/powerpoint/2010/main" val="182418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CEEEB3-233C-F26E-6CE1-6C8ADBCBFA62}"/>
              </a:ext>
            </a:extLst>
          </p:cNvPr>
          <p:cNvSpPr txBox="1"/>
          <p:nvPr/>
        </p:nvSpPr>
        <p:spPr>
          <a:xfrm>
            <a:off x="879422" y="1661531"/>
            <a:ext cx="9754711" cy="2323713"/>
          </a:xfrm>
          <a:prstGeom prst="rect">
            <a:avLst/>
          </a:prstGeom>
          <a:noFill/>
        </p:spPr>
        <p:txBody>
          <a:bodyPr wrap="square" rtlCol="0">
            <a:spAutoFit/>
          </a:bodyPr>
          <a:lstStyle/>
          <a:p>
            <a:r>
              <a:rPr lang="es-MX" sz="2900" dirty="0">
                <a:solidFill>
                  <a:srgbClr val="374151"/>
                </a:solidFill>
              </a:rPr>
              <a:t>En resumen, un análisis de la competencia es importante tanto para la ofensiva como para la defensiva. Comparar tu negocio con el de la competencia te enseña los puntos de mejora y los puntos en los que destacas. Incluso puede ayudarte a identificar un nuevo nicho que puedes aprovechar.</a:t>
            </a:r>
            <a:endParaRPr lang="es-CL" sz="2900" dirty="0">
              <a:solidFill>
                <a:srgbClr val="374151"/>
              </a:solidFill>
            </a:endParaRPr>
          </a:p>
        </p:txBody>
      </p:sp>
    </p:spTree>
    <p:extLst>
      <p:ext uri="{BB962C8B-B14F-4D97-AF65-F5344CB8AC3E}">
        <p14:creationId xmlns:p14="http://schemas.microsoft.com/office/powerpoint/2010/main" val="632953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386850" y="1283775"/>
            <a:ext cx="8344762" cy="523220"/>
          </a:xfrm>
          <a:prstGeom prst="rect">
            <a:avLst/>
          </a:prstGeom>
          <a:noFill/>
        </p:spPr>
        <p:txBody>
          <a:bodyPr wrap="square" rtlCol="0">
            <a:spAutoFit/>
          </a:bodyPr>
          <a:lstStyle/>
          <a:p>
            <a:r>
              <a:rPr lang="es-MX" sz="2800" b="1" dirty="0">
                <a:solidFill>
                  <a:srgbClr val="374151"/>
                </a:solidFill>
              </a:rPr>
              <a:t>¿Qué se debe incluir en un análisis de la competencia?</a:t>
            </a:r>
          </a:p>
        </p:txBody>
      </p:sp>
      <p:sp>
        <p:nvSpPr>
          <p:cNvPr id="3" name="CuadroTexto 2">
            <a:extLst>
              <a:ext uri="{FF2B5EF4-FFF2-40B4-BE49-F238E27FC236}">
                <a16:creationId xmlns:a16="http://schemas.microsoft.com/office/drawing/2014/main" id="{63CEEEB3-233C-F26E-6CE1-6C8ADBCBFA62}"/>
              </a:ext>
            </a:extLst>
          </p:cNvPr>
          <p:cNvSpPr txBox="1"/>
          <p:nvPr/>
        </p:nvSpPr>
        <p:spPr>
          <a:xfrm>
            <a:off x="386850" y="2578487"/>
            <a:ext cx="11329511" cy="1384995"/>
          </a:xfrm>
          <a:prstGeom prst="rect">
            <a:avLst/>
          </a:prstGeom>
          <a:noFill/>
        </p:spPr>
        <p:txBody>
          <a:bodyPr wrap="square" rtlCol="0">
            <a:spAutoFit/>
          </a:bodyPr>
          <a:lstStyle/>
          <a:p>
            <a:r>
              <a:rPr lang="es-MX" sz="2800" dirty="0">
                <a:solidFill>
                  <a:srgbClr val="374151"/>
                </a:solidFill>
              </a:rPr>
              <a:t>Realizar un análisis FODA y un análisis PEST sería un buen punto de partida. Sin embargo, hay otros componentes que también deberemos considerar. </a:t>
            </a:r>
          </a:p>
          <a:p>
            <a:endParaRPr lang="es-MX" sz="2800" dirty="0">
              <a:solidFill>
                <a:srgbClr val="374151"/>
              </a:solidFill>
            </a:endParaRPr>
          </a:p>
        </p:txBody>
      </p:sp>
    </p:spTree>
    <p:extLst>
      <p:ext uri="{BB962C8B-B14F-4D97-AF65-F5344CB8AC3E}">
        <p14:creationId xmlns:p14="http://schemas.microsoft.com/office/powerpoint/2010/main" val="3462766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CEEEB3-233C-F26E-6CE1-6C8ADBCBFA62}"/>
              </a:ext>
            </a:extLst>
          </p:cNvPr>
          <p:cNvSpPr txBox="1"/>
          <p:nvPr/>
        </p:nvSpPr>
        <p:spPr>
          <a:xfrm>
            <a:off x="289414" y="1613287"/>
            <a:ext cx="11329511" cy="2246769"/>
          </a:xfrm>
          <a:prstGeom prst="rect">
            <a:avLst/>
          </a:prstGeom>
          <a:noFill/>
        </p:spPr>
        <p:txBody>
          <a:bodyPr wrap="square" rtlCol="0">
            <a:spAutoFit/>
          </a:bodyPr>
          <a:lstStyle/>
          <a:p>
            <a:r>
              <a:rPr lang="es-MX" sz="2800" dirty="0">
                <a:solidFill>
                  <a:srgbClr val="374151"/>
                </a:solidFill>
              </a:rPr>
              <a:t>Hay que tener en cuenta que la clave es recabar toda la información posible para elaborar una evaluación precisa comparativa. En este sentido, deberás recopilar información sobre los compradores potenciales y sus características, precios, calidad del servicio, fortalezas y debilidades. </a:t>
            </a:r>
          </a:p>
          <a:p>
            <a:endParaRPr lang="es-MX" sz="2800" dirty="0">
              <a:solidFill>
                <a:srgbClr val="374151"/>
              </a:solidFill>
            </a:endParaRPr>
          </a:p>
        </p:txBody>
      </p:sp>
    </p:spTree>
    <p:extLst>
      <p:ext uri="{BB962C8B-B14F-4D97-AF65-F5344CB8AC3E}">
        <p14:creationId xmlns:p14="http://schemas.microsoft.com/office/powerpoint/2010/main" val="113670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A0F95A-5CBD-70E6-AB0B-46942F37A188}"/>
              </a:ext>
            </a:extLst>
          </p:cNvPr>
          <p:cNvSpPr txBox="1"/>
          <p:nvPr/>
        </p:nvSpPr>
        <p:spPr>
          <a:xfrm>
            <a:off x="386850" y="843508"/>
            <a:ext cx="8344762" cy="523220"/>
          </a:xfrm>
          <a:prstGeom prst="rect">
            <a:avLst/>
          </a:prstGeom>
          <a:noFill/>
        </p:spPr>
        <p:txBody>
          <a:bodyPr wrap="square" rtlCol="0">
            <a:spAutoFit/>
          </a:bodyPr>
          <a:lstStyle/>
          <a:p>
            <a:r>
              <a:rPr lang="es-MX" sz="2800" b="1" dirty="0">
                <a:solidFill>
                  <a:srgbClr val="374151"/>
                </a:solidFill>
              </a:rPr>
              <a:t>Análisis FODA</a:t>
            </a:r>
          </a:p>
        </p:txBody>
      </p:sp>
      <p:pic>
        <p:nvPicPr>
          <p:cNvPr id="4" name="Analisis FODA">
            <a:hlinkClick r:id="" action="ppaction://media"/>
            <a:extLst>
              <a:ext uri="{FF2B5EF4-FFF2-40B4-BE49-F238E27FC236}">
                <a16:creationId xmlns:a16="http://schemas.microsoft.com/office/drawing/2014/main" id="{3CB75518-CC7B-20CF-DDF7-55850B36F3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66333" y="1525058"/>
            <a:ext cx="9059333" cy="5095875"/>
          </a:xfrm>
          <a:prstGeom prst="rect">
            <a:avLst/>
          </a:prstGeom>
        </p:spPr>
      </p:pic>
    </p:spTree>
    <p:extLst>
      <p:ext uri="{BB962C8B-B14F-4D97-AF65-F5344CB8AC3E}">
        <p14:creationId xmlns:p14="http://schemas.microsoft.com/office/powerpoint/2010/main" val="350298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4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A775F1D-4596-F07C-9ACD-3BCB453130A3}"/>
              </a:ext>
            </a:extLst>
          </p:cNvPr>
          <p:cNvSpPr txBox="1"/>
          <p:nvPr/>
        </p:nvSpPr>
        <p:spPr>
          <a:xfrm>
            <a:off x="321733" y="2276193"/>
            <a:ext cx="11226800" cy="2554545"/>
          </a:xfrm>
          <a:prstGeom prst="rect">
            <a:avLst/>
          </a:prstGeom>
          <a:noFill/>
        </p:spPr>
        <p:txBody>
          <a:bodyPr wrap="square">
            <a:spAutoFit/>
          </a:bodyPr>
          <a:lstStyle/>
          <a:p>
            <a:pPr algn="ctr"/>
            <a:r>
              <a:rPr lang="es-ES" sz="4000" b="1" dirty="0">
                <a:solidFill>
                  <a:srgbClr val="374151"/>
                </a:solidFill>
                <a:latin typeface="Söhne"/>
              </a:rPr>
              <a:t>Módulo: “</a:t>
            </a:r>
            <a:r>
              <a:rPr lang="es-MX" sz="4000" b="1" dirty="0">
                <a:solidFill>
                  <a:srgbClr val="374151"/>
                </a:solidFill>
                <a:latin typeface="Söhne"/>
              </a:rPr>
              <a:t>Adelantarse al mercado conociendo antes </a:t>
            </a:r>
          </a:p>
          <a:p>
            <a:pPr algn="ctr"/>
            <a:r>
              <a:rPr lang="es-MX" sz="4000" b="1" dirty="0">
                <a:solidFill>
                  <a:srgbClr val="374151"/>
                </a:solidFill>
                <a:latin typeface="Söhne"/>
              </a:rPr>
              <a:t>que tus competidores, que innovaciones </a:t>
            </a:r>
          </a:p>
          <a:p>
            <a:pPr algn="ctr"/>
            <a:r>
              <a:rPr lang="es-MX" sz="4000" b="1" dirty="0">
                <a:solidFill>
                  <a:srgbClr val="374151"/>
                </a:solidFill>
                <a:latin typeface="Söhne"/>
              </a:rPr>
              <a:t>están a tu alcance e implementarlas con </a:t>
            </a:r>
          </a:p>
          <a:p>
            <a:pPr algn="ctr"/>
            <a:r>
              <a:rPr lang="es-MX" sz="4000" b="1" dirty="0">
                <a:solidFill>
                  <a:srgbClr val="374151"/>
                </a:solidFill>
                <a:latin typeface="Söhne"/>
              </a:rPr>
              <a:t>solvencia</a:t>
            </a:r>
            <a:r>
              <a:rPr lang="es-ES" sz="4000" b="1" dirty="0">
                <a:solidFill>
                  <a:srgbClr val="374151"/>
                </a:solidFill>
                <a:latin typeface="Söhne"/>
              </a:rPr>
              <a:t>”.</a:t>
            </a:r>
          </a:p>
        </p:txBody>
      </p:sp>
    </p:spTree>
    <p:extLst>
      <p:ext uri="{BB962C8B-B14F-4D97-AF65-F5344CB8AC3E}">
        <p14:creationId xmlns:p14="http://schemas.microsoft.com/office/powerpoint/2010/main" val="3002583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386850" y="843508"/>
            <a:ext cx="8344762" cy="523220"/>
          </a:xfrm>
          <a:prstGeom prst="rect">
            <a:avLst/>
          </a:prstGeom>
          <a:noFill/>
        </p:spPr>
        <p:txBody>
          <a:bodyPr wrap="square" rtlCol="0">
            <a:spAutoFit/>
          </a:bodyPr>
          <a:lstStyle/>
          <a:p>
            <a:r>
              <a:rPr lang="es-MX" sz="2800" b="1" dirty="0">
                <a:solidFill>
                  <a:srgbClr val="374151"/>
                </a:solidFill>
              </a:rPr>
              <a:t>Análisis PEST</a:t>
            </a:r>
          </a:p>
        </p:txBody>
      </p:sp>
      <p:pic>
        <p:nvPicPr>
          <p:cNvPr id="4" name="Análisis PEST Definición con Ejemplos">
            <a:hlinkClick r:id="" action="ppaction://media"/>
            <a:extLst>
              <a:ext uri="{FF2B5EF4-FFF2-40B4-BE49-F238E27FC236}">
                <a16:creationId xmlns:a16="http://schemas.microsoft.com/office/drawing/2014/main" id="{D05C710F-1905-0026-A3B4-179FD3E5E0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92235" y="1613287"/>
            <a:ext cx="8923867" cy="5019675"/>
          </a:xfrm>
          <a:prstGeom prst="rect">
            <a:avLst/>
          </a:prstGeom>
        </p:spPr>
      </p:pic>
    </p:spTree>
    <p:extLst>
      <p:ext uri="{BB962C8B-B14F-4D97-AF65-F5344CB8AC3E}">
        <p14:creationId xmlns:p14="http://schemas.microsoft.com/office/powerpoint/2010/main" val="404209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2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386850" y="843508"/>
            <a:ext cx="8344762" cy="523220"/>
          </a:xfrm>
          <a:prstGeom prst="rect">
            <a:avLst/>
          </a:prstGeom>
          <a:noFill/>
        </p:spPr>
        <p:txBody>
          <a:bodyPr wrap="square" rtlCol="0">
            <a:spAutoFit/>
          </a:bodyPr>
          <a:lstStyle/>
          <a:p>
            <a:r>
              <a:rPr lang="es-MX" sz="2800" b="1" dirty="0">
                <a:solidFill>
                  <a:srgbClr val="374151"/>
                </a:solidFill>
              </a:rPr>
              <a:t>¿Qué se debe incluir en un análisis de la competencia?</a:t>
            </a:r>
          </a:p>
        </p:txBody>
      </p:sp>
      <p:sp>
        <p:nvSpPr>
          <p:cNvPr id="3" name="CuadroTexto 2">
            <a:extLst>
              <a:ext uri="{FF2B5EF4-FFF2-40B4-BE49-F238E27FC236}">
                <a16:creationId xmlns:a16="http://schemas.microsoft.com/office/drawing/2014/main" id="{63CEEEB3-233C-F26E-6CE1-6C8ADBCBFA62}"/>
              </a:ext>
            </a:extLst>
          </p:cNvPr>
          <p:cNvSpPr txBox="1"/>
          <p:nvPr/>
        </p:nvSpPr>
        <p:spPr>
          <a:xfrm>
            <a:off x="386850" y="2002754"/>
            <a:ext cx="11329511" cy="954107"/>
          </a:xfrm>
          <a:prstGeom prst="rect">
            <a:avLst/>
          </a:prstGeom>
          <a:noFill/>
        </p:spPr>
        <p:txBody>
          <a:bodyPr wrap="square" rtlCol="0">
            <a:spAutoFit/>
          </a:bodyPr>
          <a:lstStyle/>
          <a:p>
            <a:r>
              <a:rPr lang="es-MX" sz="2800" dirty="0">
                <a:solidFill>
                  <a:srgbClr val="374151"/>
                </a:solidFill>
              </a:rPr>
              <a:t>A continuación, los 10 componentes que sí o sí debe tener un análisis de la competencia:</a:t>
            </a:r>
            <a:endParaRPr lang="es-CL" sz="2800" dirty="0">
              <a:solidFill>
                <a:srgbClr val="374151"/>
              </a:solidFill>
            </a:endParaRPr>
          </a:p>
        </p:txBody>
      </p:sp>
      <p:pic>
        <p:nvPicPr>
          <p:cNvPr id="4" name="Imagen 3">
            <a:extLst>
              <a:ext uri="{FF2B5EF4-FFF2-40B4-BE49-F238E27FC236}">
                <a16:creationId xmlns:a16="http://schemas.microsoft.com/office/drawing/2014/main" id="{AFDFE356-BCB0-4BF1-81FB-CF8F43703878}"/>
              </a:ext>
            </a:extLst>
          </p:cNvPr>
          <p:cNvPicPr>
            <a:picLocks noChangeAspect="1"/>
          </p:cNvPicPr>
          <p:nvPr/>
        </p:nvPicPr>
        <p:blipFill>
          <a:blip r:embed="rId2"/>
          <a:stretch>
            <a:fillRect/>
          </a:stretch>
        </p:blipFill>
        <p:spPr>
          <a:xfrm>
            <a:off x="8054975" y="4117836"/>
            <a:ext cx="2381250" cy="1924050"/>
          </a:xfrm>
          <a:prstGeom prst="rect">
            <a:avLst/>
          </a:prstGeom>
        </p:spPr>
      </p:pic>
    </p:spTree>
    <p:extLst>
      <p:ext uri="{BB962C8B-B14F-4D97-AF65-F5344CB8AC3E}">
        <p14:creationId xmlns:p14="http://schemas.microsoft.com/office/powerpoint/2010/main" val="3665395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386850" y="843508"/>
            <a:ext cx="8344762" cy="523220"/>
          </a:xfrm>
          <a:prstGeom prst="rect">
            <a:avLst/>
          </a:prstGeom>
          <a:noFill/>
        </p:spPr>
        <p:txBody>
          <a:bodyPr wrap="square" rtlCol="0">
            <a:spAutoFit/>
          </a:bodyPr>
          <a:lstStyle/>
          <a:p>
            <a:r>
              <a:rPr lang="es-MX" sz="2800" b="1" dirty="0">
                <a:solidFill>
                  <a:srgbClr val="374151"/>
                </a:solidFill>
              </a:rPr>
              <a:t>1# Porcentaje de participación de mercado</a:t>
            </a:r>
          </a:p>
        </p:txBody>
      </p:sp>
      <p:sp>
        <p:nvSpPr>
          <p:cNvPr id="3" name="CuadroTexto 2">
            <a:extLst>
              <a:ext uri="{FF2B5EF4-FFF2-40B4-BE49-F238E27FC236}">
                <a16:creationId xmlns:a16="http://schemas.microsoft.com/office/drawing/2014/main" id="{63CEEEB3-233C-F26E-6CE1-6C8ADBCBFA62}"/>
              </a:ext>
            </a:extLst>
          </p:cNvPr>
          <p:cNvSpPr txBox="1"/>
          <p:nvPr/>
        </p:nvSpPr>
        <p:spPr>
          <a:xfrm>
            <a:off x="386850" y="2002754"/>
            <a:ext cx="11329511" cy="2062103"/>
          </a:xfrm>
          <a:prstGeom prst="rect">
            <a:avLst/>
          </a:prstGeom>
          <a:noFill/>
        </p:spPr>
        <p:txBody>
          <a:bodyPr wrap="square" rtlCol="0">
            <a:spAutoFit/>
          </a:bodyPr>
          <a:lstStyle/>
          <a:p>
            <a:r>
              <a:rPr lang="es-MX" sz="3200" dirty="0">
                <a:solidFill>
                  <a:srgbClr val="374151"/>
                </a:solidFill>
              </a:rPr>
              <a:t>Esto ayuda a identificar quiénes son nuestros principales competidores en el mercado. No excluyas por completo a los competidores más grandes, ya que tienen mucho que enseñar sobre cómo tener éxito en la industria.</a:t>
            </a:r>
            <a:endParaRPr lang="es-CL" sz="3200" dirty="0">
              <a:solidFill>
                <a:srgbClr val="374151"/>
              </a:solidFill>
            </a:endParaRPr>
          </a:p>
        </p:txBody>
      </p:sp>
      <p:pic>
        <p:nvPicPr>
          <p:cNvPr id="2050" name="Picture 2" descr="Market Share: Qué es y cómo calcular la Participación de Mercado">
            <a:extLst>
              <a:ext uri="{FF2B5EF4-FFF2-40B4-BE49-F238E27FC236}">
                <a16:creationId xmlns:a16="http://schemas.microsoft.com/office/drawing/2014/main" id="{FF019EBE-7C66-A72E-3A99-92242B779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3825" y="4385717"/>
            <a:ext cx="280035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072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386850" y="843508"/>
            <a:ext cx="8344762" cy="523220"/>
          </a:xfrm>
          <a:prstGeom prst="rect">
            <a:avLst/>
          </a:prstGeom>
          <a:noFill/>
        </p:spPr>
        <p:txBody>
          <a:bodyPr wrap="square" rtlCol="0">
            <a:spAutoFit/>
          </a:bodyPr>
          <a:lstStyle/>
          <a:p>
            <a:r>
              <a:rPr lang="es-MX" sz="2800" b="1" dirty="0">
                <a:solidFill>
                  <a:srgbClr val="374151"/>
                </a:solidFill>
              </a:rPr>
              <a:t>2# Geografía</a:t>
            </a:r>
          </a:p>
        </p:txBody>
      </p:sp>
      <p:sp>
        <p:nvSpPr>
          <p:cNvPr id="3" name="CuadroTexto 2">
            <a:extLst>
              <a:ext uri="{FF2B5EF4-FFF2-40B4-BE49-F238E27FC236}">
                <a16:creationId xmlns:a16="http://schemas.microsoft.com/office/drawing/2014/main" id="{63CEEEB3-233C-F26E-6CE1-6C8ADBCBFA62}"/>
              </a:ext>
            </a:extLst>
          </p:cNvPr>
          <p:cNvSpPr txBox="1"/>
          <p:nvPr/>
        </p:nvSpPr>
        <p:spPr>
          <a:xfrm>
            <a:off x="386850" y="2002754"/>
            <a:ext cx="11329511" cy="1569660"/>
          </a:xfrm>
          <a:prstGeom prst="rect">
            <a:avLst/>
          </a:prstGeom>
          <a:noFill/>
        </p:spPr>
        <p:txBody>
          <a:bodyPr wrap="square" rtlCol="0">
            <a:spAutoFit/>
          </a:bodyPr>
          <a:lstStyle/>
          <a:p>
            <a:r>
              <a:rPr lang="es-MX" sz="3200" dirty="0">
                <a:solidFill>
                  <a:srgbClr val="374151"/>
                </a:solidFill>
              </a:rPr>
              <a:t>Mira dónde se encuentran tus competidores y las regiones a las que prestan servicio. ¿Son empresas físicas o la mayor parte de sus negocios se realizan en línea?</a:t>
            </a:r>
            <a:endParaRPr lang="es-CL" sz="3200" dirty="0">
              <a:solidFill>
                <a:srgbClr val="374151"/>
              </a:solidFill>
            </a:endParaRPr>
          </a:p>
        </p:txBody>
      </p:sp>
      <p:pic>
        <p:nvPicPr>
          <p:cNvPr id="4" name="Imagen 3">
            <a:extLst>
              <a:ext uri="{FF2B5EF4-FFF2-40B4-BE49-F238E27FC236}">
                <a16:creationId xmlns:a16="http://schemas.microsoft.com/office/drawing/2014/main" id="{49AB1583-3529-4433-FEC5-D99371BB9EE7}"/>
              </a:ext>
            </a:extLst>
          </p:cNvPr>
          <p:cNvPicPr>
            <a:picLocks noChangeAspect="1"/>
          </p:cNvPicPr>
          <p:nvPr/>
        </p:nvPicPr>
        <p:blipFill>
          <a:blip r:embed="rId2"/>
          <a:stretch>
            <a:fillRect/>
          </a:stretch>
        </p:blipFill>
        <p:spPr>
          <a:xfrm>
            <a:off x="7444316" y="4208440"/>
            <a:ext cx="2857500" cy="1600200"/>
          </a:xfrm>
          <a:prstGeom prst="rect">
            <a:avLst/>
          </a:prstGeom>
        </p:spPr>
      </p:pic>
    </p:spTree>
    <p:extLst>
      <p:ext uri="{BB962C8B-B14F-4D97-AF65-F5344CB8AC3E}">
        <p14:creationId xmlns:p14="http://schemas.microsoft.com/office/powerpoint/2010/main" val="4132399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386850" y="843508"/>
            <a:ext cx="8344762" cy="523220"/>
          </a:xfrm>
          <a:prstGeom prst="rect">
            <a:avLst/>
          </a:prstGeom>
          <a:noFill/>
        </p:spPr>
        <p:txBody>
          <a:bodyPr wrap="square" rtlCol="0">
            <a:spAutoFit/>
          </a:bodyPr>
          <a:lstStyle/>
          <a:p>
            <a:r>
              <a:rPr lang="es-MX" sz="2800" b="1" dirty="0">
                <a:solidFill>
                  <a:srgbClr val="374151"/>
                </a:solidFill>
              </a:rPr>
              <a:t>3# Precios</a:t>
            </a:r>
          </a:p>
        </p:txBody>
      </p:sp>
      <p:sp>
        <p:nvSpPr>
          <p:cNvPr id="3" name="CuadroTexto 2">
            <a:extLst>
              <a:ext uri="{FF2B5EF4-FFF2-40B4-BE49-F238E27FC236}">
                <a16:creationId xmlns:a16="http://schemas.microsoft.com/office/drawing/2014/main" id="{63CEEEB3-233C-F26E-6CE1-6C8ADBCBFA62}"/>
              </a:ext>
            </a:extLst>
          </p:cNvPr>
          <p:cNvSpPr txBox="1"/>
          <p:nvPr/>
        </p:nvSpPr>
        <p:spPr>
          <a:xfrm>
            <a:off x="386850" y="2002754"/>
            <a:ext cx="11329511" cy="1077218"/>
          </a:xfrm>
          <a:prstGeom prst="rect">
            <a:avLst/>
          </a:prstGeom>
          <a:noFill/>
        </p:spPr>
        <p:txBody>
          <a:bodyPr wrap="square" rtlCol="0">
            <a:spAutoFit/>
          </a:bodyPr>
          <a:lstStyle/>
          <a:p>
            <a:r>
              <a:rPr lang="es-MX" sz="3200" dirty="0">
                <a:solidFill>
                  <a:srgbClr val="374151"/>
                </a:solidFill>
              </a:rPr>
              <a:t>Identifica cuánto cobran tus competidores y dónde se encuentran en el espectro de cantidad frente a calidad.</a:t>
            </a:r>
            <a:endParaRPr lang="es-CL" sz="3200" dirty="0">
              <a:solidFill>
                <a:srgbClr val="374151"/>
              </a:solidFill>
            </a:endParaRPr>
          </a:p>
        </p:txBody>
      </p:sp>
      <p:pic>
        <p:nvPicPr>
          <p:cNvPr id="4" name="Imagen 3">
            <a:extLst>
              <a:ext uri="{FF2B5EF4-FFF2-40B4-BE49-F238E27FC236}">
                <a16:creationId xmlns:a16="http://schemas.microsoft.com/office/drawing/2014/main" id="{19B39798-4816-1A12-0764-2B7CEF2D7D4B}"/>
              </a:ext>
            </a:extLst>
          </p:cNvPr>
          <p:cNvPicPr>
            <a:picLocks noChangeAspect="1"/>
          </p:cNvPicPr>
          <p:nvPr/>
        </p:nvPicPr>
        <p:blipFill>
          <a:blip r:embed="rId2"/>
          <a:stretch>
            <a:fillRect/>
          </a:stretch>
        </p:blipFill>
        <p:spPr>
          <a:xfrm>
            <a:off x="7427384" y="4321159"/>
            <a:ext cx="2857500" cy="1600200"/>
          </a:xfrm>
          <a:prstGeom prst="rect">
            <a:avLst/>
          </a:prstGeom>
        </p:spPr>
      </p:pic>
    </p:spTree>
    <p:extLst>
      <p:ext uri="{BB962C8B-B14F-4D97-AF65-F5344CB8AC3E}">
        <p14:creationId xmlns:p14="http://schemas.microsoft.com/office/powerpoint/2010/main" val="3197508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386850" y="843508"/>
            <a:ext cx="8344762" cy="523220"/>
          </a:xfrm>
          <a:prstGeom prst="rect">
            <a:avLst/>
          </a:prstGeom>
          <a:noFill/>
        </p:spPr>
        <p:txBody>
          <a:bodyPr wrap="square" rtlCol="0">
            <a:spAutoFit/>
          </a:bodyPr>
          <a:lstStyle/>
          <a:p>
            <a:r>
              <a:rPr lang="es-MX" sz="2800" b="1" dirty="0">
                <a:solidFill>
                  <a:srgbClr val="374151"/>
                </a:solidFill>
              </a:rPr>
              <a:t>4# Marketing</a:t>
            </a:r>
          </a:p>
        </p:txBody>
      </p:sp>
      <p:sp>
        <p:nvSpPr>
          <p:cNvPr id="3" name="CuadroTexto 2">
            <a:extLst>
              <a:ext uri="{FF2B5EF4-FFF2-40B4-BE49-F238E27FC236}">
                <a16:creationId xmlns:a16="http://schemas.microsoft.com/office/drawing/2014/main" id="{63CEEEB3-233C-F26E-6CE1-6C8ADBCBFA62}"/>
              </a:ext>
            </a:extLst>
          </p:cNvPr>
          <p:cNvSpPr txBox="1"/>
          <p:nvPr/>
        </p:nvSpPr>
        <p:spPr>
          <a:xfrm>
            <a:off x="386850" y="2002754"/>
            <a:ext cx="11329511" cy="2062103"/>
          </a:xfrm>
          <a:prstGeom prst="rect">
            <a:avLst/>
          </a:prstGeom>
          <a:noFill/>
        </p:spPr>
        <p:txBody>
          <a:bodyPr wrap="square" rtlCol="0">
            <a:spAutoFit/>
          </a:bodyPr>
          <a:lstStyle/>
          <a:p>
            <a:r>
              <a:rPr lang="es-MX" sz="3200" dirty="0">
                <a:solidFill>
                  <a:srgbClr val="374151"/>
                </a:solidFill>
              </a:rPr>
              <a:t>¿Qué tipo de estrategia de marketing están llevando a cabo? Investiga las páginas web de la competencia, la presencia en las redes sociales, el tipo de eventos que patrocinan, sus estrategias de SEO, sus eslóganes y las campañas de marketing actuales.</a:t>
            </a:r>
            <a:endParaRPr lang="es-CL" sz="3200" dirty="0">
              <a:solidFill>
                <a:srgbClr val="374151"/>
              </a:solidFill>
            </a:endParaRPr>
          </a:p>
        </p:txBody>
      </p:sp>
      <p:pic>
        <p:nvPicPr>
          <p:cNvPr id="4" name="Imagen 3">
            <a:extLst>
              <a:ext uri="{FF2B5EF4-FFF2-40B4-BE49-F238E27FC236}">
                <a16:creationId xmlns:a16="http://schemas.microsoft.com/office/drawing/2014/main" id="{ADC8C8FB-5397-B93E-51B1-5AB93BB6DA4F}"/>
              </a:ext>
            </a:extLst>
          </p:cNvPr>
          <p:cNvPicPr>
            <a:picLocks noChangeAspect="1"/>
          </p:cNvPicPr>
          <p:nvPr/>
        </p:nvPicPr>
        <p:blipFill>
          <a:blip r:embed="rId2"/>
          <a:stretch>
            <a:fillRect/>
          </a:stretch>
        </p:blipFill>
        <p:spPr>
          <a:xfrm>
            <a:off x="8125354" y="4276524"/>
            <a:ext cx="2851410" cy="2242809"/>
          </a:xfrm>
          <a:prstGeom prst="rect">
            <a:avLst/>
          </a:prstGeom>
        </p:spPr>
      </p:pic>
    </p:spTree>
    <p:extLst>
      <p:ext uri="{BB962C8B-B14F-4D97-AF65-F5344CB8AC3E}">
        <p14:creationId xmlns:p14="http://schemas.microsoft.com/office/powerpoint/2010/main" val="3624129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386850" y="843508"/>
            <a:ext cx="8344762" cy="523220"/>
          </a:xfrm>
          <a:prstGeom prst="rect">
            <a:avLst/>
          </a:prstGeom>
          <a:noFill/>
        </p:spPr>
        <p:txBody>
          <a:bodyPr wrap="square" rtlCol="0">
            <a:spAutoFit/>
          </a:bodyPr>
          <a:lstStyle/>
          <a:p>
            <a:r>
              <a:rPr lang="es-MX" sz="2800" b="1" dirty="0">
                <a:solidFill>
                  <a:srgbClr val="374151"/>
                </a:solidFill>
              </a:rPr>
              <a:t>5# Fortalezas</a:t>
            </a:r>
          </a:p>
        </p:txBody>
      </p:sp>
      <p:sp>
        <p:nvSpPr>
          <p:cNvPr id="3" name="CuadroTexto 2">
            <a:extLst>
              <a:ext uri="{FF2B5EF4-FFF2-40B4-BE49-F238E27FC236}">
                <a16:creationId xmlns:a16="http://schemas.microsoft.com/office/drawing/2014/main" id="{63CEEEB3-233C-F26E-6CE1-6C8ADBCBFA62}"/>
              </a:ext>
            </a:extLst>
          </p:cNvPr>
          <p:cNvSpPr txBox="1"/>
          <p:nvPr/>
        </p:nvSpPr>
        <p:spPr>
          <a:xfrm>
            <a:off x="386850" y="2002754"/>
            <a:ext cx="11329511" cy="1569660"/>
          </a:xfrm>
          <a:prstGeom prst="rect">
            <a:avLst/>
          </a:prstGeom>
          <a:noFill/>
        </p:spPr>
        <p:txBody>
          <a:bodyPr wrap="square" rtlCol="0">
            <a:spAutoFit/>
          </a:bodyPr>
          <a:lstStyle/>
          <a:p>
            <a:r>
              <a:rPr lang="es-MX" sz="3200" dirty="0">
                <a:solidFill>
                  <a:srgbClr val="374151"/>
                </a:solidFill>
              </a:rPr>
              <a:t>Identifica lo que tus competidores están haciendo bien y lo que les funciona. ¿Las reseñas indican que tienen un producto superior? ¿Tienen un alto conocimiento de marca?</a:t>
            </a:r>
            <a:endParaRPr lang="es-CL" sz="3200" dirty="0">
              <a:solidFill>
                <a:srgbClr val="374151"/>
              </a:solidFill>
            </a:endParaRPr>
          </a:p>
        </p:txBody>
      </p:sp>
      <p:pic>
        <p:nvPicPr>
          <p:cNvPr id="4" name="Imagen 3">
            <a:extLst>
              <a:ext uri="{FF2B5EF4-FFF2-40B4-BE49-F238E27FC236}">
                <a16:creationId xmlns:a16="http://schemas.microsoft.com/office/drawing/2014/main" id="{B914B94B-6F75-1DEF-C9E2-D2007CC2AD58}"/>
              </a:ext>
            </a:extLst>
          </p:cNvPr>
          <p:cNvPicPr>
            <a:picLocks noChangeAspect="1"/>
          </p:cNvPicPr>
          <p:nvPr/>
        </p:nvPicPr>
        <p:blipFill>
          <a:blip r:embed="rId2"/>
          <a:stretch>
            <a:fillRect/>
          </a:stretch>
        </p:blipFill>
        <p:spPr>
          <a:xfrm>
            <a:off x="7693553" y="4190984"/>
            <a:ext cx="2562225" cy="1781175"/>
          </a:xfrm>
          <a:prstGeom prst="rect">
            <a:avLst/>
          </a:prstGeom>
        </p:spPr>
      </p:pic>
    </p:spTree>
    <p:extLst>
      <p:ext uri="{BB962C8B-B14F-4D97-AF65-F5344CB8AC3E}">
        <p14:creationId xmlns:p14="http://schemas.microsoft.com/office/powerpoint/2010/main" val="1732528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386850" y="843508"/>
            <a:ext cx="8344762" cy="523220"/>
          </a:xfrm>
          <a:prstGeom prst="rect">
            <a:avLst/>
          </a:prstGeom>
          <a:noFill/>
        </p:spPr>
        <p:txBody>
          <a:bodyPr wrap="square" rtlCol="0">
            <a:spAutoFit/>
          </a:bodyPr>
          <a:lstStyle/>
          <a:p>
            <a:r>
              <a:rPr lang="es-MX" sz="2800" b="1" dirty="0">
                <a:solidFill>
                  <a:srgbClr val="374151"/>
                </a:solidFill>
              </a:rPr>
              <a:t>6# Debilidades</a:t>
            </a:r>
          </a:p>
        </p:txBody>
      </p:sp>
      <p:sp>
        <p:nvSpPr>
          <p:cNvPr id="3" name="CuadroTexto 2">
            <a:extLst>
              <a:ext uri="{FF2B5EF4-FFF2-40B4-BE49-F238E27FC236}">
                <a16:creationId xmlns:a16="http://schemas.microsoft.com/office/drawing/2014/main" id="{63CEEEB3-233C-F26E-6CE1-6C8ADBCBFA62}"/>
              </a:ext>
            </a:extLst>
          </p:cNvPr>
          <p:cNvSpPr txBox="1"/>
          <p:nvPr/>
        </p:nvSpPr>
        <p:spPr>
          <a:xfrm>
            <a:off x="386850" y="2002754"/>
            <a:ext cx="11329511" cy="2062103"/>
          </a:xfrm>
          <a:prstGeom prst="rect">
            <a:avLst/>
          </a:prstGeom>
          <a:noFill/>
        </p:spPr>
        <p:txBody>
          <a:bodyPr wrap="square" rtlCol="0">
            <a:spAutoFit/>
          </a:bodyPr>
          <a:lstStyle/>
          <a:p>
            <a:r>
              <a:rPr lang="es-MX" sz="3200" dirty="0">
                <a:solidFill>
                  <a:srgbClr val="374151"/>
                </a:solidFill>
              </a:rPr>
              <a:t>Por lo contrario, identifica lo que podrían hacer mejor. ¿Tienen una estrategia de redes sociales débil? ¿Carecen de tienda online? ¿Su sitio web está desactualizado? Esta información puede darte una ventaja competitiva.</a:t>
            </a:r>
            <a:endParaRPr lang="es-CL" sz="3200" dirty="0">
              <a:solidFill>
                <a:srgbClr val="374151"/>
              </a:solidFill>
            </a:endParaRPr>
          </a:p>
        </p:txBody>
      </p:sp>
      <p:pic>
        <p:nvPicPr>
          <p:cNvPr id="4" name="Imagen 3">
            <a:extLst>
              <a:ext uri="{FF2B5EF4-FFF2-40B4-BE49-F238E27FC236}">
                <a16:creationId xmlns:a16="http://schemas.microsoft.com/office/drawing/2014/main" id="{A3494AE5-D88D-3FE5-4119-2F0F99384DF9}"/>
              </a:ext>
            </a:extLst>
          </p:cNvPr>
          <p:cNvPicPr>
            <a:picLocks noChangeAspect="1"/>
          </p:cNvPicPr>
          <p:nvPr/>
        </p:nvPicPr>
        <p:blipFill>
          <a:blip r:embed="rId2"/>
          <a:stretch>
            <a:fillRect/>
          </a:stretch>
        </p:blipFill>
        <p:spPr>
          <a:xfrm>
            <a:off x="8053917" y="4576233"/>
            <a:ext cx="2857500" cy="1600200"/>
          </a:xfrm>
          <a:prstGeom prst="rect">
            <a:avLst/>
          </a:prstGeom>
        </p:spPr>
      </p:pic>
    </p:spTree>
    <p:extLst>
      <p:ext uri="{BB962C8B-B14F-4D97-AF65-F5344CB8AC3E}">
        <p14:creationId xmlns:p14="http://schemas.microsoft.com/office/powerpoint/2010/main" val="280557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386850" y="843508"/>
            <a:ext cx="8344762" cy="523220"/>
          </a:xfrm>
          <a:prstGeom prst="rect">
            <a:avLst/>
          </a:prstGeom>
          <a:noFill/>
        </p:spPr>
        <p:txBody>
          <a:bodyPr wrap="square" rtlCol="0">
            <a:spAutoFit/>
          </a:bodyPr>
          <a:lstStyle/>
          <a:p>
            <a:r>
              <a:rPr lang="es-MX" sz="2800" b="1" dirty="0">
                <a:solidFill>
                  <a:srgbClr val="374151"/>
                </a:solidFill>
              </a:rPr>
              <a:t>7# Características</a:t>
            </a:r>
          </a:p>
        </p:txBody>
      </p:sp>
      <p:sp>
        <p:nvSpPr>
          <p:cNvPr id="3" name="CuadroTexto 2">
            <a:extLst>
              <a:ext uri="{FF2B5EF4-FFF2-40B4-BE49-F238E27FC236}">
                <a16:creationId xmlns:a16="http://schemas.microsoft.com/office/drawing/2014/main" id="{63CEEEB3-233C-F26E-6CE1-6C8ADBCBFA62}"/>
              </a:ext>
            </a:extLst>
          </p:cNvPr>
          <p:cNvSpPr txBox="1"/>
          <p:nvPr/>
        </p:nvSpPr>
        <p:spPr>
          <a:xfrm>
            <a:off x="386850" y="2002754"/>
            <a:ext cx="11329511" cy="2062103"/>
          </a:xfrm>
          <a:prstGeom prst="rect">
            <a:avLst/>
          </a:prstGeom>
          <a:noFill/>
        </p:spPr>
        <p:txBody>
          <a:bodyPr wrap="square" rtlCol="0">
            <a:spAutoFit/>
          </a:bodyPr>
          <a:lstStyle/>
          <a:p>
            <a:r>
              <a:rPr lang="es-MX" sz="3200" dirty="0">
                <a:solidFill>
                  <a:srgbClr val="374151"/>
                </a:solidFill>
              </a:rPr>
              <a:t>Encontrar todas las características que tiene el producto o servicio de cada competidor directo. Guarda esto en un Excel de información de la competencia para visualizar cómo las empresas se comparan entre sí.</a:t>
            </a:r>
            <a:endParaRPr lang="es-CL" sz="3200" dirty="0">
              <a:solidFill>
                <a:srgbClr val="374151"/>
              </a:solidFill>
            </a:endParaRPr>
          </a:p>
        </p:txBody>
      </p:sp>
      <p:pic>
        <p:nvPicPr>
          <p:cNvPr id="4" name="Imagen 3">
            <a:extLst>
              <a:ext uri="{FF2B5EF4-FFF2-40B4-BE49-F238E27FC236}">
                <a16:creationId xmlns:a16="http://schemas.microsoft.com/office/drawing/2014/main" id="{6BFFF8E3-0517-054D-B843-C0467ED5C208}"/>
              </a:ext>
            </a:extLst>
          </p:cNvPr>
          <p:cNvPicPr>
            <a:picLocks noChangeAspect="1"/>
          </p:cNvPicPr>
          <p:nvPr/>
        </p:nvPicPr>
        <p:blipFill>
          <a:blip r:embed="rId2"/>
          <a:stretch>
            <a:fillRect/>
          </a:stretch>
        </p:blipFill>
        <p:spPr>
          <a:xfrm>
            <a:off x="6535209" y="3903857"/>
            <a:ext cx="2862792" cy="2246450"/>
          </a:xfrm>
          <a:prstGeom prst="rect">
            <a:avLst/>
          </a:prstGeom>
        </p:spPr>
      </p:pic>
    </p:spTree>
    <p:extLst>
      <p:ext uri="{BB962C8B-B14F-4D97-AF65-F5344CB8AC3E}">
        <p14:creationId xmlns:p14="http://schemas.microsoft.com/office/powerpoint/2010/main" val="2275260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386850" y="843508"/>
            <a:ext cx="8344762" cy="523220"/>
          </a:xfrm>
          <a:prstGeom prst="rect">
            <a:avLst/>
          </a:prstGeom>
          <a:noFill/>
        </p:spPr>
        <p:txBody>
          <a:bodyPr wrap="square" rtlCol="0">
            <a:spAutoFit/>
          </a:bodyPr>
          <a:lstStyle/>
          <a:p>
            <a:r>
              <a:rPr lang="es-MX" sz="2800" b="1" dirty="0">
                <a:solidFill>
                  <a:srgbClr val="374151"/>
                </a:solidFill>
              </a:rPr>
              <a:t>8# Ventaja competitiva</a:t>
            </a:r>
          </a:p>
        </p:txBody>
      </p:sp>
      <p:sp>
        <p:nvSpPr>
          <p:cNvPr id="3" name="CuadroTexto 2">
            <a:extLst>
              <a:ext uri="{FF2B5EF4-FFF2-40B4-BE49-F238E27FC236}">
                <a16:creationId xmlns:a16="http://schemas.microsoft.com/office/drawing/2014/main" id="{63CEEEB3-233C-F26E-6CE1-6C8ADBCBFA62}"/>
              </a:ext>
            </a:extLst>
          </p:cNvPr>
          <p:cNvSpPr txBox="1"/>
          <p:nvPr/>
        </p:nvSpPr>
        <p:spPr>
          <a:xfrm>
            <a:off x="386850" y="2002754"/>
            <a:ext cx="11329511" cy="1077218"/>
          </a:xfrm>
          <a:prstGeom prst="rect">
            <a:avLst/>
          </a:prstGeom>
          <a:noFill/>
        </p:spPr>
        <p:txBody>
          <a:bodyPr wrap="square" rtlCol="0">
            <a:spAutoFit/>
          </a:bodyPr>
          <a:lstStyle/>
          <a:p>
            <a:r>
              <a:rPr lang="es-MX" sz="3200" dirty="0">
                <a:solidFill>
                  <a:srgbClr val="374151"/>
                </a:solidFill>
              </a:rPr>
              <a:t>¿Qué hace que tus competidores sean únicos y qué anuncian como sus mejores cualidades?</a:t>
            </a:r>
            <a:endParaRPr lang="es-CL" sz="3200" dirty="0">
              <a:solidFill>
                <a:srgbClr val="374151"/>
              </a:solidFill>
            </a:endParaRPr>
          </a:p>
        </p:txBody>
      </p:sp>
      <p:pic>
        <p:nvPicPr>
          <p:cNvPr id="4" name="Imagen 3">
            <a:extLst>
              <a:ext uri="{FF2B5EF4-FFF2-40B4-BE49-F238E27FC236}">
                <a16:creationId xmlns:a16="http://schemas.microsoft.com/office/drawing/2014/main" id="{20CE60B8-9E12-7768-CEB3-0FC32666F259}"/>
              </a:ext>
            </a:extLst>
          </p:cNvPr>
          <p:cNvPicPr>
            <a:picLocks noChangeAspect="1"/>
          </p:cNvPicPr>
          <p:nvPr/>
        </p:nvPicPr>
        <p:blipFill>
          <a:blip r:embed="rId2"/>
          <a:stretch>
            <a:fillRect/>
          </a:stretch>
        </p:blipFill>
        <p:spPr>
          <a:xfrm>
            <a:off x="7345724" y="4061354"/>
            <a:ext cx="3305343" cy="1965032"/>
          </a:xfrm>
          <a:prstGeom prst="rect">
            <a:avLst/>
          </a:prstGeom>
        </p:spPr>
      </p:pic>
    </p:spTree>
    <p:extLst>
      <p:ext uri="{BB962C8B-B14F-4D97-AF65-F5344CB8AC3E}">
        <p14:creationId xmlns:p14="http://schemas.microsoft.com/office/powerpoint/2010/main" val="3002125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A775F1D-4596-F07C-9ACD-3BCB453130A3}"/>
              </a:ext>
            </a:extLst>
          </p:cNvPr>
          <p:cNvSpPr txBox="1"/>
          <p:nvPr/>
        </p:nvSpPr>
        <p:spPr>
          <a:xfrm>
            <a:off x="321733" y="2276193"/>
            <a:ext cx="11226800" cy="1938992"/>
          </a:xfrm>
          <a:prstGeom prst="rect">
            <a:avLst/>
          </a:prstGeom>
          <a:noFill/>
        </p:spPr>
        <p:txBody>
          <a:bodyPr wrap="square">
            <a:spAutoFit/>
          </a:bodyPr>
          <a:lstStyle/>
          <a:p>
            <a:pPr algn="ctr"/>
            <a:r>
              <a:rPr lang="es-ES" sz="4000" b="1" dirty="0">
                <a:solidFill>
                  <a:srgbClr val="374151"/>
                </a:solidFill>
                <a:latin typeface="Söhne"/>
              </a:rPr>
              <a:t>Parte 1/2: “</a:t>
            </a:r>
            <a:r>
              <a:rPr lang="es-MX" sz="4000" b="1" dirty="0">
                <a:solidFill>
                  <a:srgbClr val="374151"/>
                </a:solidFill>
                <a:latin typeface="Söhne"/>
              </a:rPr>
              <a:t>Adelantarse al mercado conociendo antes </a:t>
            </a:r>
          </a:p>
          <a:p>
            <a:pPr algn="ctr"/>
            <a:r>
              <a:rPr lang="es-MX" sz="4000" b="1" dirty="0">
                <a:solidFill>
                  <a:srgbClr val="374151"/>
                </a:solidFill>
                <a:latin typeface="Söhne"/>
              </a:rPr>
              <a:t>que tus competidores</a:t>
            </a:r>
            <a:r>
              <a:rPr lang="es-ES" sz="4000" b="1" dirty="0">
                <a:solidFill>
                  <a:srgbClr val="374151"/>
                </a:solidFill>
                <a:latin typeface="Söhne"/>
              </a:rPr>
              <a:t>”.</a:t>
            </a:r>
          </a:p>
        </p:txBody>
      </p:sp>
    </p:spTree>
    <p:extLst>
      <p:ext uri="{BB962C8B-B14F-4D97-AF65-F5344CB8AC3E}">
        <p14:creationId xmlns:p14="http://schemas.microsoft.com/office/powerpoint/2010/main" val="3627383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386850" y="843508"/>
            <a:ext cx="8344762" cy="523220"/>
          </a:xfrm>
          <a:prstGeom prst="rect">
            <a:avLst/>
          </a:prstGeom>
          <a:noFill/>
        </p:spPr>
        <p:txBody>
          <a:bodyPr wrap="square" rtlCol="0">
            <a:spAutoFit/>
          </a:bodyPr>
          <a:lstStyle/>
          <a:p>
            <a:r>
              <a:rPr lang="es-MX" sz="2800" b="1" dirty="0">
                <a:solidFill>
                  <a:srgbClr val="374151"/>
                </a:solidFill>
              </a:rPr>
              <a:t>9# Cultura</a:t>
            </a:r>
          </a:p>
        </p:txBody>
      </p:sp>
      <p:sp>
        <p:nvSpPr>
          <p:cNvPr id="3" name="CuadroTexto 2">
            <a:extLst>
              <a:ext uri="{FF2B5EF4-FFF2-40B4-BE49-F238E27FC236}">
                <a16:creationId xmlns:a16="http://schemas.microsoft.com/office/drawing/2014/main" id="{63CEEEB3-233C-F26E-6CE1-6C8ADBCBFA62}"/>
              </a:ext>
            </a:extLst>
          </p:cNvPr>
          <p:cNvSpPr txBox="1"/>
          <p:nvPr/>
        </p:nvSpPr>
        <p:spPr>
          <a:xfrm>
            <a:off x="386850" y="2002754"/>
            <a:ext cx="11329511" cy="2062103"/>
          </a:xfrm>
          <a:prstGeom prst="rect">
            <a:avLst/>
          </a:prstGeom>
          <a:noFill/>
        </p:spPr>
        <p:txBody>
          <a:bodyPr wrap="square" rtlCol="0">
            <a:spAutoFit/>
          </a:bodyPr>
          <a:lstStyle/>
          <a:p>
            <a:r>
              <a:rPr lang="es-MX" sz="3200" dirty="0">
                <a:solidFill>
                  <a:srgbClr val="374151"/>
                </a:solidFill>
              </a:rPr>
              <a:t>Evalúa sus objetivos, la satisfacción de los empleados y la cultura de la empresa. ¿Son el tipo de negocio que anuncia el año en que se estableció o son empresas modernas? Lee las reseñas de los empleados para conocer la cultura de la empresa.</a:t>
            </a:r>
            <a:endParaRPr lang="es-CL" sz="3200" dirty="0">
              <a:solidFill>
                <a:srgbClr val="374151"/>
              </a:solidFill>
            </a:endParaRPr>
          </a:p>
        </p:txBody>
      </p:sp>
      <p:pic>
        <p:nvPicPr>
          <p:cNvPr id="4" name="Imagen 3">
            <a:extLst>
              <a:ext uri="{FF2B5EF4-FFF2-40B4-BE49-F238E27FC236}">
                <a16:creationId xmlns:a16="http://schemas.microsoft.com/office/drawing/2014/main" id="{7F51C3A7-D426-A76F-F842-5E94129468F2}"/>
              </a:ext>
            </a:extLst>
          </p:cNvPr>
          <p:cNvPicPr>
            <a:picLocks noChangeAspect="1"/>
          </p:cNvPicPr>
          <p:nvPr/>
        </p:nvPicPr>
        <p:blipFill>
          <a:blip r:embed="rId2"/>
          <a:stretch>
            <a:fillRect/>
          </a:stretch>
        </p:blipFill>
        <p:spPr>
          <a:xfrm>
            <a:off x="8444971" y="3929390"/>
            <a:ext cx="2646363" cy="2646363"/>
          </a:xfrm>
          <a:prstGeom prst="rect">
            <a:avLst/>
          </a:prstGeom>
        </p:spPr>
      </p:pic>
    </p:spTree>
    <p:extLst>
      <p:ext uri="{BB962C8B-B14F-4D97-AF65-F5344CB8AC3E}">
        <p14:creationId xmlns:p14="http://schemas.microsoft.com/office/powerpoint/2010/main" val="3214946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386850" y="843508"/>
            <a:ext cx="8344762" cy="523220"/>
          </a:xfrm>
          <a:prstGeom prst="rect">
            <a:avLst/>
          </a:prstGeom>
          <a:noFill/>
        </p:spPr>
        <p:txBody>
          <a:bodyPr wrap="square" rtlCol="0">
            <a:spAutoFit/>
          </a:bodyPr>
          <a:lstStyle/>
          <a:p>
            <a:r>
              <a:rPr lang="es-MX" sz="2800" b="1" dirty="0">
                <a:solidFill>
                  <a:srgbClr val="374151"/>
                </a:solidFill>
              </a:rPr>
              <a:t>10# Reseñas de los clientes</a:t>
            </a:r>
          </a:p>
        </p:txBody>
      </p:sp>
      <p:sp>
        <p:nvSpPr>
          <p:cNvPr id="3" name="CuadroTexto 2">
            <a:extLst>
              <a:ext uri="{FF2B5EF4-FFF2-40B4-BE49-F238E27FC236}">
                <a16:creationId xmlns:a16="http://schemas.microsoft.com/office/drawing/2014/main" id="{63CEEEB3-233C-F26E-6CE1-6C8ADBCBFA62}"/>
              </a:ext>
            </a:extLst>
          </p:cNvPr>
          <p:cNvSpPr txBox="1"/>
          <p:nvPr/>
        </p:nvSpPr>
        <p:spPr>
          <a:xfrm>
            <a:off x="386850" y="2002754"/>
            <a:ext cx="11329511" cy="1077218"/>
          </a:xfrm>
          <a:prstGeom prst="rect">
            <a:avLst/>
          </a:prstGeom>
          <a:noFill/>
        </p:spPr>
        <p:txBody>
          <a:bodyPr wrap="square" rtlCol="0">
            <a:spAutoFit/>
          </a:bodyPr>
          <a:lstStyle/>
          <a:p>
            <a:r>
              <a:rPr lang="es-MX" sz="3200" dirty="0">
                <a:solidFill>
                  <a:srgbClr val="374151"/>
                </a:solidFill>
              </a:rPr>
              <a:t>Por último, analiza las reseñas de los clientes de sus competidores, registrando tanto los pros como los contras.</a:t>
            </a:r>
            <a:endParaRPr lang="es-CL" sz="3200" dirty="0">
              <a:solidFill>
                <a:srgbClr val="374151"/>
              </a:solidFill>
            </a:endParaRPr>
          </a:p>
        </p:txBody>
      </p:sp>
      <p:pic>
        <p:nvPicPr>
          <p:cNvPr id="4" name="Imagen 3">
            <a:extLst>
              <a:ext uri="{FF2B5EF4-FFF2-40B4-BE49-F238E27FC236}">
                <a16:creationId xmlns:a16="http://schemas.microsoft.com/office/drawing/2014/main" id="{0AD61283-1C85-C617-F921-2301C1F19D32}"/>
              </a:ext>
            </a:extLst>
          </p:cNvPr>
          <p:cNvPicPr>
            <a:picLocks noChangeAspect="1"/>
          </p:cNvPicPr>
          <p:nvPr/>
        </p:nvPicPr>
        <p:blipFill>
          <a:blip r:embed="rId2"/>
          <a:stretch>
            <a:fillRect/>
          </a:stretch>
        </p:blipFill>
        <p:spPr>
          <a:xfrm>
            <a:off x="6750578" y="3778029"/>
            <a:ext cx="3680355" cy="2449109"/>
          </a:xfrm>
          <a:prstGeom prst="rect">
            <a:avLst/>
          </a:prstGeom>
        </p:spPr>
      </p:pic>
    </p:spTree>
    <p:extLst>
      <p:ext uri="{BB962C8B-B14F-4D97-AF65-F5344CB8AC3E}">
        <p14:creationId xmlns:p14="http://schemas.microsoft.com/office/powerpoint/2010/main" val="83659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386850" y="843508"/>
            <a:ext cx="8344762" cy="523220"/>
          </a:xfrm>
          <a:prstGeom prst="rect">
            <a:avLst/>
          </a:prstGeom>
          <a:noFill/>
        </p:spPr>
        <p:txBody>
          <a:bodyPr wrap="square" rtlCol="0">
            <a:spAutoFit/>
          </a:bodyPr>
          <a:lstStyle/>
          <a:p>
            <a:r>
              <a:rPr lang="es-MX" sz="2800" b="1" dirty="0">
                <a:solidFill>
                  <a:srgbClr val="374151"/>
                </a:solidFill>
              </a:rPr>
              <a:t>Cómo hacer un análisis de la competencia.</a:t>
            </a:r>
          </a:p>
        </p:txBody>
      </p:sp>
      <p:sp>
        <p:nvSpPr>
          <p:cNvPr id="3" name="CuadroTexto 2">
            <a:extLst>
              <a:ext uri="{FF2B5EF4-FFF2-40B4-BE49-F238E27FC236}">
                <a16:creationId xmlns:a16="http://schemas.microsoft.com/office/drawing/2014/main" id="{63CEEEB3-233C-F26E-6CE1-6C8ADBCBFA62}"/>
              </a:ext>
            </a:extLst>
          </p:cNvPr>
          <p:cNvSpPr txBox="1"/>
          <p:nvPr/>
        </p:nvSpPr>
        <p:spPr>
          <a:xfrm>
            <a:off x="386850" y="2002754"/>
            <a:ext cx="11329511" cy="3539430"/>
          </a:xfrm>
          <a:prstGeom prst="rect">
            <a:avLst/>
          </a:prstGeom>
          <a:noFill/>
        </p:spPr>
        <p:txBody>
          <a:bodyPr wrap="square" rtlCol="0">
            <a:spAutoFit/>
          </a:bodyPr>
          <a:lstStyle/>
          <a:p>
            <a:r>
              <a:rPr lang="es-MX" sz="3200" dirty="0">
                <a:solidFill>
                  <a:srgbClr val="374151"/>
                </a:solidFill>
              </a:rPr>
              <a:t>Ahora que ya sabemos los elementos que deben incluirse, vayamos al grano. Probablemente ya sepas quién es tu competencia y tengas varios prototipos de negocio a los que te gustaría parecerte. Una vez que ya tenemos claro qué empresas de nuestra competencia queremos evaluar (os recomiendo hacer una selección de 3 empresas para empezar) considero que hay varios pasos esenciales que debemos tener en cuenta:</a:t>
            </a:r>
            <a:endParaRPr lang="es-CL" sz="3200" dirty="0">
              <a:solidFill>
                <a:srgbClr val="374151"/>
              </a:solidFill>
            </a:endParaRPr>
          </a:p>
        </p:txBody>
      </p:sp>
      <p:pic>
        <p:nvPicPr>
          <p:cNvPr id="4" name="Imagen 3">
            <a:extLst>
              <a:ext uri="{FF2B5EF4-FFF2-40B4-BE49-F238E27FC236}">
                <a16:creationId xmlns:a16="http://schemas.microsoft.com/office/drawing/2014/main" id="{A4DE6589-433D-1371-D81E-AEDF60A46924}"/>
              </a:ext>
            </a:extLst>
          </p:cNvPr>
          <p:cNvPicPr>
            <a:picLocks noChangeAspect="1"/>
          </p:cNvPicPr>
          <p:nvPr/>
        </p:nvPicPr>
        <p:blipFill>
          <a:blip r:embed="rId2"/>
          <a:stretch>
            <a:fillRect/>
          </a:stretch>
        </p:blipFill>
        <p:spPr>
          <a:xfrm>
            <a:off x="9147786" y="5039687"/>
            <a:ext cx="2349947" cy="1563783"/>
          </a:xfrm>
          <a:prstGeom prst="rect">
            <a:avLst/>
          </a:prstGeom>
        </p:spPr>
      </p:pic>
    </p:spTree>
    <p:extLst>
      <p:ext uri="{BB962C8B-B14F-4D97-AF65-F5344CB8AC3E}">
        <p14:creationId xmlns:p14="http://schemas.microsoft.com/office/powerpoint/2010/main" val="323266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386850" y="843508"/>
            <a:ext cx="8344762" cy="523220"/>
          </a:xfrm>
          <a:prstGeom prst="rect">
            <a:avLst/>
          </a:prstGeom>
          <a:noFill/>
        </p:spPr>
        <p:txBody>
          <a:bodyPr wrap="square" rtlCol="0">
            <a:spAutoFit/>
          </a:bodyPr>
          <a:lstStyle/>
          <a:p>
            <a:r>
              <a:rPr lang="es-MX" sz="2800" b="1" dirty="0">
                <a:solidFill>
                  <a:srgbClr val="374151"/>
                </a:solidFill>
              </a:rPr>
              <a:t>1# Identifica a los competidores del mercado</a:t>
            </a:r>
          </a:p>
        </p:txBody>
      </p:sp>
      <p:sp>
        <p:nvSpPr>
          <p:cNvPr id="3" name="CuadroTexto 2">
            <a:extLst>
              <a:ext uri="{FF2B5EF4-FFF2-40B4-BE49-F238E27FC236}">
                <a16:creationId xmlns:a16="http://schemas.microsoft.com/office/drawing/2014/main" id="{63CEEEB3-233C-F26E-6CE1-6C8ADBCBFA62}"/>
              </a:ext>
            </a:extLst>
          </p:cNvPr>
          <p:cNvSpPr txBox="1"/>
          <p:nvPr/>
        </p:nvSpPr>
        <p:spPr>
          <a:xfrm>
            <a:off x="386850" y="1714887"/>
            <a:ext cx="11329511" cy="4524315"/>
          </a:xfrm>
          <a:prstGeom prst="rect">
            <a:avLst/>
          </a:prstGeom>
          <a:noFill/>
        </p:spPr>
        <p:txBody>
          <a:bodyPr wrap="square" rtlCol="0">
            <a:spAutoFit/>
          </a:bodyPr>
          <a:lstStyle/>
          <a:p>
            <a:r>
              <a:rPr lang="es-MX" sz="3200" dirty="0">
                <a:solidFill>
                  <a:srgbClr val="374151"/>
                </a:solidFill>
              </a:rPr>
              <a:t>Lo más intuitivo es realizar búsquedas en Google. Es una buena práctica, pero recomendamos que lo hagas con sesiones de incógnito para que no se tengan en cuenta en el historial de navegación.</a:t>
            </a:r>
          </a:p>
          <a:p>
            <a:endParaRPr lang="es-MX" sz="3200" dirty="0">
              <a:solidFill>
                <a:srgbClr val="374151"/>
              </a:solidFill>
            </a:endParaRPr>
          </a:p>
          <a:p>
            <a:r>
              <a:rPr lang="es-MX" sz="3200" dirty="0">
                <a:solidFill>
                  <a:srgbClr val="374151"/>
                </a:solidFill>
              </a:rPr>
              <a:t>Para realizar las búsquedas podemos investigar con varias palabras clave que describan la venta de los productos o servicios que comercializamos. Tanto en nuestro país como en otros lugares para tener una visión más completa.</a:t>
            </a:r>
            <a:endParaRPr lang="es-CL" sz="3200" dirty="0">
              <a:solidFill>
                <a:srgbClr val="374151"/>
              </a:solidFill>
            </a:endParaRPr>
          </a:p>
        </p:txBody>
      </p:sp>
      <p:pic>
        <p:nvPicPr>
          <p:cNvPr id="3078" name="Picture 6" descr="Cómo identificar la competencia? - Manual de Comercio Exterior">
            <a:extLst>
              <a:ext uri="{FF2B5EF4-FFF2-40B4-BE49-F238E27FC236}">
                <a16:creationId xmlns:a16="http://schemas.microsoft.com/office/drawing/2014/main" id="{357114CB-EF0B-0B1C-E796-1AE422FCB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6314" y="3248707"/>
            <a:ext cx="1580620" cy="1051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086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CEEEB3-233C-F26E-6CE1-6C8ADBCBFA62}"/>
              </a:ext>
            </a:extLst>
          </p:cNvPr>
          <p:cNvSpPr txBox="1"/>
          <p:nvPr/>
        </p:nvSpPr>
        <p:spPr>
          <a:xfrm>
            <a:off x="386850" y="1714887"/>
            <a:ext cx="11329511" cy="2554545"/>
          </a:xfrm>
          <a:prstGeom prst="rect">
            <a:avLst/>
          </a:prstGeom>
          <a:noFill/>
        </p:spPr>
        <p:txBody>
          <a:bodyPr wrap="square" rtlCol="0">
            <a:spAutoFit/>
          </a:bodyPr>
          <a:lstStyle/>
          <a:p>
            <a:r>
              <a:rPr lang="es-MX" sz="3200" dirty="0">
                <a:solidFill>
                  <a:srgbClr val="374151"/>
                </a:solidFill>
              </a:rPr>
              <a:t>Otra práctica muy útil es analizar a las empresas que han sido galardonadas por premios y reconocimientos de prestigio. A buen seguro que podremos ver buenos diseños, elementos de confianza y los métodos de pago más utilizados.</a:t>
            </a:r>
          </a:p>
          <a:p>
            <a:endParaRPr lang="es-MX" sz="3200" dirty="0">
              <a:solidFill>
                <a:srgbClr val="374151"/>
              </a:solidFill>
            </a:endParaRPr>
          </a:p>
        </p:txBody>
      </p:sp>
      <p:pic>
        <p:nvPicPr>
          <p:cNvPr id="4098" name="Picture 2" descr="Identifica a los competidores actuales y potenciales de tu empresa">
            <a:extLst>
              <a:ext uri="{FF2B5EF4-FFF2-40B4-BE49-F238E27FC236}">
                <a16:creationId xmlns:a16="http://schemas.microsoft.com/office/drawing/2014/main" id="{15C2BFED-0561-FD3F-3026-A0EE779CA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5575" y="4522258"/>
            <a:ext cx="2533650"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927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EE20ADA-A3E5-E3A6-C8FA-5AC9F357B3D3}"/>
              </a:ext>
            </a:extLst>
          </p:cNvPr>
          <p:cNvSpPr txBox="1"/>
          <p:nvPr/>
        </p:nvSpPr>
        <p:spPr>
          <a:xfrm>
            <a:off x="386850" y="691108"/>
            <a:ext cx="8344762" cy="523220"/>
          </a:xfrm>
          <a:prstGeom prst="rect">
            <a:avLst/>
          </a:prstGeom>
          <a:noFill/>
        </p:spPr>
        <p:txBody>
          <a:bodyPr wrap="square" rtlCol="0">
            <a:spAutoFit/>
          </a:bodyPr>
          <a:lstStyle/>
          <a:p>
            <a:r>
              <a:rPr lang="es-MX" sz="2800" b="1" dirty="0">
                <a:solidFill>
                  <a:srgbClr val="374151"/>
                </a:solidFill>
              </a:rPr>
              <a:t>2# Analiza y vigila los sitios web de tus competidores</a:t>
            </a:r>
          </a:p>
        </p:txBody>
      </p:sp>
      <p:sp>
        <p:nvSpPr>
          <p:cNvPr id="3" name="CuadroTexto 2">
            <a:extLst>
              <a:ext uri="{FF2B5EF4-FFF2-40B4-BE49-F238E27FC236}">
                <a16:creationId xmlns:a16="http://schemas.microsoft.com/office/drawing/2014/main" id="{78EA6CBA-3DE8-C8C1-F81D-F23463D78583}"/>
              </a:ext>
            </a:extLst>
          </p:cNvPr>
          <p:cNvSpPr txBox="1"/>
          <p:nvPr/>
        </p:nvSpPr>
        <p:spPr>
          <a:xfrm>
            <a:off x="386850" y="1366728"/>
            <a:ext cx="11329511" cy="5016758"/>
          </a:xfrm>
          <a:prstGeom prst="rect">
            <a:avLst/>
          </a:prstGeom>
          <a:noFill/>
        </p:spPr>
        <p:txBody>
          <a:bodyPr wrap="square" rtlCol="0">
            <a:spAutoFit/>
          </a:bodyPr>
          <a:lstStyle/>
          <a:p>
            <a:r>
              <a:rPr lang="es-MX" sz="3200" dirty="0">
                <a:solidFill>
                  <a:srgbClr val="374151"/>
                </a:solidFill>
              </a:rPr>
              <a:t>Cuando hayas identificado a tus principales competidores, investiga durante un tiempo qué hacen, cómo interactúan con sus usuarios, qué ofertas ofrecen… </a:t>
            </a:r>
          </a:p>
          <a:p>
            <a:endParaRPr lang="es-MX" sz="3200" dirty="0">
              <a:solidFill>
                <a:srgbClr val="374151"/>
              </a:solidFill>
            </a:endParaRPr>
          </a:p>
          <a:p>
            <a:r>
              <a:rPr lang="es-MX" sz="3200" dirty="0">
                <a:solidFill>
                  <a:srgbClr val="374151"/>
                </a:solidFill>
              </a:rPr>
              <a:t>Esto te ayudará a comprender mejor a tu competencia y a tomar decisiones más acertadas.</a:t>
            </a:r>
          </a:p>
          <a:p>
            <a:endParaRPr lang="es-MX" sz="3200" dirty="0">
              <a:solidFill>
                <a:srgbClr val="374151"/>
              </a:solidFill>
            </a:endParaRPr>
          </a:p>
          <a:p>
            <a:r>
              <a:rPr lang="es-MX" sz="3200" dirty="0">
                <a:solidFill>
                  <a:srgbClr val="374151"/>
                </a:solidFill>
              </a:rPr>
              <a:t>Comienza por sus páginas web utilizando un tracker de contenidos como </a:t>
            </a:r>
            <a:r>
              <a:rPr lang="es-MX" sz="3200" dirty="0" err="1">
                <a:solidFill>
                  <a:srgbClr val="374151"/>
                </a:solidFill>
              </a:rPr>
              <a:t>Websitewatcher</a:t>
            </a:r>
            <a:r>
              <a:rPr lang="es-MX" sz="3200" dirty="0">
                <a:solidFill>
                  <a:srgbClr val="374151"/>
                </a:solidFill>
              </a:rPr>
              <a:t>, una herramienta que sirve para conocer los cambios que se producen en las páginas web de tu competencia.</a:t>
            </a:r>
          </a:p>
        </p:txBody>
      </p:sp>
      <p:pic>
        <p:nvPicPr>
          <p:cNvPr id="4" name="Imagen 3">
            <a:extLst>
              <a:ext uri="{FF2B5EF4-FFF2-40B4-BE49-F238E27FC236}">
                <a16:creationId xmlns:a16="http://schemas.microsoft.com/office/drawing/2014/main" id="{D7231C5B-BEFC-EB0E-1B82-D07CF54FA12F}"/>
              </a:ext>
            </a:extLst>
          </p:cNvPr>
          <p:cNvPicPr>
            <a:picLocks noChangeAspect="1"/>
          </p:cNvPicPr>
          <p:nvPr/>
        </p:nvPicPr>
        <p:blipFill>
          <a:blip r:embed="rId2"/>
          <a:stretch>
            <a:fillRect/>
          </a:stretch>
        </p:blipFill>
        <p:spPr>
          <a:xfrm>
            <a:off x="6494992" y="3937000"/>
            <a:ext cx="1514474" cy="757237"/>
          </a:xfrm>
          <a:prstGeom prst="rect">
            <a:avLst/>
          </a:prstGeom>
        </p:spPr>
      </p:pic>
    </p:spTree>
    <p:extLst>
      <p:ext uri="{BB962C8B-B14F-4D97-AF65-F5344CB8AC3E}">
        <p14:creationId xmlns:p14="http://schemas.microsoft.com/office/powerpoint/2010/main" val="1295540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EE20ADA-A3E5-E3A6-C8FA-5AC9F357B3D3}"/>
              </a:ext>
            </a:extLst>
          </p:cNvPr>
          <p:cNvSpPr txBox="1"/>
          <p:nvPr/>
        </p:nvSpPr>
        <p:spPr>
          <a:xfrm>
            <a:off x="386850" y="691108"/>
            <a:ext cx="8344762" cy="523220"/>
          </a:xfrm>
          <a:prstGeom prst="rect">
            <a:avLst/>
          </a:prstGeom>
          <a:noFill/>
        </p:spPr>
        <p:txBody>
          <a:bodyPr wrap="square" rtlCol="0">
            <a:spAutoFit/>
          </a:bodyPr>
          <a:lstStyle/>
          <a:p>
            <a:r>
              <a:rPr lang="es-MX" sz="2800" b="1" dirty="0">
                <a:solidFill>
                  <a:srgbClr val="374151"/>
                </a:solidFill>
              </a:rPr>
              <a:t>2# Analiza y vigila los sitios web de tus competidores</a:t>
            </a:r>
          </a:p>
        </p:txBody>
      </p:sp>
      <p:sp>
        <p:nvSpPr>
          <p:cNvPr id="3" name="CuadroTexto 2">
            <a:extLst>
              <a:ext uri="{FF2B5EF4-FFF2-40B4-BE49-F238E27FC236}">
                <a16:creationId xmlns:a16="http://schemas.microsoft.com/office/drawing/2014/main" id="{78EA6CBA-3DE8-C8C1-F81D-F23463D78583}"/>
              </a:ext>
            </a:extLst>
          </p:cNvPr>
          <p:cNvSpPr txBox="1"/>
          <p:nvPr/>
        </p:nvSpPr>
        <p:spPr>
          <a:xfrm>
            <a:off x="386850" y="1366728"/>
            <a:ext cx="11329511" cy="5016758"/>
          </a:xfrm>
          <a:prstGeom prst="rect">
            <a:avLst/>
          </a:prstGeom>
          <a:noFill/>
        </p:spPr>
        <p:txBody>
          <a:bodyPr wrap="square" rtlCol="0">
            <a:spAutoFit/>
          </a:bodyPr>
          <a:lstStyle/>
          <a:p>
            <a:r>
              <a:rPr lang="es-MX" sz="3200" dirty="0">
                <a:solidFill>
                  <a:srgbClr val="374151"/>
                </a:solidFill>
              </a:rPr>
              <a:t>Cuando hayas identificado a tus principales competidores, investiga durante un tiempo qué hacen, cómo interactúan con sus usuarios, qué ofertas ofrecen… </a:t>
            </a:r>
          </a:p>
          <a:p>
            <a:endParaRPr lang="es-MX" sz="3200" dirty="0">
              <a:solidFill>
                <a:srgbClr val="374151"/>
              </a:solidFill>
            </a:endParaRPr>
          </a:p>
          <a:p>
            <a:r>
              <a:rPr lang="es-MX" sz="3200" dirty="0">
                <a:solidFill>
                  <a:srgbClr val="374151"/>
                </a:solidFill>
              </a:rPr>
              <a:t>Esto te ayudará a comprender mejor a tu competencia y a tomar decisiones más acertadas.</a:t>
            </a:r>
          </a:p>
          <a:p>
            <a:endParaRPr lang="es-MX" sz="3200" dirty="0">
              <a:solidFill>
                <a:srgbClr val="374151"/>
              </a:solidFill>
            </a:endParaRPr>
          </a:p>
          <a:p>
            <a:r>
              <a:rPr lang="es-MX" sz="3200" dirty="0">
                <a:solidFill>
                  <a:srgbClr val="374151"/>
                </a:solidFill>
              </a:rPr>
              <a:t>Comienza por sus páginas web utilizando un tracker de contenidos. Es una herramienta que sirve para conocer los cambios que se producen en las páginas web de tu competencia.</a:t>
            </a:r>
          </a:p>
        </p:txBody>
      </p:sp>
    </p:spTree>
    <p:extLst>
      <p:ext uri="{BB962C8B-B14F-4D97-AF65-F5344CB8AC3E}">
        <p14:creationId xmlns:p14="http://schemas.microsoft.com/office/powerpoint/2010/main" val="2922774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0A0B639-2C34-9F24-3D39-524FFC977F8D}"/>
              </a:ext>
            </a:extLst>
          </p:cNvPr>
          <p:cNvSpPr txBox="1"/>
          <p:nvPr/>
        </p:nvSpPr>
        <p:spPr>
          <a:xfrm>
            <a:off x="778933" y="541866"/>
            <a:ext cx="3548344" cy="584775"/>
          </a:xfrm>
          <a:prstGeom prst="rect">
            <a:avLst/>
          </a:prstGeom>
          <a:noFill/>
        </p:spPr>
        <p:txBody>
          <a:bodyPr wrap="none" rtlCol="0">
            <a:spAutoFit/>
          </a:bodyPr>
          <a:lstStyle/>
          <a:p>
            <a:r>
              <a:rPr lang="es-CL" sz="3200" b="1" dirty="0">
                <a:solidFill>
                  <a:srgbClr val="374151"/>
                </a:solidFill>
              </a:rPr>
              <a:t>¿Que es un</a:t>
            </a:r>
            <a:r>
              <a:rPr lang="es-CL" sz="2000" dirty="0"/>
              <a:t> </a:t>
            </a:r>
            <a:r>
              <a:rPr lang="es-CL" sz="3200" b="1" dirty="0" err="1">
                <a:solidFill>
                  <a:srgbClr val="374151"/>
                </a:solidFill>
              </a:rPr>
              <a:t>tracker</a:t>
            </a:r>
            <a:r>
              <a:rPr lang="es-CL" sz="2000" dirty="0"/>
              <a:t> </a:t>
            </a:r>
            <a:r>
              <a:rPr lang="es-CL" sz="3200" b="1" dirty="0">
                <a:solidFill>
                  <a:srgbClr val="374151"/>
                </a:solidFill>
              </a:rPr>
              <a:t>?</a:t>
            </a:r>
          </a:p>
        </p:txBody>
      </p:sp>
      <p:pic>
        <p:nvPicPr>
          <p:cNvPr id="5" name="Qué es el  TRACKING">
            <a:hlinkClick r:id="" action="ppaction://media"/>
            <a:extLst>
              <a:ext uri="{FF2B5EF4-FFF2-40B4-BE49-F238E27FC236}">
                <a16:creationId xmlns:a16="http://schemas.microsoft.com/office/drawing/2014/main" id="{E3E1906F-F647-DC33-38BC-473DE322E3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8667" y="1710267"/>
            <a:ext cx="8489244" cy="4775200"/>
          </a:xfrm>
          <a:prstGeom prst="rect">
            <a:avLst/>
          </a:prstGeom>
        </p:spPr>
      </p:pic>
    </p:spTree>
    <p:extLst>
      <p:ext uri="{BB962C8B-B14F-4D97-AF65-F5344CB8AC3E}">
        <p14:creationId xmlns:p14="http://schemas.microsoft.com/office/powerpoint/2010/main" val="135587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EE20ADA-A3E5-E3A6-C8FA-5AC9F357B3D3}"/>
              </a:ext>
            </a:extLst>
          </p:cNvPr>
          <p:cNvSpPr txBox="1"/>
          <p:nvPr/>
        </p:nvSpPr>
        <p:spPr>
          <a:xfrm>
            <a:off x="386850" y="691108"/>
            <a:ext cx="8344762" cy="523220"/>
          </a:xfrm>
          <a:prstGeom prst="rect">
            <a:avLst/>
          </a:prstGeom>
          <a:noFill/>
        </p:spPr>
        <p:txBody>
          <a:bodyPr wrap="square" rtlCol="0">
            <a:spAutoFit/>
          </a:bodyPr>
          <a:lstStyle/>
          <a:p>
            <a:r>
              <a:rPr lang="es-MX" sz="2800" b="1" dirty="0">
                <a:solidFill>
                  <a:srgbClr val="374151"/>
                </a:solidFill>
              </a:rPr>
              <a:t>3# Analiza la experiencia de usuario</a:t>
            </a:r>
          </a:p>
        </p:txBody>
      </p:sp>
      <p:sp>
        <p:nvSpPr>
          <p:cNvPr id="3" name="CuadroTexto 2">
            <a:extLst>
              <a:ext uri="{FF2B5EF4-FFF2-40B4-BE49-F238E27FC236}">
                <a16:creationId xmlns:a16="http://schemas.microsoft.com/office/drawing/2014/main" id="{78EA6CBA-3DE8-C8C1-F81D-F23463D78583}"/>
              </a:ext>
            </a:extLst>
          </p:cNvPr>
          <p:cNvSpPr txBox="1"/>
          <p:nvPr/>
        </p:nvSpPr>
        <p:spPr>
          <a:xfrm>
            <a:off x="386850" y="1366728"/>
            <a:ext cx="11329511" cy="5262979"/>
          </a:xfrm>
          <a:prstGeom prst="rect">
            <a:avLst/>
          </a:prstGeom>
          <a:noFill/>
        </p:spPr>
        <p:txBody>
          <a:bodyPr wrap="square" rtlCol="0">
            <a:spAutoFit/>
          </a:bodyPr>
          <a:lstStyle/>
          <a:p>
            <a:r>
              <a:rPr lang="es-MX" sz="2800" dirty="0">
                <a:solidFill>
                  <a:srgbClr val="374151"/>
                </a:solidFill>
              </a:rPr>
              <a:t>Para analizar una página de la competencia hay que acceder a su web, experimentar en primera persona la navegación y anotar (incluso con capturas de pantalla) todos los elementos que nos llamen la atención de la página con especial hincapié en las </a:t>
            </a:r>
            <a:r>
              <a:rPr lang="es-MX" sz="2800" dirty="0" err="1">
                <a:solidFill>
                  <a:srgbClr val="374151"/>
                </a:solidFill>
              </a:rPr>
              <a:t>call</a:t>
            </a:r>
            <a:r>
              <a:rPr lang="es-MX" sz="2800" dirty="0">
                <a:solidFill>
                  <a:srgbClr val="374151"/>
                </a:solidFill>
              </a:rPr>
              <a:t> </a:t>
            </a:r>
            <a:r>
              <a:rPr lang="es-MX" sz="2800" dirty="0" err="1">
                <a:solidFill>
                  <a:srgbClr val="374151"/>
                </a:solidFill>
              </a:rPr>
              <a:t>to</a:t>
            </a:r>
            <a:r>
              <a:rPr lang="es-MX" sz="2800" dirty="0">
                <a:solidFill>
                  <a:srgbClr val="374151"/>
                </a:solidFill>
              </a:rPr>
              <a:t> </a:t>
            </a:r>
            <a:r>
              <a:rPr lang="es-MX" sz="2800" dirty="0" err="1">
                <a:solidFill>
                  <a:srgbClr val="374151"/>
                </a:solidFill>
              </a:rPr>
              <a:t>action</a:t>
            </a:r>
            <a:r>
              <a:rPr lang="es-MX" sz="2800" dirty="0">
                <a:solidFill>
                  <a:srgbClr val="374151"/>
                </a:solidFill>
              </a:rPr>
              <a:t> (Llamada a la acción)que dirigen a la compra o contratación.</a:t>
            </a:r>
          </a:p>
          <a:p>
            <a:endParaRPr lang="es-MX" sz="2800" dirty="0">
              <a:solidFill>
                <a:srgbClr val="374151"/>
              </a:solidFill>
            </a:endParaRPr>
          </a:p>
          <a:p>
            <a:r>
              <a:rPr lang="es-MX" sz="2800" dirty="0">
                <a:solidFill>
                  <a:srgbClr val="374151"/>
                </a:solidFill>
              </a:rPr>
              <a:t>Cuanto más minuciosos seamos en esta práctica mucho mejor.</a:t>
            </a:r>
          </a:p>
          <a:p>
            <a:endParaRPr lang="es-MX" sz="2800" dirty="0">
              <a:solidFill>
                <a:srgbClr val="374151"/>
              </a:solidFill>
            </a:endParaRPr>
          </a:p>
          <a:p>
            <a:r>
              <a:rPr lang="es-MX" sz="2800" dirty="0">
                <a:solidFill>
                  <a:srgbClr val="374151"/>
                </a:solidFill>
              </a:rPr>
              <a:t>Recomendamos evaluar, al menos, la portada, los mensajes, las imágenes, combinación de colores, precios, proceso de compra, métodos de pago, elementos de confianza, certificado de seguridad SSL, ofertas y promociones, elementos para captar emails, costes de envío y las políticas de devoluciones.</a:t>
            </a:r>
          </a:p>
        </p:txBody>
      </p:sp>
      <p:pic>
        <p:nvPicPr>
          <p:cNvPr id="4" name="Imagen 3">
            <a:extLst>
              <a:ext uri="{FF2B5EF4-FFF2-40B4-BE49-F238E27FC236}">
                <a16:creationId xmlns:a16="http://schemas.microsoft.com/office/drawing/2014/main" id="{8F169B41-0CC7-6BC8-0220-6F983909E9E4}"/>
              </a:ext>
            </a:extLst>
          </p:cNvPr>
          <p:cNvPicPr>
            <a:picLocks noChangeAspect="1"/>
          </p:cNvPicPr>
          <p:nvPr/>
        </p:nvPicPr>
        <p:blipFill>
          <a:blip r:embed="rId3"/>
          <a:stretch>
            <a:fillRect/>
          </a:stretch>
        </p:blipFill>
        <p:spPr>
          <a:xfrm>
            <a:off x="9691158" y="3170493"/>
            <a:ext cx="2232525" cy="1485644"/>
          </a:xfrm>
          <a:prstGeom prst="rect">
            <a:avLst/>
          </a:prstGeom>
        </p:spPr>
      </p:pic>
    </p:spTree>
    <p:extLst>
      <p:ext uri="{BB962C8B-B14F-4D97-AF65-F5344CB8AC3E}">
        <p14:creationId xmlns:p14="http://schemas.microsoft.com/office/powerpoint/2010/main" val="2592746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EE20ADA-A3E5-E3A6-C8FA-5AC9F357B3D3}"/>
              </a:ext>
            </a:extLst>
          </p:cNvPr>
          <p:cNvSpPr txBox="1"/>
          <p:nvPr/>
        </p:nvSpPr>
        <p:spPr>
          <a:xfrm>
            <a:off x="386850" y="691108"/>
            <a:ext cx="8344762" cy="523220"/>
          </a:xfrm>
          <a:prstGeom prst="rect">
            <a:avLst/>
          </a:prstGeom>
          <a:noFill/>
        </p:spPr>
        <p:txBody>
          <a:bodyPr wrap="square" rtlCol="0">
            <a:spAutoFit/>
          </a:bodyPr>
          <a:lstStyle/>
          <a:p>
            <a:r>
              <a:rPr lang="es-MX" sz="2800" b="1" dirty="0">
                <a:solidFill>
                  <a:srgbClr val="374151"/>
                </a:solidFill>
              </a:rPr>
              <a:t>4# Vigila el contenido</a:t>
            </a:r>
          </a:p>
        </p:txBody>
      </p:sp>
      <p:sp>
        <p:nvSpPr>
          <p:cNvPr id="3" name="CuadroTexto 2">
            <a:extLst>
              <a:ext uri="{FF2B5EF4-FFF2-40B4-BE49-F238E27FC236}">
                <a16:creationId xmlns:a16="http://schemas.microsoft.com/office/drawing/2014/main" id="{78EA6CBA-3DE8-C8C1-F81D-F23463D78583}"/>
              </a:ext>
            </a:extLst>
          </p:cNvPr>
          <p:cNvSpPr txBox="1"/>
          <p:nvPr/>
        </p:nvSpPr>
        <p:spPr>
          <a:xfrm>
            <a:off x="386850" y="1366728"/>
            <a:ext cx="11329511" cy="4401205"/>
          </a:xfrm>
          <a:prstGeom prst="rect">
            <a:avLst/>
          </a:prstGeom>
          <a:noFill/>
        </p:spPr>
        <p:txBody>
          <a:bodyPr wrap="square" rtlCol="0">
            <a:spAutoFit/>
          </a:bodyPr>
          <a:lstStyle/>
          <a:p>
            <a:r>
              <a:rPr lang="es-MX" sz="2800" dirty="0">
                <a:solidFill>
                  <a:srgbClr val="374151"/>
                </a:solidFill>
              </a:rPr>
              <a:t>El contenido es el elemento más importante de tu negocio online. Se trata de la savia de tu proyecto y es un aspecto en el que debes inspirarte de tu competencia para tener la base bien construida para el posicionamiento natural con el objetivo de atraer links y tráfico.</a:t>
            </a:r>
          </a:p>
          <a:p>
            <a:endParaRPr lang="es-MX" sz="2800" dirty="0">
              <a:solidFill>
                <a:srgbClr val="374151"/>
              </a:solidFill>
            </a:endParaRPr>
          </a:p>
          <a:p>
            <a:r>
              <a:rPr lang="es-MX" sz="2800" dirty="0">
                <a:solidFill>
                  <a:srgbClr val="374151"/>
                </a:solidFill>
              </a:rPr>
              <a:t>Hay que analizar con cariño el contenido. Podemos fijarnos en si la competencia tiene un blog, cómo y sobre qué escriben, si permite a los clientes poner comentarios, </a:t>
            </a:r>
            <a:r>
              <a:rPr lang="es-MX" sz="2800" dirty="0" err="1">
                <a:solidFill>
                  <a:srgbClr val="374151"/>
                </a:solidFill>
              </a:rPr>
              <a:t>reviews</a:t>
            </a:r>
            <a:r>
              <a:rPr lang="es-MX" sz="2800" dirty="0">
                <a:solidFill>
                  <a:srgbClr val="374151"/>
                </a:solidFill>
              </a:rPr>
              <a:t> u opiniones de productos, si tiene una sección de preguntas frecuentes (</a:t>
            </a:r>
            <a:r>
              <a:rPr lang="es-MX" sz="2800" dirty="0" err="1">
                <a:solidFill>
                  <a:srgbClr val="374151"/>
                </a:solidFill>
              </a:rPr>
              <a:t>faqs</a:t>
            </a:r>
            <a:r>
              <a:rPr lang="es-MX" sz="2800" dirty="0">
                <a:solidFill>
                  <a:srgbClr val="374151"/>
                </a:solidFill>
              </a:rPr>
              <a:t>) y otros elementos de ayuda u orientación.</a:t>
            </a:r>
          </a:p>
        </p:txBody>
      </p:sp>
      <p:pic>
        <p:nvPicPr>
          <p:cNvPr id="5122" name="Picture 2" descr="Experiencia del usuario: Qué es y cuál es su importancia">
            <a:extLst>
              <a:ext uri="{FF2B5EF4-FFF2-40B4-BE49-F238E27FC236}">
                <a16:creationId xmlns:a16="http://schemas.microsoft.com/office/drawing/2014/main" id="{B7EEFC80-7F1B-9AA5-F0B5-3926BC7A4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8847" y="5276100"/>
            <a:ext cx="2105553" cy="140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933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6221D7EB-B71F-ED38-7A98-51A8C50F8AA6}"/>
              </a:ext>
            </a:extLst>
          </p:cNvPr>
          <p:cNvSpPr/>
          <p:nvPr/>
        </p:nvSpPr>
        <p:spPr>
          <a:xfrm>
            <a:off x="2142891" y="912703"/>
            <a:ext cx="6206630" cy="408373"/>
          </a:xfrm>
          <a:prstGeom prst="roundRect">
            <a:avLst/>
          </a:prstGeom>
          <a:solidFill>
            <a:srgbClr val="009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CuadroTexto 5">
            <a:extLst>
              <a:ext uri="{FF2B5EF4-FFF2-40B4-BE49-F238E27FC236}">
                <a16:creationId xmlns:a16="http://schemas.microsoft.com/office/drawing/2014/main" id="{53726589-D2E9-45E7-A692-E3F5B04FC9B5}"/>
              </a:ext>
            </a:extLst>
          </p:cNvPr>
          <p:cNvSpPr txBox="1"/>
          <p:nvPr/>
        </p:nvSpPr>
        <p:spPr>
          <a:xfrm>
            <a:off x="1146397" y="816079"/>
            <a:ext cx="8559384" cy="1384995"/>
          </a:xfrm>
          <a:prstGeom prst="rect">
            <a:avLst/>
          </a:prstGeom>
          <a:noFill/>
        </p:spPr>
        <p:txBody>
          <a:bodyPr wrap="square">
            <a:spAutoFit/>
          </a:bodyPr>
          <a:lstStyle/>
          <a:p>
            <a:pPr algn="ctr"/>
            <a:r>
              <a:rPr lang="es-ES" sz="2800" b="1" dirty="0">
                <a:solidFill>
                  <a:schemeClr val="bg1"/>
                </a:solidFill>
                <a:latin typeface="Söhne"/>
              </a:rPr>
              <a:t>Antes de empezar.</a:t>
            </a:r>
          </a:p>
          <a:p>
            <a:pPr algn="ctr"/>
            <a:r>
              <a:rPr lang="es-ES" sz="2800" b="1" dirty="0">
                <a:solidFill>
                  <a:schemeClr val="bg1"/>
                </a:solidFill>
                <a:latin typeface="Söhne"/>
              </a:rPr>
              <a:t> </a:t>
            </a:r>
            <a:endParaRPr lang="es-MX" sz="3200" dirty="0">
              <a:solidFill>
                <a:srgbClr val="374151"/>
              </a:solidFill>
            </a:endParaRPr>
          </a:p>
          <a:p>
            <a:pPr algn="just"/>
            <a:endParaRPr lang="es-ES" sz="2800" b="1" dirty="0">
              <a:solidFill>
                <a:schemeClr val="bg1"/>
              </a:solidFill>
              <a:latin typeface="Söhne"/>
            </a:endParaRPr>
          </a:p>
        </p:txBody>
      </p:sp>
      <p:sp>
        <p:nvSpPr>
          <p:cNvPr id="5" name="AutoShape 6">
            <a:extLst>
              <a:ext uri="{FF2B5EF4-FFF2-40B4-BE49-F238E27FC236}">
                <a16:creationId xmlns:a16="http://schemas.microsoft.com/office/drawing/2014/main" id="{17B9870D-3488-B2FB-9B9B-6FF52E49B7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2" name="Imagen 1">
            <a:extLst>
              <a:ext uri="{FF2B5EF4-FFF2-40B4-BE49-F238E27FC236}">
                <a16:creationId xmlns:a16="http://schemas.microsoft.com/office/drawing/2014/main" id="{38D39145-CE26-5853-957A-CE6CABAAB98C}"/>
              </a:ext>
            </a:extLst>
          </p:cNvPr>
          <p:cNvPicPr>
            <a:picLocks noChangeAspect="1"/>
          </p:cNvPicPr>
          <p:nvPr/>
        </p:nvPicPr>
        <p:blipFill>
          <a:blip r:embed="rId2"/>
          <a:stretch>
            <a:fillRect/>
          </a:stretch>
        </p:blipFill>
        <p:spPr>
          <a:xfrm>
            <a:off x="3261136" y="1650999"/>
            <a:ext cx="4924659" cy="4634973"/>
          </a:xfrm>
          <a:prstGeom prst="rect">
            <a:avLst/>
          </a:prstGeom>
          <a:ln>
            <a:solidFill>
              <a:schemeClr val="accent1"/>
            </a:solidFill>
          </a:ln>
        </p:spPr>
      </p:pic>
    </p:spTree>
    <p:extLst>
      <p:ext uri="{BB962C8B-B14F-4D97-AF65-F5344CB8AC3E}">
        <p14:creationId xmlns:p14="http://schemas.microsoft.com/office/powerpoint/2010/main" val="37830313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8EA6CBA-3DE8-C8C1-F81D-F23463D78583}"/>
              </a:ext>
            </a:extLst>
          </p:cNvPr>
          <p:cNvSpPr txBox="1"/>
          <p:nvPr/>
        </p:nvSpPr>
        <p:spPr>
          <a:xfrm>
            <a:off x="386850" y="1366728"/>
            <a:ext cx="11329511" cy="2677656"/>
          </a:xfrm>
          <a:prstGeom prst="rect">
            <a:avLst/>
          </a:prstGeom>
          <a:noFill/>
        </p:spPr>
        <p:txBody>
          <a:bodyPr wrap="square" rtlCol="0">
            <a:spAutoFit/>
          </a:bodyPr>
          <a:lstStyle/>
          <a:p>
            <a:r>
              <a:rPr lang="es-MX" sz="2800" dirty="0">
                <a:solidFill>
                  <a:srgbClr val="374151"/>
                </a:solidFill>
              </a:rPr>
              <a:t>Si tenemos en cuenta todo lo que hace nuestra competencia en temática de contenido, nos ayudará a ver qué aspectos podemos mejorar o en qué canales debemos centrarnos para sacar el máximo partido.</a:t>
            </a:r>
          </a:p>
          <a:p>
            <a:endParaRPr lang="es-MX" sz="2800" dirty="0">
              <a:solidFill>
                <a:srgbClr val="374151"/>
              </a:solidFill>
            </a:endParaRPr>
          </a:p>
          <a:p>
            <a:r>
              <a:rPr lang="es-MX" sz="2800" dirty="0">
                <a:solidFill>
                  <a:srgbClr val="374151"/>
                </a:solidFill>
              </a:rPr>
              <a:t>Vale la pena destinar esfuerzos en el contenido de nuestro proyecto e invertir tiempo, a largo plazo el esfuerzo se verá recompensado.</a:t>
            </a:r>
          </a:p>
        </p:txBody>
      </p:sp>
      <p:pic>
        <p:nvPicPr>
          <p:cNvPr id="6146" name="Picture 2" descr="Experiencia del usuario: guía para satisfacer a tu audiencia [2020]">
            <a:extLst>
              <a:ext uri="{FF2B5EF4-FFF2-40B4-BE49-F238E27FC236}">
                <a16:creationId xmlns:a16="http://schemas.microsoft.com/office/drawing/2014/main" id="{38C70CAF-6089-D107-5C6D-986DC6D58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717" y="4691172"/>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742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EE20ADA-A3E5-E3A6-C8FA-5AC9F357B3D3}"/>
              </a:ext>
            </a:extLst>
          </p:cNvPr>
          <p:cNvSpPr txBox="1"/>
          <p:nvPr/>
        </p:nvSpPr>
        <p:spPr>
          <a:xfrm>
            <a:off x="386850" y="691108"/>
            <a:ext cx="8344762" cy="523220"/>
          </a:xfrm>
          <a:prstGeom prst="rect">
            <a:avLst/>
          </a:prstGeom>
          <a:noFill/>
        </p:spPr>
        <p:txBody>
          <a:bodyPr wrap="square" rtlCol="0">
            <a:spAutoFit/>
          </a:bodyPr>
          <a:lstStyle/>
          <a:p>
            <a:r>
              <a:rPr lang="es-MX" sz="2800" b="1" dirty="0">
                <a:solidFill>
                  <a:srgbClr val="374151"/>
                </a:solidFill>
              </a:rPr>
              <a:t>5# Vigila las redes sociales y la atención al cliente</a:t>
            </a:r>
          </a:p>
        </p:txBody>
      </p:sp>
      <p:sp>
        <p:nvSpPr>
          <p:cNvPr id="3" name="CuadroTexto 2">
            <a:extLst>
              <a:ext uri="{FF2B5EF4-FFF2-40B4-BE49-F238E27FC236}">
                <a16:creationId xmlns:a16="http://schemas.microsoft.com/office/drawing/2014/main" id="{78EA6CBA-3DE8-C8C1-F81D-F23463D78583}"/>
              </a:ext>
            </a:extLst>
          </p:cNvPr>
          <p:cNvSpPr txBox="1"/>
          <p:nvPr/>
        </p:nvSpPr>
        <p:spPr>
          <a:xfrm>
            <a:off x="386850" y="1366728"/>
            <a:ext cx="11329511" cy="4401205"/>
          </a:xfrm>
          <a:prstGeom prst="rect">
            <a:avLst/>
          </a:prstGeom>
          <a:noFill/>
        </p:spPr>
        <p:txBody>
          <a:bodyPr wrap="square" rtlCol="0">
            <a:spAutoFit/>
          </a:bodyPr>
          <a:lstStyle/>
          <a:p>
            <a:r>
              <a:rPr lang="es-MX" sz="2800" dirty="0">
                <a:solidFill>
                  <a:srgbClr val="374151"/>
                </a:solidFill>
              </a:rPr>
              <a:t>Ha llegado el momento de pensar cómo contacta nuestra competencia con sus clientes y desde qué vías atiende sus preguntas, dudas y sugerencias. El objetivo es descubrir las pautas de comunicación con el cliente (con especial atención en comprender qué necesitan o echan de menos) para poder dar el mejor trato posible a los clientes y ofrecer un valor añadido.</a:t>
            </a:r>
          </a:p>
          <a:p>
            <a:endParaRPr lang="es-MX" sz="2800" dirty="0">
              <a:solidFill>
                <a:srgbClr val="374151"/>
              </a:solidFill>
            </a:endParaRPr>
          </a:p>
          <a:p>
            <a:r>
              <a:rPr lang="es-MX" sz="2800" dirty="0">
                <a:solidFill>
                  <a:srgbClr val="374151"/>
                </a:solidFill>
              </a:rPr>
              <a:t>Saber en qué redes sociales están presentes, qué tipo de contenido publican y cómo interactúan son elementos interesantes. Seguro que podemos conocer nuevas técnicas y captar buenas ideas.</a:t>
            </a:r>
          </a:p>
          <a:p>
            <a:endParaRPr lang="es-MX" sz="2800" dirty="0">
              <a:solidFill>
                <a:srgbClr val="374151"/>
              </a:solidFill>
            </a:endParaRPr>
          </a:p>
        </p:txBody>
      </p:sp>
      <p:pic>
        <p:nvPicPr>
          <p:cNvPr id="4" name="Imagen 3">
            <a:extLst>
              <a:ext uri="{FF2B5EF4-FFF2-40B4-BE49-F238E27FC236}">
                <a16:creationId xmlns:a16="http://schemas.microsoft.com/office/drawing/2014/main" id="{6C15BC3E-2958-F3A1-8546-6D2B33AB784D}"/>
              </a:ext>
            </a:extLst>
          </p:cNvPr>
          <p:cNvPicPr>
            <a:picLocks noChangeAspect="1"/>
          </p:cNvPicPr>
          <p:nvPr/>
        </p:nvPicPr>
        <p:blipFill>
          <a:blip r:embed="rId3"/>
          <a:stretch>
            <a:fillRect/>
          </a:stretch>
        </p:blipFill>
        <p:spPr>
          <a:xfrm>
            <a:off x="8358717" y="4967833"/>
            <a:ext cx="2857500" cy="1600200"/>
          </a:xfrm>
          <a:prstGeom prst="rect">
            <a:avLst/>
          </a:prstGeom>
        </p:spPr>
      </p:pic>
    </p:spTree>
    <p:extLst>
      <p:ext uri="{BB962C8B-B14F-4D97-AF65-F5344CB8AC3E}">
        <p14:creationId xmlns:p14="http://schemas.microsoft.com/office/powerpoint/2010/main" val="2846756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8EA6CBA-3DE8-C8C1-F81D-F23463D78583}"/>
              </a:ext>
            </a:extLst>
          </p:cNvPr>
          <p:cNvSpPr txBox="1"/>
          <p:nvPr/>
        </p:nvSpPr>
        <p:spPr>
          <a:xfrm>
            <a:off x="386850" y="1366728"/>
            <a:ext cx="11329511" cy="1384995"/>
          </a:xfrm>
          <a:prstGeom prst="rect">
            <a:avLst/>
          </a:prstGeom>
          <a:noFill/>
        </p:spPr>
        <p:txBody>
          <a:bodyPr wrap="square" rtlCol="0">
            <a:spAutoFit/>
          </a:bodyPr>
          <a:lstStyle/>
          <a:p>
            <a:r>
              <a:rPr lang="es-MX" sz="2800" dirty="0">
                <a:solidFill>
                  <a:srgbClr val="374151"/>
                </a:solidFill>
              </a:rPr>
              <a:t>Un detalle muy útil es fijarse en cómo abordan la comunicación de crisis. Por ejemplo, con comentarios negativos, críticas o reseñas negativas, políticas de devoluciones, problemas con envíos, etc. Hay que estar preparado para todo.</a:t>
            </a:r>
          </a:p>
        </p:txBody>
      </p:sp>
      <p:pic>
        <p:nvPicPr>
          <p:cNvPr id="7170" name="Picture 2" descr="Secretaria Virtual Chile | El poder de las redes sociales impulsa la  evolución de las modalidades de atención al cliente">
            <a:extLst>
              <a:ext uri="{FF2B5EF4-FFF2-40B4-BE49-F238E27FC236}">
                <a16:creationId xmlns:a16="http://schemas.microsoft.com/office/drawing/2014/main" id="{E73E74D5-2C08-06E8-110B-9D915CDE0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4813" y="4406900"/>
            <a:ext cx="284797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777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EE20ADA-A3E5-E3A6-C8FA-5AC9F357B3D3}"/>
              </a:ext>
            </a:extLst>
          </p:cNvPr>
          <p:cNvSpPr txBox="1"/>
          <p:nvPr/>
        </p:nvSpPr>
        <p:spPr>
          <a:xfrm>
            <a:off x="386850" y="691108"/>
            <a:ext cx="8344762" cy="523220"/>
          </a:xfrm>
          <a:prstGeom prst="rect">
            <a:avLst/>
          </a:prstGeom>
          <a:noFill/>
        </p:spPr>
        <p:txBody>
          <a:bodyPr wrap="square" rtlCol="0">
            <a:spAutoFit/>
          </a:bodyPr>
          <a:lstStyle/>
          <a:p>
            <a:r>
              <a:rPr lang="es-MX" sz="2800" b="1" dirty="0">
                <a:solidFill>
                  <a:srgbClr val="374151"/>
                </a:solidFill>
              </a:rPr>
              <a:t>6# Análisis SEO </a:t>
            </a:r>
            <a:r>
              <a:rPr lang="es-MX" sz="2800" b="1" dirty="0" err="1">
                <a:solidFill>
                  <a:srgbClr val="374151"/>
                </a:solidFill>
              </a:rPr>
              <a:t>On</a:t>
            </a:r>
            <a:r>
              <a:rPr lang="es-MX" sz="2800" b="1" dirty="0">
                <a:solidFill>
                  <a:srgbClr val="374151"/>
                </a:solidFill>
              </a:rPr>
              <a:t> Page y enlaces</a:t>
            </a:r>
          </a:p>
        </p:txBody>
      </p:sp>
      <p:sp>
        <p:nvSpPr>
          <p:cNvPr id="3" name="CuadroTexto 2">
            <a:extLst>
              <a:ext uri="{FF2B5EF4-FFF2-40B4-BE49-F238E27FC236}">
                <a16:creationId xmlns:a16="http://schemas.microsoft.com/office/drawing/2014/main" id="{78EA6CBA-3DE8-C8C1-F81D-F23463D78583}"/>
              </a:ext>
            </a:extLst>
          </p:cNvPr>
          <p:cNvSpPr txBox="1"/>
          <p:nvPr/>
        </p:nvSpPr>
        <p:spPr>
          <a:xfrm>
            <a:off x="386850" y="1366728"/>
            <a:ext cx="11329511" cy="2677656"/>
          </a:xfrm>
          <a:prstGeom prst="rect">
            <a:avLst/>
          </a:prstGeom>
          <a:noFill/>
        </p:spPr>
        <p:txBody>
          <a:bodyPr wrap="square" rtlCol="0">
            <a:spAutoFit/>
          </a:bodyPr>
          <a:lstStyle/>
          <a:p>
            <a:endParaRPr lang="es-MX" sz="2400" dirty="0">
              <a:solidFill>
                <a:srgbClr val="374151"/>
              </a:solidFill>
            </a:endParaRPr>
          </a:p>
          <a:p>
            <a:r>
              <a:rPr lang="es-MX" sz="2400" dirty="0">
                <a:solidFill>
                  <a:srgbClr val="374151"/>
                </a:solidFill>
              </a:rPr>
              <a:t>Seguimos analizando el  contenido. Ahora nos centramos en el análisis del SEO </a:t>
            </a:r>
            <a:r>
              <a:rPr lang="es-MX" sz="2400" dirty="0" err="1">
                <a:solidFill>
                  <a:srgbClr val="374151"/>
                </a:solidFill>
              </a:rPr>
              <a:t>On</a:t>
            </a:r>
            <a:r>
              <a:rPr lang="es-MX" sz="2400" dirty="0">
                <a:solidFill>
                  <a:srgbClr val="374151"/>
                </a:solidFill>
              </a:rPr>
              <a:t> Page (interno) de la competencia. Es decir, el contenido que va dirigido de forma específica para buscadores.</a:t>
            </a:r>
          </a:p>
          <a:p>
            <a:endParaRPr lang="es-MX" sz="2400" dirty="0">
              <a:solidFill>
                <a:srgbClr val="374151"/>
              </a:solidFill>
            </a:endParaRPr>
          </a:p>
          <a:p>
            <a:r>
              <a:rPr lang="es-MX" sz="2400" dirty="0">
                <a:solidFill>
                  <a:srgbClr val="374151"/>
                </a:solidFill>
              </a:rPr>
              <a:t>Es conveniente fijarse en los meta títulos y meta descripciones de los productos y categorías de un proyecto online y evaluar el estilo y estructuras que se utilizan.</a:t>
            </a:r>
          </a:p>
        </p:txBody>
      </p:sp>
      <p:pic>
        <p:nvPicPr>
          <p:cNvPr id="4" name="Imagen 3">
            <a:extLst>
              <a:ext uri="{FF2B5EF4-FFF2-40B4-BE49-F238E27FC236}">
                <a16:creationId xmlns:a16="http://schemas.microsoft.com/office/drawing/2014/main" id="{B3200276-54BF-7FD8-C084-6EAE30D87881}"/>
              </a:ext>
            </a:extLst>
          </p:cNvPr>
          <p:cNvPicPr>
            <a:picLocks noChangeAspect="1"/>
          </p:cNvPicPr>
          <p:nvPr/>
        </p:nvPicPr>
        <p:blipFill>
          <a:blip r:embed="rId3"/>
          <a:stretch>
            <a:fillRect/>
          </a:stretch>
        </p:blipFill>
        <p:spPr>
          <a:xfrm>
            <a:off x="4288367" y="4337737"/>
            <a:ext cx="4443245" cy="2307070"/>
          </a:xfrm>
          <a:prstGeom prst="rect">
            <a:avLst/>
          </a:prstGeom>
        </p:spPr>
      </p:pic>
    </p:spTree>
    <p:extLst>
      <p:ext uri="{BB962C8B-B14F-4D97-AF65-F5344CB8AC3E}">
        <p14:creationId xmlns:p14="http://schemas.microsoft.com/office/powerpoint/2010/main" val="3176299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8EA6CBA-3DE8-C8C1-F81D-F23463D78583}"/>
              </a:ext>
            </a:extLst>
          </p:cNvPr>
          <p:cNvSpPr txBox="1"/>
          <p:nvPr/>
        </p:nvSpPr>
        <p:spPr>
          <a:xfrm>
            <a:off x="386850" y="1366728"/>
            <a:ext cx="11329511" cy="3970318"/>
          </a:xfrm>
          <a:prstGeom prst="rect">
            <a:avLst/>
          </a:prstGeom>
          <a:noFill/>
        </p:spPr>
        <p:txBody>
          <a:bodyPr wrap="square" rtlCol="0">
            <a:spAutoFit/>
          </a:bodyPr>
          <a:lstStyle/>
          <a:p>
            <a:endParaRPr lang="es-MX" sz="2800" dirty="0">
              <a:solidFill>
                <a:srgbClr val="374151"/>
              </a:solidFill>
            </a:endParaRPr>
          </a:p>
          <a:p>
            <a:r>
              <a:rPr lang="es-MX" sz="2800" dirty="0">
                <a:solidFill>
                  <a:srgbClr val="374151"/>
                </a:solidFill>
              </a:rPr>
              <a:t>Esta técnica también nos servirá de ayuda para conocer cuáles son las palabras clave que están trabajando nuestros competidores.</a:t>
            </a:r>
          </a:p>
          <a:p>
            <a:endParaRPr lang="es-MX" sz="2800" dirty="0">
              <a:solidFill>
                <a:srgbClr val="374151"/>
              </a:solidFill>
            </a:endParaRPr>
          </a:p>
          <a:p>
            <a:r>
              <a:rPr lang="es-MX" sz="2800" dirty="0">
                <a:solidFill>
                  <a:srgbClr val="374151"/>
                </a:solidFill>
              </a:rPr>
              <a:t>Otro detalle muy interesante es ver qué enlaces ha conseguido la competencia. Para ello, podemos utilizar alguna de las herramientas destinadas a esta misión como </a:t>
            </a:r>
            <a:r>
              <a:rPr lang="es-MX" sz="2800" dirty="0" err="1">
                <a:solidFill>
                  <a:srgbClr val="374151"/>
                </a:solidFill>
              </a:rPr>
              <a:t>Ahrefs</a:t>
            </a:r>
            <a:r>
              <a:rPr lang="es-MX" sz="2800" dirty="0">
                <a:solidFill>
                  <a:srgbClr val="374151"/>
                </a:solidFill>
              </a:rPr>
              <a:t>. Con esta información podremos contactar a otras webs para que nos enlacen o colaborar de alguna forma con ellas para conseguir un </a:t>
            </a:r>
            <a:r>
              <a:rPr lang="es-MX" sz="2800" dirty="0" err="1">
                <a:solidFill>
                  <a:srgbClr val="374151"/>
                </a:solidFill>
              </a:rPr>
              <a:t>win</a:t>
            </a:r>
            <a:r>
              <a:rPr lang="es-MX" sz="2800" dirty="0">
                <a:solidFill>
                  <a:srgbClr val="374151"/>
                </a:solidFill>
              </a:rPr>
              <a:t> </a:t>
            </a:r>
            <a:r>
              <a:rPr lang="es-MX" sz="2800" dirty="0" err="1">
                <a:solidFill>
                  <a:srgbClr val="374151"/>
                </a:solidFill>
              </a:rPr>
              <a:t>to</a:t>
            </a:r>
            <a:r>
              <a:rPr lang="es-MX" sz="2800" dirty="0">
                <a:solidFill>
                  <a:srgbClr val="374151"/>
                </a:solidFill>
              </a:rPr>
              <a:t> </a:t>
            </a:r>
            <a:r>
              <a:rPr lang="es-MX" sz="2800" dirty="0" err="1">
                <a:solidFill>
                  <a:srgbClr val="374151"/>
                </a:solidFill>
              </a:rPr>
              <a:t>win</a:t>
            </a:r>
            <a:r>
              <a:rPr lang="es-MX" sz="2800" dirty="0">
                <a:solidFill>
                  <a:srgbClr val="374151"/>
                </a:solidFill>
              </a:rPr>
              <a:t>.</a:t>
            </a:r>
          </a:p>
        </p:txBody>
      </p:sp>
    </p:spTree>
    <p:extLst>
      <p:ext uri="{BB962C8B-B14F-4D97-AF65-F5344CB8AC3E}">
        <p14:creationId xmlns:p14="http://schemas.microsoft.com/office/powerpoint/2010/main" val="3615647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EE20ADA-A3E5-E3A6-C8FA-5AC9F357B3D3}"/>
              </a:ext>
            </a:extLst>
          </p:cNvPr>
          <p:cNvSpPr txBox="1"/>
          <p:nvPr/>
        </p:nvSpPr>
        <p:spPr>
          <a:xfrm>
            <a:off x="386850" y="691108"/>
            <a:ext cx="8344762" cy="523220"/>
          </a:xfrm>
          <a:prstGeom prst="rect">
            <a:avLst/>
          </a:prstGeom>
          <a:noFill/>
        </p:spPr>
        <p:txBody>
          <a:bodyPr wrap="square" rtlCol="0">
            <a:spAutoFit/>
          </a:bodyPr>
          <a:lstStyle/>
          <a:p>
            <a:r>
              <a:rPr lang="es-MX" sz="2800" b="1" dirty="0">
                <a:solidFill>
                  <a:srgbClr val="374151"/>
                </a:solidFill>
              </a:rPr>
              <a:t>7# Conoce la estrategia publicitaria</a:t>
            </a:r>
          </a:p>
        </p:txBody>
      </p:sp>
      <p:sp>
        <p:nvSpPr>
          <p:cNvPr id="3" name="CuadroTexto 2">
            <a:extLst>
              <a:ext uri="{FF2B5EF4-FFF2-40B4-BE49-F238E27FC236}">
                <a16:creationId xmlns:a16="http://schemas.microsoft.com/office/drawing/2014/main" id="{78EA6CBA-3DE8-C8C1-F81D-F23463D78583}"/>
              </a:ext>
            </a:extLst>
          </p:cNvPr>
          <p:cNvSpPr txBox="1"/>
          <p:nvPr/>
        </p:nvSpPr>
        <p:spPr>
          <a:xfrm>
            <a:off x="386850" y="1366728"/>
            <a:ext cx="11329511" cy="2677656"/>
          </a:xfrm>
          <a:prstGeom prst="rect">
            <a:avLst/>
          </a:prstGeom>
          <a:noFill/>
        </p:spPr>
        <p:txBody>
          <a:bodyPr wrap="square" rtlCol="0">
            <a:spAutoFit/>
          </a:bodyPr>
          <a:lstStyle/>
          <a:p>
            <a:endParaRPr lang="es-MX" sz="2800" dirty="0">
              <a:solidFill>
                <a:srgbClr val="374151"/>
              </a:solidFill>
            </a:endParaRPr>
          </a:p>
          <a:p>
            <a:endParaRPr lang="es-MX" sz="2800" dirty="0">
              <a:solidFill>
                <a:srgbClr val="374151"/>
              </a:solidFill>
            </a:endParaRPr>
          </a:p>
          <a:p>
            <a:r>
              <a:rPr lang="es-MX" sz="2800" dirty="0">
                <a:solidFill>
                  <a:srgbClr val="374151"/>
                </a:solidFill>
              </a:rPr>
              <a:t>Existen numerosas herramientas en Internet para analizar la competencia. Muchas de ellas son de pago, aunque suelen tener versión gratuita que nos permitirán conocer ciertas prácticas de la competencia con información relevante.</a:t>
            </a:r>
          </a:p>
        </p:txBody>
      </p:sp>
      <p:pic>
        <p:nvPicPr>
          <p:cNvPr id="8194" name="Picture 2" descr="Cuáles son los pasos básicos para que una campaña publicitaria alcance el  éxito? | Willcodex Agencia de marketing digital en Quito Ecuador">
            <a:extLst>
              <a:ext uri="{FF2B5EF4-FFF2-40B4-BE49-F238E27FC236}">
                <a16:creationId xmlns:a16="http://schemas.microsoft.com/office/drawing/2014/main" id="{2ACA79FE-995B-8532-D60D-FD69708A6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383" y="4691172"/>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996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8EA6CBA-3DE8-C8C1-F81D-F23463D78583}"/>
              </a:ext>
            </a:extLst>
          </p:cNvPr>
          <p:cNvSpPr txBox="1"/>
          <p:nvPr/>
        </p:nvSpPr>
        <p:spPr>
          <a:xfrm>
            <a:off x="386850" y="1366728"/>
            <a:ext cx="11329511" cy="3539430"/>
          </a:xfrm>
          <a:prstGeom prst="rect">
            <a:avLst/>
          </a:prstGeom>
          <a:noFill/>
        </p:spPr>
        <p:txBody>
          <a:bodyPr wrap="square" rtlCol="0">
            <a:spAutoFit/>
          </a:bodyPr>
          <a:lstStyle/>
          <a:p>
            <a:endParaRPr lang="es-MX" sz="2800" dirty="0">
              <a:solidFill>
                <a:srgbClr val="374151"/>
              </a:solidFill>
            </a:endParaRPr>
          </a:p>
          <a:p>
            <a:r>
              <a:rPr lang="es-MX" sz="2800" dirty="0">
                <a:solidFill>
                  <a:srgbClr val="374151"/>
                </a:solidFill>
              </a:rPr>
              <a:t>Haz hincapié en herramientas como </a:t>
            </a:r>
            <a:r>
              <a:rPr lang="es-MX" sz="2800" dirty="0" err="1">
                <a:solidFill>
                  <a:srgbClr val="374151"/>
                </a:solidFill>
              </a:rPr>
              <a:t>Semrush</a:t>
            </a:r>
            <a:r>
              <a:rPr lang="es-MX" sz="2800" dirty="0">
                <a:solidFill>
                  <a:srgbClr val="374151"/>
                </a:solidFill>
              </a:rPr>
              <a:t> que aporten datos sobre:</a:t>
            </a:r>
          </a:p>
          <a:p>
            <a:endParaRPr lang="es-MX" sz="2800" dirty="0">
              <a:solidFill>
                <a:srgbClr val="374151"/>
              </a:solidFill>
            </a:endParaRPr>
          </a:p>
          <a:p>
            <a:r>
              <a:rPr lang="es-MX" sz="2800" dirty="0">
                <a:solidFill>
                  <a:srgbClr val="374151"/>
                </a:solidFill>
              </a:rPr>
              <a:t>Investigación orgánica</a:t>
            </a:r>
          </a:p>
          <a:p>
            <a:r>
              <a:rPr lang="es-MX" sz="2800" dirty="0" err="1">
                <a:solidFill>
                  <a:srgbClr val="374151"/>
                </a:solidFill>
              </a:rPr>
              <a:t>Backlinks</a:t>
            </a:r>
            <a:endParaRPr lang="es-MX" sz="2800" dirty="0">
              <a:solidFill>
                <a:srgbClr val="374151"/>
              </a:solidFill>
            </a:endParaRPr>
          </a:p>
          <a:p>
            <a:r>
              <a:rPr lang="es-MX" sz="2800" dirty="0">
                <a:solidFill>
                  <a:srgbClr val="374151"/>
                </a:solidFill>
              </a:rPr>
              <a:t>Tipos de publicidad</a:t>
            </a:r>
          </a:p>
          <a:p>
            <a:r>
              <a:rPr lang="es-MX" sz="2800" dirty="0">
                <a:solidFill>
                  <a:srgbClr val="374151"/>
                </a:solidFill>
              </a:rPr>
              <a:t>Publicidad en PLA (Google Shopping y comparadores de precios)</a:t>
            </a:r>
          </a:p>
          <a:p>
            <a:r>
              <a:rPr lang="es-MX" sz="2800" dirty="0">
                <a:solidFill>
                  <a:srgbClr val="374151"/>
                </a:solidFill>
              </a:rPr>
              <a:t>Rankings y elementos de velocidad de carga</a:t>
            </a:r>
          </a:p>
        </p:txBody>
      </p:sp>
    </p:spTree>
    <p:extLst>
      <p:ext uri="{BB962C8B-B14F-4D97-AF65-F5344CB8AC3E}">
        <p14:creationId xmlns:p14="http://schemas.microsoft.com/office/powerpoint/2010/main" val="37284351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EE20ADA-A3E5-E3A6-C8FA-5AC9F357B3D3}"/>
              </a:ext>
            </a:extLst>
          </p:cNvPr>
          <p:cNvSpPr txBox="1"/>
          <p:nvPr/>
        </p:nvSpPr>
        <p:spPr>
          <a:xfrm>
            <a:off x="386850" y="301641"/>
            <a:ext cx="8344762" cy="523220"/>
          </a:xfrm>
          <a:prstGeom prst="rect">
            <a:avLst/>
          </a:prstGeom>
          <a:noFill/>
        </p:spPr>
        <p:txBody>
          <a:bodyPr wrap="square" rtlCol="0">
            <a:spAutoFit/>
          </a:bodyPr>
          <a:lstStyle/>
          <a:p>
            <a:r>
              <a:rPr lang="es-MX" sz="2800" b="1" dirty="0">
                <a:solidFill>
                  <a:srgbClr val="374151"/>
                </a:solidFill>
              </a:rPr>
              <a:t>Cómo dominar tu nicho de mercado</a:t>
            </a:r>
          </a:p>
        </p:txBody>
      </p:sp>
      <p:sp>
        <p:nvSpPr>
          <p:cNvPr id="3" name="CuadroTexto 2">
            <a:extLst>
              <a:ext uri="{FF2B5EF4-FFF2-40B4-BE49-F238E27FC236}">
                <a16:creationId xmlns:a16="http://schemas.microsoft.com/office/drawing/2014/main" id="{78EA6CBA-3DE8-C8C1-F81D-F23463D78583}"/>
              </a:ext>
            </a:extLst>
          </p:cNvPr>
          <p:cNvSpPr txBox="1"/>
          <p:nvPr/>
        </p:nvSpPr>
        <p:spPr>
          <a:xfrm>
            <a:off x="193425" y="1468328"/>
            <a:ext cx="11805150" cy="4832092"/>
          </a:xfrm>
          <a:prstGeom prst="rect">
            <a:avLst/>
          </a:prstGeom>
          <a:noFill/>
        </p:spPr>
        <p:txBody>
          <a:bodyPr wrap="square" rtlCol="0">
            <a:spAutoFit/>
          </a:bodyPr>
          <a:lstStyle/>
          <a:p>
            <a:r>
              <a:rPr lang="es-MX" sz="2800" dirty="0">
                <a:solidFill>
                  <a:srgbClr val="374151"/>
                </a:solidFill>
              </a:rPr>
              <a:t>Es elemental centrarse en un nicho concreto para poder convertirnos en un referente o en un líder de sector. Los resultados en Internet se consiguen con inversión de tiempo y dinero y será necesario dedicar un esfuerzo constante durante varios meses para poder competir con los first </a:t>
            </a:r>
            <a:r>
              <a:rPr lang="es-MX" sz="2800" dirty="0" err="1">
                <a:solidFill>
                  <a:srgbClr val="374151"/>
                </a:solidFill>
              </a:rPr>
              <a:t>class</a:t>
            </a:r>
            <a:r>
              <a:rPr lang="es-MX" sz="2800" dirty="0">
                <a:solidFill>
                  <a:srgbClr val="374151"/>
                </a:solidFill>
              </a:rPr>
              <a:t> (Primera Clase) del sector.</a:t>
            </a:r>
          </a:p>
          <a:p>
            <a:endParaRPr lang="es-MX" sz="2800" dirty="0">
              <a:solidFill>
                <a:srgbClr val="374151"/>
              </a:solidFill>
            </a:endParaRPr>
          </a:p>
          <a:p>
            <a:r>
              <a:rPr lang="es-MX" sz="2800" dirty="0">
                <a:solidFill>
                  <a:srgbClr val="374151"/>
                </a:solidFill>
              </a:rPr>
              <a:t>Solo con repetir las buenas prácticas de las grandes empresas no conseguiremos replicar sus resultados. Hay que tener en cuenta que existen factores como la longevidad de la página, el tiempo en las acciones, los enlaces conseguidos y el presupuesto en marketing que puede alejarnos de sus ventas.</a:t>
            </a:r>
          </a:p>
          <a:p>
            <a:endParaRPr lang="es-MX" sz="2800" dirty="0">
              <a:solidFill>
                <a:srgbClr val="374151"/>
              </a:solidFill>
            </a:endParaRPr>
          </a:p>
        </p:txBody>
      </p:sp>
      <p:pic>
        <p:nvPicPr>
          <p:cNvPr id="9218" name="Picture 2" descr="Cómo dominar en tu mercado o nicho">
            <a:extLst>
              <a:ext uri="{FF2B5EF4-FFF2-40B4-BE49-F238E27FC236}">
                <a16:creationId xmlns:a16="http://schemas.microsoft.com/office/drawing/2014/main" id="{66A0C947-D88A-74C3-795C-1329A0CED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8426" y="5389672"/>
            <a:ext cx="2037042" cy="1269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0649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aliza a tus competidores">
            <a:hlinkClick r:id="" action="ppaction://media"/>
            <a:extLst>
              <a:ext uri="{FF2B5EF4-FFF2-40B4-BE49-F238E27FC236}">
                <a16:creationId xmlns:a16="http://schemas.microsoft.com/office/drawing/2014/main" id="{09CD5FF6-AD75-436F-71EC-A3CFCCEAB4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62666" y="1917700"/>
            <a:ext cx="7992533" cy="4275202"/>
          </a:xfrm>
          <a:prstGeom prst="rect">
            <a:avLst/>
          </a:prstGeom>
          <a:solidFill>
            <a:schemeClr val="tx1"/>
          </a:solidFill>
        </p:spPr>
      </p:pic>
      <p:sp>
        <p:nvSpPr>
          <p:cNvPr id="4" name="CuadroTexto 3">
            <a:extLst>
              <a:ext uri="{FF2B5EF4-FFF2-40B4-BE49-F238E27FC236}">
                <a16:creationId xmlns:a16="http://schemas.microsoft.com/office/drawing/2014/main" id="{DCC3747A-291E-C644-4755-AE3072F753C9}"/>
              </a:ext>
            </a:extLst>
          </p:cNvPr>
          <p:cNvSpPr txBox="1"/>
          <p:nvPr/>
        </p:nvSpPr>
        <p:spPr>
          <a:xfrm>
            <a:off x="1642533" y="982133"/>
            <a:ext cx="2705805" cy="369332"/>
          </a:xfrm>
          <a:prstGeom prst="rect">
            <a:avLst/>
          </a:prstGeom>
          <a:noFill/>
        </p:spPr>
        <p:txBody>
          <a:bodyPr wrap="square" rtlCol="0">
            <a:spAutoFit/>
          </a:bodyPr>
          <a:lstStyle>
            <a:defPPr>
              <a:defRPr lang="es-CL"/>
            </a:defPPr>
            <a:lvl1pPr>
              <a:defRPr sz="2800" b="1">
                <a:solidFill>
                  <a:srgbClr val="374151"/>
                </a:solidFill>
              </a:defRPr>
            </a:lvl1pPr>
          </a:lstStyle>
          <a:p>
            <a:r>
              <a:rPr lang="es-CL" dirty="0"/>
              <a:t>Analiza a tus competidores</a:t>
            </a:r>
          </a:p>
        </p:txBody>
      </p:sp>
    </p:spTree>
    <p:extLst>
      <p:ext uri="{BB962C8B-B14F-4D97-AF65-F5344CB8AC3E}">
        <p14:creationId xmlns:p14="http://schemas.microsoft.com/office/powerpoint/2010/main" val="306154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1267558" y="1222474"/>
            <a:ext cx="9353549" cy="646331"/>
          </a:xfrm>
          <a:prstGeom prst="rect">
            <a:avLst/>
          </a:prstGeom>
          <a:noFill/>
        </p:spPr>
        <p:txBody>
          <a:bodyPr wrap="square" rtlCol="0">
            <a:spAutoFit/>
          </a:bodyPr>
          <a:lstStyle/>
          <a:p>
            <a:r>
              <a:rPr lang="es-ES" sz="3600" b="1" i="0" dirty="0">
                <a:solidFill>
                  <a:srgbClr val="374151"/>
                </a:solidFill>
                <a:effectLst/>
              </a:rPr>
              <a:t>Cierre</a:t>
            </a:r>
            <a:endParaRPr lang="es-CL" sz="2800" b="1" dirty="0">
              <a:solidFill>
                <a:srgbClr val="374151"/>
              </a:solidFill>
            </a:endParaRPr>
          </a:p>
        </p:txBody>
      </p:sp>
      <p:sp>
        <p:nvSpPr>
          <p:cNvPr id="4" name="CuadroTexto 3">
            <a:extLst>
              <a:ext uri="{FF2B5EF4-FFF2-40B4-BE49-F238E27FC236}">
                <a16:creationId xmlns:a16="http://schemas.microsoft.com/office/drawing/2014/main" id="{3F682A22-AC13-D120-15ED-6888AAA04886}"/>
              </a:ext>
            </a:extLst>
          </p:cNvPr>
          <p:cNvSpPr txBox="1"/>
          <p:nvPr/>
        </p:nvSpPr>
        <p:spPr>
          <a:xfrm>
            <a:off x="4314548" y="2654800"/>
            <a:ext cx="7368466" cy="1938992"/>
          </a:xfrm>
          <a:prstGeom prst="rect">
            <a:avLst/>
          </a:prstGeom>
          <a:noFill/>
        </p:spPr>
        <p:txBody>
          <a:bodyPr wrap="square">
            <a:spAutoFit/>
          </a:bodyPr>
          <a:lstStyle/>
          <a:p>
            <a:pPr algn="just"/>
            <a:r>
              <a:rPr lang="es-ES" sz="2400" dirty="0">
                <a:solidFill>
                  <a:srgbClr val="374151"/>
                </a:solidFill>
              </a:rPr>
              <a:t>¿Qué aprendimos? </a:t>
            </a:r>
          </a:p>
          <a:p>
            <a:pPr algn="just"/>
            <a:endParaRPr lang="es-ES" sz="2400" dirty="0">
              <a:solidFill>
                <a:srgbClr val="374151"/>
              </a:solidFill>
            </a:endParaRPr>
          </a:p>
          <a:p>
            <a:pPr algn="just"/>
            <a:r>
              <a:rPr lang="es-ES" sz="2400" dirty="0">
                <a:solidFill>
                  <a:srgbClr val="374151"/>
                </a:solidFill>
              </a:rPr>
              <a:t>¿Con qué nos quedamos?</a:t>
            </a:r>
          </a:p>
          <a:p>
            <a:pPr algn="just"/>
            <a:endParaRPr lang="es-ES" sz="2400" dirty="0">
              <a:solidFill>
                <a:srgbClr val="374151"/>
              </a:solidFill>
            </a:endParaRPr>
          </a:p>
          <a:p>
            <a:pPr algn="just"/>
            <a:r>
              <a:rPr lang="es-ES" sz="2400" dirty="0">
                <a:solidFill>
                  <a:srgbClr val="374151"/>
                </a:solidFill>
              </a:rPr>
              <a:t>¿Qué palabras, frases o conceptos definieron esta clase?</a:t>
            </a:r>
          </a:p>
        </p:txBody>
      </p:sp>
      <p:pic>
        <p:nvPicPr>
          <p:cNvPr id="3" name="Imagen 2">
            <a:extLst>
              <a:ext uri="{FF2B5EF4-FFF2-40B4-BE49-F238E27FC236}">
                <a16:creationId xmlns:a16="http://schemas.microsoft.com/office/drawing/2014/main" id="{54DF379A-8B10-4045-DB67-A4C2076A94AC}"/>
              </a:ext>
            </a:extLst>
          </p:cNvPr>
          <p:cNvPicPr>
            <a:picLocks noChangeAspect="1"/>
          </p:cNvPicPr>
          <p:nvPr/>
        </p:nvPicPr>
        <p:blipFill>
          <a:blip r:embed="rId2"/>
          <a:stretch>
            <a:fillRect/>
          </a:stretch>
        </p:blipFill>
        <p:spPr>
          <a:xfrm>
            <a:off x="661910" y="4730651"/>
            <a:ext cx="2533650" cy="1809750"/>
          </a:xfrm>
          <a:prstGeom prst="rect">
            <a:avLst/>
          </a:prstGeom>
        </p:spPr>
      </p:pic>
    </p:spTree>
    <p:extLst>
      <p:ext uri="{BB962C8B-B14F-4D97-AF65-F5344CB8AC3E}">
        <p14:creationId xmlns:p14="http://schemas.microsoft.com/office/powerpoint/2010/main" val="1579834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3F747D-23AA-A414-BDFB-E3AAD7044733}"/>
              </a:ext>
            </a:extLst>
          </p:cNvPr>
          <p:cNvSpPr txBox="1">
            <a:spLocks/>
          </p:cNvSpPr>
          <p:nvPr/>
        </p:nvSpPr>
        <p:spPr>
          <a:xfrm>
            <a:off x="428783" y="371507"/>
            <a:ext cx="2949178" cy="905069"/>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3600" b="1"/>
              <a:t>PRESENTACIÓN </a:t>
            </a:r>
            <a:br>
              <a:rPr lang="es-CL" sz="3600" b="1"/>
            </a:br>
            <a:r>
              <a:rPr lang="es-CL" sz="3600" b="1"/>
              <a:t>¿QUIÉN SOY?</a:t>
            </a:r>
            <a:endParaRPr lang="es-CL" sz="3600" b="1" dirty="0"/>
          </a:p>
        </p:txBody>
      </p:sp>
      <p:sp>
        <p:nvSpPr>
          <p:cNvPr id="3" name="CuadroTexto 2">
            <a:extLst>
              <a:ext uri="{FF2B5EF4-FFF2-40B4-BE49-F238E27FC236}">
                <a16:creationId xmlns:a16="http://schemas.microsoft.com/office/drawing/2014/main" id="{7F4B5222-1F0E-93B3-19AD-B83B2EDEEFC2}"/>
              </a:ext>
            </a:extLst>
          </p:cNvPr>
          <p:cNvSpPr txBox="1"/>
          <p:nvPr/>
        </p:nvSpPr>
        <p:spPr>
          <a:xfrm>
            <a:off x="337331" y="1495141"/>
            <a:ext cx="724769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CL" sz="3200" dirty="0"/>
              <a:t>Hombre, Hijo, Hermano, Tío y Trabajador. </a:t>
            </a:r>
          </a:p>
        </p:txBody>
      </p:sp>
      <p:pic>
        <p:nvPicPr>
          <p:cNvPr id="1026" name="Picture 2">
            <a:extLst>
              <a:ext uri="{FF2B5EF4-FFF2-40B4-BE49-F238E27FC236}">
                <a16:creationId xmlns:a16="http://schemas.microsoft.com/office/drawing/2014/main" id="{D7005E09-02F2-54B9-2F90-CA3E6842F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538" y="2583294"/>
            <a:ext cx="2180600" cy="29089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B168783E-42A0-D531-8A6D-68735AD37BFF}"/>
              </a:ext>
            </a:extLst>
          </p:cNvPr>
          <p:cNvSpPr txBox="1"/>
          <p:nvPr/>
        </p:nvSpPr>
        <p:spPr>
          <a:xfrm>
            <a:off x="4095841" y="2444616"/>
            <a:ext cx="52591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CL" sz="3200" dirty="0"/>
              <a:t>Mis Experiencias Laborales.</a:t>
            </a:r>
          </a:p>
        </p:txBody>
      </p:sp>
      <p:pic>
        <p:nvPicPr>
          <p:cNvPr id="6" name="Imagen 5">
            <a:extLst>
              <a:ext uri="{FF2B5EF4-FFF2-40B4-BE49-F238E27FC236}">
                <a16:creationId xmlns:a16="http://schemas.microsoft.com/office/drawing/2014/main" id="{DAFFE485-D9F2-8BAD-B971-36F49E4839F3}"/>
              </a:ext>
            </a:extLst>
          </p:cNvPr>
          <p:cNvPicPr>
            <a:picLocks noChangeAspect="1"/>
          </p:cNvPicPr>
          <p:nvPr/>
        </p:nvPicPr>
        <p:blipFill>
          <a:blip r:embed="rId3"/>
          <a:stretch>
            <a:fillRect/>
          </a:stretch>
        </p:blipFill>
        <p:spPr>
          <a:xfrm>
            <a:off x="3764915" y="4606412"/>
            <a:ext cx="3020088" cy="1237341"/>
          </a:xfrm>
          <a:prstGeom prst="rect">
            <a:avLst/>
          </a:prstGeom>
        </p:spPr>
      </p:pic>
      <p:pic>
        <p:nvPicPr>
          <p:cNvPr id="1028" name="Picture 4" descr="Riosan Neumáticos | Concepción, Chile | Instagram photos and videos">
            <a:extLst>
              <a:ext uri="{FF2B5EF4-FFF2-40B4-BE49-F238E27FC236}">
                <a16:creationId xmlns:a16="http://schemas.microsoft.com/office/drawing/2014/main" id="{8D8EC2E6-1B8E-E02C-DDB7-A50790AAAC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1122" y="4581316"/>
            <a:ext cx="1692971" cy="168544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55C793D1-390D-27DD-13CA-F51D75B46D80}"/>
              </a:ext>
            </a:extLst>
          </p:cNvPr>
          <p:cNvPicPr>
            <a:picLocks noChangeAspect="1"/>
          </p:cNvPicPr>
          <p:nvPr/>
        </p:nvPicPr>
        <p:blipFill>
          <a:blip r:embed="rId5"/>
          <a:stretch>
            <a:fillRect/>
          </a:stretch>
        </p:blipFill>
        <p:spPr>
          <a:xfrm>
            <a:off x="7178982" y="4606412"/>
            <a:ext cx="2048161" cy="1409897"/>
          </a:xfrm>
          <a:prstGeom prst="rect">
            <a:avLst/>
          </a:prstGeom>
        </p:spPr>
      </p:pic>
      <p:pic>
        <p:nvPicPr>
          <p:cNvPr id="9" name="Imagen 8">
            <a:extLst>
              <a:ext uri="{FF2B5EF4-FFF2-40B4-BE49-F238E27FC236}">
                <a16:creationId xmlns:a16="http://schemas.microsoft.com/office/drawing/2014/main" id="{B243BE58-24C5-950F-2981-F0A25A5C69CB}"/>
              </a:ext>
            </a:extLst>
          </p:cNvPr>
          <p:cNvPicPr>
            <a:picLocks noChangeAspect="1"/>
          </p:cNvPicPr>
          <p:nvPr/>
        </p:nvPicPr>
        <p:blipFill>
          <a:blip r:embed="rId6"/>
          <a:stretch>
            <a:fillRect/>
          </a:stretch>
        </p:blipFill>
        <p:spPr>
          <a:xfrm>
            <a:off x="5326370" y="3180350"/>
            <a:ext cx="3705225" cy="1228725"/>
          </a:xfrm>
          <a:prstGeom prst="rect">
            <a:avLst/>
          </a:prstGeom>
        </p:spPr>
      </p:pic>
    </p:spTree>
    <p:extLst>
      <p:ext uri="{BB962C8B-B14F-4D97-AF65-F5344CB8AC3E}">
        <p14:creationId xmlns:p14="http://schemas.microsoft.com/office/powerpoint/2010/main" val="388302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F7F79C6-77EE-6A28-5A0A-B910B42109DE}"/>
              </a:ext>
            </a:extLst>
          </p:cNvPr>
          <p:cNvSpPr txBox="1"/>
          <p:nvPr/>
        </p:nvSpPr>
        <p:spPr>
          <a:xfrm>
            <a:off x="2548616" y="2351782"/>
            <a:ext cx="709476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374151"/>
                </a:solidFill>
                <a:effectLst>
                  <a:outerShdw blurRad="38100" dist="38100" dir="2700000" algn="tl">
                    <a:srgbClr val="000000">
                      <a:alpha val="43137"/>
                    </a:srgbClr>
                  </a:outerShdw>
                </a:effectLst>
                <a:uLnTx/>
                <a:uFillTx/>
                <a:latin typeface="Ubuntu" panose="020B0504030602030204" pitchFamily="34" charset="0"/>
                <a:ea typeface="+mn-ea"/>
                <a:cs typeface="+mn-cs"/>
              </a:rPr>
              <a:t>Digitalización de la Micro y Pequeña Empresa de Talcahuano</a:t>
            </a:r>
            <a:endParaRPr kumimoji="0" lang="es-CL" sz="3200" b="1" i="0" u="none" strike="noStrike" kern="1200" cap="none" spc="0" normalizeH="0" baseline="0" noProof="0" dirty="0">
              <a:ln>
                <a:noFill/>
              </a:ln>
              <a:solidFill>
                <a:srgbClr val="374151"/>
              </a:solidFill>
              <a:effectLst>
                <a:outerShdw blurRad="38100" dist="38100" dir="2700000" algn="tl">
                  <a:srgbClr val="000000">
                    <a:alpha val="43137"/>
                  </a:srgbClr>
                </a:outerShdw>
              </a:effectLst>
              <a:uLnTx/>
              <a:uFillTx/>
              <a:latin typeface="Ubuntu" panose="020B0504030602030204" pitchFamily="34" charset="0"/>
              <a:ea typeface="+mn-ea"/>
              <a:cs typeface="+mn-cs"/>
            </a:endParaRPr>
          </a:p>
        </p:txBody>
      </p:sp>
      <p:sp>
        <p:nvSpPr>
          <p:cNvPr id="4" name="CuadroTexto 3">
            <a:extLst>
              <a:ext uri="{FF2B5EF4-FFF2-40B4-BE49-F238E27FC236}">
                <a16:creationId xmlns:a16="http://schemas.microsoft.com/office/drawing/2014/main" id="{BC860ACD-68AE-DF0F-2451-BB820CD10F0E}"/>
              </a:ext>
            </a:extLst>
          </p:cNvPr>
          <p:cNvSpPr txBox="1"/>
          <p:nvPr/>
        </p:nvSpPr>
        <p:spPr>
          <a:xfrm>
            <a:off x="301159" y="4524471"/>
            <a:ext cx="872197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374151"/>
                </a:solidFill>
                <a:effectLst/>
                <a:uLnTx/>
                <a:uFillTx/>
                <a:latin typeface="Söhne"/>
                <a:ea typeface="+mn-ea"/>
                <a:cs typeface="+mn-cs"/>
              </a:rPr>
              <a:t>Docente: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374151"/>
                </a:solidFill>
                <a:effectLst/>
                <a:uLnTx/>
                <a:uFillTx/>
                <a:latin typeface="Söhne"/>
                <a:ea typeface="+mn-ea"/>
                <a:cs typeface="+mn-cs"/>
              </a:rPr>
              <a:t>Contacto:</a:t>
            </a:r>
            <a:endParaRPr kumimoji="0" lang="es-CL" sz="1800" b="0" i="0" u="none" strike="noStrike" kern="1200" cap="none" spc="0" normalizeH="0" baseline="0" noProof="0" dirty="0">
              <a:ln>
                <a:noFill/>
              </a:ln>
              <a:solidFill>
                <a:srgbClr val="37415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120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1254875" y="1587832"/>
            <a:ext cx="9353549" cy="707886"/>
          </a:xfrm>
          <a:prstGeom prst="rect">
            <a:avLst/>
          </a:prstGeom>
          <a:noFill/>
        </p:spPr>
        <p:txBody>
          <a:bodyPr wrap="square" rtlCol="0">
            <a:spAutoFit/>
          </a:bodyPr>
          <a:lstStyle/>
          <a:p>
            <a:r>
              <a:rPr lang="es-MX" sz="3600" b="1" dirty="0">
                <a:solidFill>
                  <a:srgbClr val="374151"/>
                </a:solidFill>
              </a:rPr>
              <a:t>Objetivos</a:t>
            </a:r>
            <a:r>
              <a:rPr lang="es-MX" sz="4000" b="1" dirty="0">
                <a:solidFill>
                  <a:srgbClr val="374151"/>
                </a:solidFill>
              </a:rPr>
              <a:t> de esta clase</a:t>
            </a:r>
            <a:endParaRPr lang="es-CL" sz="4000" b="1" dirty="0">
              <a:solidFill>
                <a:srgbClr val="374151"/>
              </a:solidFill>
            </a:endParaRPr>
          </a:p>
        </p:txBody>
      </p:sp>
      <p:pic>
        <p:nvPicPr>
          <p:cNvPr id="5" name="Imagen 4">
            <a:extLst>
              <a:ext uri="{FF2B5EF4-FFF2-40B4-BE49-F238E27FC236}">
                <a16:creationId xmlns:a16="http://schemas.microsoft.com/office/drawing/2014/main" id="{A23BBDAF-00E4-6DFD-6E66-3A5F2F915CBF}"/>
              </a:ext>
            </a:extLst>
          </p:cNvPr>
          <p:cNvPicPr>
            <a:picLocks noChangeAspect="1"/>
          </p:cNvPicPr>
          <p:nvPr/>
        </p:nvPicPr>
        <p:blipFill>
          <a:blip r:embed="rId2"/>
          <a:stretch>
            <a:fillRect/>
          </a:stretch>
        </p:blipFill>
        <p:spPr>
          <a:xfrm>
            <a:off x="7959139" y="4213988"/>
            <a:ext cx="3004150" cy="1632175"/>
          </a:xfrm>
          <a:prstGeom prst="rect">
            <a:avLst/>
          </a:prstGeom>
        </p:spPr>
      </p:pic>
      <p:sp>
        <p:nvSpPr>
          <p:cNvPr id="3" name="CuadroTexto 2">
            <a:extLst>
              <a:ext uri="{FF2B5EF4-FFF2-40B4-BE49-F238E27FC236}">
                <a16:creationId xmlns:a16="http://schemas.microsoft.com/office/drawing/2014/main" id="{417B3712-EA20-BF37-2EB3-75DD14A8C804}"/>
              </a:ext>
            </a:extLst>
          </p:cNvPr>
          <p:cNvSpPr txBox="1"/>
          <p:nvPr/>
        </p:nvSpPr>
        <p:spPr>
          <a:xfrm>
            <a:off x="1254875" y="2736502"/>
            <a:ext cx="7510709" cy="2246769"/>
          </a:xfrm>
          <a:prstGeom prst="rect">
            <a:avLst/>
          </a:prstGeom>
          <a:noFill/>
        </p:spPr>
        <p:txBody>
          <a:bodyPr wrap="square" rtlCol="0">
            <a:spAutoFit/>
          </a:bodyPr>
          <a:lstStyle/>
          <a:p>
            <a:r>
              <a:rPr lang="es-MX" sz="2800" dirty="0">
                <a:solidFill>
                  <a:srgbClr val="374151"/>
                </a:solidFill>
              </a:rPr>
              <a:t>Conocer herramientas, para adelantarse al mercado conociendo antes </a:t>
            </a:r>
          </a:p>
          <a:p>
            <a:r>
              <a:rPr lang="es-MX" sz="2800" dirty="0">
                <a:solidFill>
                  <a:srgbClr val="374151"/>
                </a:solidFill>
              </a:rPr>
              <a:t>que tus competidores, que innovaciones </a:t>
            </a:r>
          </a:p>
          <a:p>
            <a:r>
              <a:rPr lang="es-MX" sz="2800" dirty="0">
                <a:solidFill>
                  <a:srgbClr val="374151"/>
                </a:solidFill>
              </a:rPr>
              <a:t>están a tu alcance e implementarlas con </a:t>
            </a:r>
          </a:p>
          <a:p>
            <a:r>
              <a:rPr lang="es-MX" sz="2800" dirty="0">
                <a:solidFill>
                  <a:srgbClr val="374151"/>
                </a:solidFill>
              </a:rPr>
              <a:t>solvencia</a:t>
            </a:r>
          </a:p>
        </p:txBody>
      </p:sp>
    </p:spTree>
    <p:extLst>
      <p:ext uri="{BB962C8B-B14F-4D97-AF65-F5344CB8AC3E}">
        <p14:creationId xmlns:p14="http://schemas.microsoft.com/office/powerpoint/2010/main" val="773746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1368983" y="1351508"/>
            <a:ext cx="8344762" cy="954107"/>
          </a:xfrm>
          <a:prstGeom prst="rect">
            <a:avLst/>
          </a:prstGeom>
          <a:noFill/>
        </p:spPr>
        <p:txBody>
          <a:bodyPr wrap="square" rtlCol="0">
            <a:spAutoFit/>
          </a:bodyPr>
          <a:lstStyle/>
          <a:p>
            <a:r>
              <a:rPr lang="es-MX" sz="2800" b="1" dirty="0">
                <a:solidFill>
                  <a:srgbClr val="374151"/>
                </a:solidFill>
              </a:rPr>
              <a:t>Introducción:</a:t>
            </a:r>
          </a:p>
          <a:p>
            <a:endParaRPr lang="es-MX" sz="2800" b="1" dirty="0">
              <a:solidFill>
                <a:srgbClr val="374151"/>
              </a:solidFill>
            </a:endParaRPr>
          </a:p>
        </p:txBody>
      </p:sp>
      <p:pic>
        <p:nvPicPr>
          <p:cNvPr id="2050" name="Picture 2" descr="Introducción - Iconos gratis de personas">
            <a:extLst>
              <a:ext uri="{FF2B5EF4-FFF2-40B4-BE49-F238E27FC236}">
                <a16:creationId xmlns:a16="http://schemas.microsoft.com/office/drawing/2014/main" id="{CFD4F7AC-205A-A7CD-0978-57529E922D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1448" y="3363367"/>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63CEEEB3-233C-F26E-6CE1-6C8ADBCBFA62}"/>
              </a:ext>
            </a:extLst>
          </p:cNvPr>
          <p:cNvSpPr txBox="1"/>
          <p:nvPr/>
        </p:nvSpPr>
        <p:spPr>
          <a:xfrm>
            <a:off x="862489" y="2186464"/>
            <a:ext cx="8397225" cy="3539430"/>
          </a:xfrm>
          <a:prstGeom prst="rect">
            <a:avLst/>
          </a:prstGeom>
          <a:noFill/>
        </p:spPr>
        <p:txBody>
          <a:bodyPr wrap="square" rtlCol="0">
            <a:spAutoFit/>
          </a:bodyPr>
          <a:lstStyle/>
          <a:p>
            <a:r>
              <a:rPr lang="es-MX" sz="2800">
                <a:solidFill>
                  <a:srgbClr val="374151"/>
                </a:solidFill>
              </a:rPr>
              <a:t>Cuando lanzamos un proyecto en Internet, la competencia (todavía) no es el enemigo, más bien cumple un papel de maestro involuntario del que podemos y debemos aprender. En este sentido, analizar la competencia te ayuda a saber qué puedes y qué no puedes hacer. En este post te enseñamos cómo hacer un análisis de la competencia y dominar tu nicho de mercado de forma práctica y eficaz.</a:t>
            </a:r>
            <a:endParaRPr lang="es-CL" sz="2800" dirty="0">
              <a:solidFill>
                <a:srgbClr val="374151"/>
              </a:solidFill>
            </a:endParaRPr>
          </a:p>
        </p:txBody>
      </p:sp>
    </p:spTree>
    <p:extLst>
      <p:ext uri="{BB962C8B-B14F-4D97-AF65-F5344CB8AC3E}">
        <p14:creationId xmlns:p14="http://schemas.microsoft.com/office/powerpoint/2010/main" val="2237039792"/>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437650" y="870496"/>
            <a:ext cx="8344762" cy="523220"/>
          </a:xfrm>
          <a:prstGeom prst="rect">
            <a:avLst/>
          </a:prstGeom>
          <a:noFill/>
        </p:spPr>
        <p:txBody>
          <a:bodyPr wrap="square" rtlCol="0">
            <a:spAutoFit/>
          </a:bodyPr>
          <a:lstStyle/>
          <a:p>
            <a:r>
              <a:rPr lang="es-MX" sz="2800" b="1" dirty="0">
                <a:solidFill>
                  <a:srgbClr val="374151"/>
                </a:solidFill>
              </a:rPr>
              <a:t>¿Qué es el análisis de la competencia?</a:t>
            </a:r>
          </a:p>
        </p:txBody>
      </p:sp>
      <p:sp>
        <p:nvSpPr>
          <p:cNvPr id="3" name="CuadroTexto 2">
            <a:extLst>
              <a:ext uri="{FF2B5EF4-FFF2-40B4-BE49-F238E27FC236}">
                <a16:creationId xmlns:a16="http://schemas.microsoft.com/office/drawing/2014/main" id="{63CEEEB3-233C-F26E-6CE1-6C8ADBCBFA62}"/>
              </a:ext>
            </a:extLst>
          </p:cNvPr>
          <p:cNvSpPr txBox="1"/>
          <p:nvPr/>
        </p:nvSpPr>
        <p:spPr>
          <a:xfrm>
            <a:off x="820711" y="1659285"/>
            <a:ext cx="10550578" cy="4524315"/>
          </a:xfrm>
          <a:prstGeom prst="rect">
            <a:avLst/>
          </a:prstGeom>
          <a:noFill/>
        </p:spPr>
        <p:txBody>
          <a:bodyPr wrap="square" rtlCol="0">
            <a:spAutoFit/>
          </a:bodyPr>
          <a:lstStyle/>
          <a:p>
            <a:r>
              <a:rPr lang="es-MX" sz="3200" dirty="0">
                <a:solidFill>
                  <a:srgbClr val="374151"/>
                </a:solidFill>
              </a:rPr>
              <a:t>El análisis de la competencia es un estudio que permite averiguar qué están haciendo tus competidores que tú no haces y que puede beneficiar a tu negocio.</a:t>
            </a:r>
          </a:p>
          <a:p>
            <a:endParaRPr lang="es-MX" sz="3200" dirty="0">
              <a:solidFill>
                <a:srgbClr val="374151"/>
              </a:solidFill>
            </a:endParaRPr>
          </a:p>
          <a:p>
            <a:r>
              <a:rPr lang="es-MX" sz="3200" dirty="0">
                <a:solidFill>
                  <a:srgbClr val="374151"/>
                </a:solidFill>
              </a:rPr>
              <a:t>No es, ni más ni menos, que un análisis de las estrategias, debilidades y fortalezas de aquellos negocios que trabajan en el mismo sector de mercado que el tuyo. Una vez realizado el análisis, se realiza un balance final para comprobar cuáles de ellos son competencia directa. </a:t>
            </a:r>
            <a:endParaRPr lang="es-CL" sz="3200" dirty="0">
              <a:solidFill>
                <a:srgbClr val="374151"/>
              </a:solidFill>
            </a:endParaRPr>
          </a:p>
        </p:txBody>
      </p:sp>
      <p:pic>
        <p:nvPicPr>
          <p:cNvPr id="1028" name="Picture 4" descr="Cómo implementar el análisis de brechas para alcanzar los objetivos de  negocios [2022] • Asana">
            <a:extLst>
              <a:ext uri="{FF2B5EF4-FFF2-40B4-BE49-F238E27FC236}">
                <a16:creationId xmlns:a16="http://schemas.microsoft.com/office/drawing/2014/main" id="{F1B2AEC0-6835-2E8C-65A3-59E2FD693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2090" y="2641600"/>
            <a:ext cx="1729552" cy="1150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956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516A07A-4E94-AE67-2FCA-E4285C8919A7}"/>
              </a:ext>
            </a:extLst>
          </p:cNvPr>
          <p:cNvSpPr txBox="1"/>
          <p:nvPr/>
        </p:nvSpPr>
        <p:spPr>
          <a:xfrm>
            <a:off x="820711" y="1659285"/>
            <a:ext cx="10550578" cy="4031873"/>
          </a:xfrm>
          <a:prstGeom prst="rect">
            <a:avLst/>
          </a:prstGeom>
          <a:noFill/>
        </p:spPr>
        <p:txBody>
          <a:bodyPr wrap="square" rtlCol="0">
            <a:spAutoFit/>
          </a:bodyPr>
          <a:lstStyle/>
          <a:p>
            <a:r>
              <a:rPr lang="es-MX" sz="3200" dirty="0">
                <a:solidFill>
                  <a:srgbClr val="374151"/>
                </a:solidFill>
              </a:rPr>
              <a:t>Es decir, se trata de un proceso para identificar las empresas en un mercado que ofrecen productos o servicios similares a los nuestros y evaluarlos en función de un conjunto de criterios comerciales predeterminados. Un buen análisis de la competencia nos ayudará a ver nuestro negocio y el de nuestros competidores a través de los ojos del público potencial. Todo esto con el objetivo de identificar dónde y en qué puntos podemos mejorar.</a:t>
            </a:r>
            <a:endParaRPr lang="es-CL" sz="3200" dirty="0">
              <a:solidFill>
                <a:srgbClr val="374151"/>
              </a:solidFill>
            </a:endParaRPr>
          </a:p>
        </p:txBody>
      </p:sp>
    </p:spTree>
    <p:extLst>
      <p:ext uri="{BB962C8B-B14F-4D97-AF65-F5344CB8AC3E}">
        <p14:creationId xmlns:p14="http://schemas.microsoft.com/office/powerpoint/2010/main" val="89100128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7445</TotalTime>
  <Words>2446</Words>
  <Application>Microsoft Office PowerPoint</Application>
  <PresentationFormat>Panorámica</PresentationFormat>
  <Paragraphs>152</Paragraphs>
  <Slides>50</Slides>
  <Notes>11</Notes>
  <HiddenSlides>0</HiddenSlides>
  <MMClips>4</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50</vt:i4>
      </vt:variant>
    </vt:vector>
  </HeadingPairs>
  <TitlesOfParts>
    <vt:vector size="57" baseType="lpstr">
      <vt:lpstr>Arial</vt:lpstr>
      <vt:lpstr>Calibri</vt:lpstr>
      <vt:lpstr>Calibri Light</vt:lpstr>
      <vt:lpstr>Söhne</vt:lpstr>
      <vt:lpstr>Ubuntu</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Bravo Lira</dc:creator>
  <cp:lastModifiedBy>Jua reyes</cp:lastModifiedBy>
  <cp:revision>82</cp:revision>
  <dcterms:created xsi:type="dcterms:W3CDTF">2022-09-01T16:31:15Z</dcterms:created>
  <dcterms:modified xsi:type="dcterms:W3CDTF">2023-11-30T19:22:21Z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f4e9a4a-eb20-4aad-9a64-8872817c1a6f_Enabled">
    <vt:lpwstr>true</vt:lpwstr>
  </property>
  <property fmtid="{D5CDD505-2E9C-101B-9397-08002B2CF9AE}" pid="3" name="MSIP_Label_9f4e9a4a-eb20-4aad-9a64-8872817c1a6f_SetDate">
    <vt:lpwstr>2023-06-01T20:59:02Z</vt:lpwstr>
  </property>
  <property fmtid="{D5CDD505-2E9C-101B-9397-08002B2CF9AE}" pid="4" name="MSIP_Label_9f4e9a4a-eb20-4aad-9a64-8872817c1a6f_Method">
    <vt:lpwstr>Standard</vt:lpwstr>
  </property>
  <property fmtid="{D5CDD505-2E9C-101B-9397-08002B2CF9AE}" pid="5" name="MSIP_Label_9f4e9a4a-eb20-4aad-9a64-8872817c1a6f_Name">
    <vt:lpwstr>defa4170-0d19-0005-0004-bc88714345d2</vt:lpwstr>
  </property>
  <property fmtid="{D5CDD505-2E9C-101B-9397-08002B2CF9AE}" pid="6" name="MSIP_Label_9f4e9a4a-eb20-4aad-9a64-8872817c1a6f_SiteId">
    <vt:lpwstr>7a599002-001c-432c-846e-1ddca9f6b299</vt:lpwstr>
  </property>
  <property fmtid="{D5CDD505-2E9C-101B-9397-08002B2CF9AE}" pid="7" name="MSIP_Label_9f4e9a4a-eb20-4aad-9a64-8872817c1a6f_ActionId">
    <vt:lpwstr>5d20c5c1-0c9f-4f9b-b6ba-da01d02ac76d</vt:lpwstr>
  </property>
  <property fmtid="{D5CDD505-2E9C-101B-9397-08002B2CF9AE}" pid="8" name="MSIP_Label_9f4e9a4a-eb20-4aad-9a64-8872817c1a6f_ContentBits">
    <vt:lpwstr>0</vt:lpwstr>
  </property>
</Properties>
</file>