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sldIdLst>
    <p:sldId id="316" r:id="rId3"/>
    <p:sldId id="261" r:id="rId4"/>
    <p:sldId id="1738" r:id="rId5"/>
    <p:sldId id="346" r:id="rId6"/>
    <p:sldId id="367" r:id="rId7"/>
    <p:sldId id="331" r:id="rId8"/>
    <p:sldId id="1739" r:id="rId9"/>
    <p:sldId id="1740" r:id="rId10"/>
    <p:sldId id="1741" r:id="rId11"/>
    <p:sldId id="1742" r:id="rId12"/>
    <p:sldId id="1743" r:id="rId13"/>
    <p:sldId id="1744" r:id="rId14"/>
    <p:sldId id="1745" r:id="rId15"/>
    <p:sldId id="1746" r:id="rId16"/>
    <p:sldId id="1747" r:id="rId17"/>
    <p:sldId id="1748" r:id="rId18"/>
    <p:sldId id="1749" r:id="rId19"/>
    <p:sldId id="1750" r:id="rId20"/>
    <p:sldId id="1751" r:id="rId21"/>
    <p:sldId id="1752" r:id="rId22"/>
    <p:sldId id="1753" r:id="rId23"/>
    <p:sldId id="1754" r:id="rId24"/>
    <p:sldId id="1756" r:id="rId25"/>
    <p:sldId id="1757" r:id="rId26"/>
    <p:sldId id="1758" r:id="rId27"/>
    <p:sldId id="1759" r:id="rId28"/>
    <p:sldId id="1760" r:id="rId29"/>
    <p:sldId id="1761" r:id="rId30"/>
    <p:sldId id="1763" r:id="rId31"/>
    <p:sldId id="1764" r:id="rId32"/>
    <p:sldId id="1765" r:id="rId33"/>
    <p:sldId id="1766" r:id="rId34"/>
    <p:sldId id="1767" r:id="rId35"/>
    <p:sldId id="1768" r:id="rId36"/>
    <p:sldId id="1769" r:id="rId37"/>
    <p:sldId id="336" r:id="rId38"/>
    <p:sldId id="329" r:id="rId3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87160" autoAdjust="0"/>
  </p:normalViewPr>
  <p:slideViewPr>
    <p:cSldViewPr snapToGrid="0" showGuides="1">
      <p:cViewPr varScale="1">
        <p:scale>
          <a:sx n="60" d="100"/>
          <a:sy n="60" d="100"/>
        </p:scale>
        <p:origin x="960" y="60"/>
      </p:cViewPr>
      <p:guideLst>
        <p:guide orient="horz" pos="2160"/>
        <p:guide pos="3840"/>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30-11-2023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19</a:t>
            </a:fld>
            <a:endParaRPr lang="es-CL"/>
          </a:p>
        </p:txBody>
      </p:sp>
    </p:spTree>
    <p:extLst>
      <p:ext uri="{BB962C8B-B14F-4D97-AF65-F5344CB8AC3E}">
        <p14:creationId xmlns:p14="http://schemas.microsoft.com/office/powerpoint/2010/main" val="391471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29</a:t>
            </a:fld>
            <a:endParaRPr lang="es-CL"/>
          </a:p>
        </p:txBody>
      </p:sp>
    </p:spTree>
    <p:extLst>
      <p:ext uri="{BB962C8B-B14F-4D97-AF65-F5344CB8AC3E}">
        <p14:creationId xmlns:p14="http://schemas.microsoft.com/office/powerpoint/2010/main" val="273068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30</a:t>
            </a:fld>
            <a:endParaRPr lang="es-CL"/>
          </a:p>
        </p:txBody>
      </p:sp>
    </p:spTree>
    <p:extLst>
      <p:ext uri="{BB962C8B-B14F-4D97-AF65-F5344CB8AC3E}">
        <p14:creationId xmlns:p14="http://schemas.microsoft.com/office/powerpoint/2010/main" val="49695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31</a:t>
            </a:fld>
            <a:endParaRPr lang="es-CL"/>
          </a:p>
        </p:txBody>
      </p:sp>
    </p:spTree>
    <p:extLst>
      <p:ext uri="{BB962C8B-B14F-4D97-AF65-F5344CB8AC3E}">
        <p14:creationId xmlns:p14="http://schemas.microsoft.com/office/powerpoint/2010/main" val="2690222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32</a:t>
            </a:fld>
            <a:endParaRPr lang="es-CL"/>
          </a:p>
        </p:txBody>
      </p:sp>
    </p:spTree>
    <p:extLst>
      <p:ext uri="{BB962C8B-B14F-4D97-AF65-F5344CB8AC3E}">
        <p14:creationId xmlns:p14="http://schemas.microsoft.com/office/powerpoint/2010/main" val="73896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33</a:t>
            </a:fld>
            <a:endParaRPr lang="es-CL"/>
          </a:p>
        </p:txBody>
      </p:sp>
    </p:spTree>
    <p:extLst>
      <p:ext uri="{BB962C8B-B14F-4D97-AF65-F5344CB8AC3E}">
        <p14:creationId xmlns:p14="http://schemas.microsoft.com/office/powerpoint/2010/main" val="649620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34</a:t>
            </a:fld>
            <a:endParaRPr lang="es-CL"/>
          </a:p>
        </p:txBody>
      </p:sp>
    </p:spTree>
    <p:extLst>
      <p:ext uri="{BB962C8B-B14F-4D97-AF65-F5344CB8AC3E}">
        <p14:creationId xmlns:p14="http://schemas.microsoft.com/office/powerpoint/2010/main" val="281498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35</a:t>
            </a:fld>
            <a:endParaRPr lang="es-CL"/>
          </a:p>
        </p:txBody>
      </p:sp>
    </p:spTree>
    <p:extLst>
      <p:ext uri="{BB962C8B-B14F-4D97-AF65-F5344CB8AC3E}">
        <p14:creationId xmlns:p14="http://schemas.microsoft.com/office/powerpoint/2010/main" val="225609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21</a:t>
            </a:fld>
            <a:endParaRPr lang="es-CL"/>
          </a:p>
        </p:txBody>
      </p:sp>
    </p:spTree>
    <p:extLst>
      <p:ext uri="{BB962C8B-B14F-4D97-AF65-F5344CB8AC3E}">
        <p14:creationId xmlns:p14="http://schemas.microsoft.com/office/powerpoint/2010/main" val="429096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22</a:t>
            </a:fld>
            <a:endParaRPr lang="es-CL"/>
          </a:p>
        </p:txBody>
      </p:sp>
    </p:spTree>
    <p:extLst>
      <p:ext uri="{BB962C8B-B14F-4D97-AF65-F5344CB8AC3E}">
        <p14:creationId xmlns:p14="http://schemas.microsoft.com/office/powerpoint/2010/main" val="342295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23</a:t>
            </a:fld>
            <a:endParaRPr lang="es-CL"/>
          </a:p>
        </p:txBody>
      </p:sp>
    </p:spTree>
    <p:extLst>
      <p:ext uri="{BB962C8B-B14F-4D97-AF65-F5344CB8AC3E}">
        <p14:creationId xmlns:p14="http://schemas.microsoft.com/office/powerpoint/2010/main" val="158188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24</a:t>
            </a:fld>
            <a:endParaRPr lang="es-CL"/>
          </a:p>
        </p:txBody>
      </p:sp>
    </p:spTree>
    <p:extLst>
      <p:ext uri="{BB962C8B-B14F-4D97-AF65-F5344CB8AC3E}">
        <p14:creationId xmlns:p14="http://schemas.microsoft.com/office/powerpoint/2010/main" val="248601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25</a:t>
            </a:fld>
            <a:endParaRPr lang="es-CL"/>
          </a:p>
        </p:txBody>
      </p:sp>
    </p:spTree>
    <p:extLst>
      <p:ext uri="{BB962C8B-B14F-4D97-AF65-F5344CB8AC3E}">
        <p14:creationId xmlns:p14="http://schemas.microsoft.com/office/powerpoint/2010/main" val="140461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26</a:t>
            </a:fld>
            <a:endParaRPr lang="es-CL"/>
          </a:p>
        </p:txBody>
      </p:sp>
    </p:spTree>
    <p:extLst>
      <p:ext uri="{BB962C8B-B14F-4D97-AF65-F5344CB8AC3E}">
        <p14:creationId xmlns:p14="http://schemas.microsoft.com/office/powerpoint/2010/main" val="152350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27</a:t>
            </a:fld>
            <a:endParaRPr lang="es-CL"/>
          </a:p>
        </p:txBody>
      </p:sp>
    </p:spTree>
    <p:extLst>
      <p:ext uri="{BB962C8B-B14F-4D97-AF65-F5344CB8AC3E}">
        <p14:creationId xmlns:p14="http://schemas.microsoft.com/office/powerpoint/2010/main" val="48744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28</a:t>
            </a:fld>
            <a:endParaRPr lang="es-CL"/>
          </a:p>
        </p:txBody>
      </p:sp>
    </p:spTree>
    <p:extLst>
      <p:ext uri="{BB962C8B-B14F-4D97-AF65-F5344CB8AC3E}">
        <p14:creationId xmlns:p14="http://schemas.microsoft.com/office/powerpoint/2010/main" val="350058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2212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62297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78963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6583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6143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155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52864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9025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34302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935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30-11-2023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30-11-2023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Juan Reyes Candia. / Contador Auditor.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 jua.reyes.candia@gmail.com</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584775"/>
          </a:xfrm>
          <a:prstGeom prst="rect">
            <a:avLst/>
          </a:prstGeom>
          <a:noFill/>
        </p:spPr>
        <p:txBody>
          <a:bodyPr wrap="square" rtlCol="0">
            <a:spAutoFit/>
          </a:bodyPr>
          <a:lstStyle/>
          <a:p>
            <a:r>
              <a:rPr lang="es-MX" sz="3200" b="1" dirty="0">
                <a:solidFill>
                  <a:srgbClr val="374151"/>
                </a:solidFill>
              </a:rPr>
              <a:t>¿Cuáles son las ventajas de la innovación?</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437091"/>
            <a:ext cx="10937125" cy="2246769"/>
          </a:xfrm>
          <a:prstGeom prst="rect">
            <a:avLst/>
          </a:prstGeom>
          <a:noFill/>
        </p:spPr>
        <p:txBody>
          <a:bodyPr wrap="square" rtlCol="0">
            <a:spAutoFit/>
          </a:bodyPr>
          <a:lstStyle/>
          <a:p>
            <a:r>
              <a:rPr lang="es-MX" sz="2800" dirty="0">
                <a:solidFill>
                  <a:srgbClr val="374151"/>
                </a:solidFill>
              </a:rPr>
              <a:t>Cuando un sector, segmento o marca decide innovar, contribuye al desarrollo de toda la sociedad.</a:t>
            </a:r>
          </a:p>
          <a:p>
            <a:r>
              <a:rPr lang="es-MX" sz="2800" dirty="0">
                <a:solidFill>
                  <a:srgbClr val="374151"/>
                </a:solidFill>
              </a:rPr>
              <a:t>Pero, pensando en términos prácticos de una organización corporativa, una empresa que innova, especialmente en sus procesos, obtiene muchas ventajas, como:</a:t>
            </a:r>
          </a:p>
        </p:txBody>
      </p:sp>
      <p:pic>
        <p:nvPicPr>
          <p:cNvPr id="4098" name="Picture 2" descr="Los beneficios de invertir en Innovación y Desarrollo">
            <a:extLst>
              <a:ext uri="{FF2B5EF4-FFF2-40B4-BE49-F238E27FC236}">
                <a16:creationId xmlns:a16="http://schemas.microsoft.com/office/drawing/2014/main" id="{2071282D-C079-C98B-D543-F50D25BF5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095" y="3594785"/>
            <a:ext cx="4299034" cy="252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1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584775"/>
          </a:xfrm>
          <a:prstGeom prst="rect">
            <a:avLst/>
          </a:prstGeom>
          <a:noFill/>
        </p:spPr>
        <p:txBody>
          <a:bodyPr wrap="square" rtlCol="0">
            <a:spAutoFit/>
          </a:bodyPr>
          <a:lstStyle/>
          <a:p>
            <a:r>
              <a:rPr lang="es-MX" sz="3200" b="1" dirty="0">
                <a:solidFill>
                  <a:srgbClr val="374151"/>
                </a:solidFill>
              </a:rPr>
              <a:t>Mantiene los procesos organizados: </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437091"/>
            <a:ext cx="10937125" cy="1815882"/>
          </a:xfrm>
          <a:prstGeom prst="rect">
            <a:avLst/>
          </a:prstGeom>
          <a:noFill/>
        </p:spPr>
        <p:txBody>
          <a:bodyPr wrap="square" rtlCol="0">
            <a:spAutoFit/>
          </a:bodyPr>
          <a:lstStyle/>
          <a:p>
            <a:r>
              <a:rPr lang="es-MX" sz="2800" dirty="0">
                <a:solidFill>
                  <a:srgbClr val="374151"/>
                </a:solidFill>
              </a:rPr>
              <a:t>Al innovar en la forma de ejecutar los procesos, sobre todo si utilizas la tecnología, creas estándares y sistematizas la forma de trabajar de la manera ideal para tu marca. Y esto es esencial para que las estrategias tengan éxito, los resultados se consigan y los objetivos se superen.</a:t>
            </a:r>
          </a:p>
        </p:txBody>
      </p:sp>
      <p:pic>
        <p:nvPicPr>
          <p:cNvPr id="5122" name="Picture 2" descr="Como tu empresa aborda el proceso de transformación digital">
            <a:extLst>
              <a:ext uri="{FF2B5EF4-FFF2-40B4-BE49-F238E27FC236}">
                <a16:creationId xmlns:a16="http://schemas.microsoft.com/office/drawing/2014/main" id="{89A9D7A1-ED13-6384-76ED-BB7968B14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793" y="3731293"/>
            <a:ext cx="5396414" cy="215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3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584775"/>
          </a:xfrm>
          <a:prstGeom prst="rect">
            <a:avLst/>
          </a:prstGeom>
          <a:noFill/>
        </p:spPr>
        <p:txBody>
          <a:bodyPr wrap="square" rtlCol="0">
            <a:spAutoFit/>
          </a:bodyPr>
          <a:lstStyle/>
          <a:p>
            <a:r>
              <a:rPr lang="es-MX" sz="3200" b="1" dirty="0">
                <a:solidFill>
                  <a:srgbClr val="374151"/>
                </a:solidFill>
              </a:rPr>
              <a:t>Aumenta la competitividad de la empresa:</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437091"/>
            <a:ext cx="10937125" cy="1384995"/>
          </a:xfrm>
          <a:prstGeom prst="rect">
            <a:avLst/>
          </a:prstGeom>
          <a:noFill/>
        </p:spPr>
        <p:txBody>
          <a:bodyPr wrap="square" rtlCol="0">
            <a:spAutoFit/>
          </a:bodyPr>
          <a:lstStyle/>
          <a:p>
            <a:r>
              <a:rPr lang="es-MX" sz="2800" dirty="0">
                <a:solidFill>
                  <a:srgbClr val="374151"/>
                </a:solidFill>
              </a:rPr>
              <a:t>Al adoptar nuevos recursos estratégicos, la empresa se vuelve más atractiva para los clientes, los socios y los talentos y obtiene una ventaja competitiva en el mercado.</a:t>
            </a:r>
          </a:p>
        </p:txBody>
      </p:sp>
      <p:pic>
        <p:nvPicPr>
          <p:cNvPr id="6146" name="Picture 2" descr="Estrategias para mejorar la competitividad de tu empresa">
            <a:extLst>
              <a:ext uri="{FF2B5EF4-FFF2-40B4-BE49-F238E27FC236}">
                <a16:creationId xmlns:a16="http://schemas.microsoft.com/office/drawing/2014/main" id="{BD530DF0-288B-B0D1-CAB2-F7041A4F5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138" y="3429000"/>
            <a:ext cx="5507706" cy="286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9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832429"/>
            <a:ext cx="9353549" cy="584775"/>
          </a:xfrm>
          <a:prstGeom prst="rect">
            <a:avLst/>
          </a:prstGeom>
          <a:noFill/>
        </p:spPr>
        <p:txBody>
          <a:bodyPr wrap="square" rtlCol="0">
            <a:spAutoFit/>
          </a:bodyPr>
          <a:lstStyle/>
          <a:p>
            <a:r>
              <a:rPr lang="es-MX" sz="3200" b="1" dirty="0">
                <a:solidFill>
                  <a:srgbClr val="374151"/>
                </a:solidFill>
              </a:rPr>
              <a:t>Mejora la productividad:</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667567"/>
            <a:ext cx="10937125" cy="954107"/>
          </a:xfrm>
          <a:prstGeom prst="rect">
            <a:avLst/>
          </a:prstGeom>
          <a:noFill/>
        </p:spPr>
        <p:txBody>
          <a:bodyPr wrap="square" rtlCol="0">
            <a:spAutoFit/>
          </a:bodyPr>
          <a:lstStyle/>
          <a:p>
            <a:r>
              <a:rPr lang="es-MX" sz="2800" dirty="0">
                <a:solidFill>
                  <a:srgbClr val="374151"/>
                </a:solidFill>
              </a:rPr>
              <a:t>La innovación propone procesos más eficientes, mayor control de la producción, estrategias eficaces y empleados más comprometidos.</a:t>
            </a:r>
          </a:p>
        </p:txBody>
      </p:sp>
      <p:pic>
        <p:nvPicPr>
          <p:cNvPr id="4" name="Imagen 3">
            <a:extLst>
              <a:ext uri="{FF2B5EF4-FFF2-40B4-BE49-F238E27FC236}">
                <a16:creationId xmlns:a16="http://schemas.microsoft.com/office/drawing/2014/main" id="{EA3D60A8-E9A3-86AA-1763-8DF9D63503C9}"/>
              </a:ext>
            </a:extLst>
          </p:cNvPr>
          <p:cNvPicPr>
            <a:picLocks noChangeAspect="1"/>
          </p:cNvPicPr>
          <p:nvPr/>
        </p:nvPicPr>
        <p:blipFill>
          <a:blip r:embed="rId2"/>
          <a:stretch>
            <a:fillRect/>
          </a:stretch>
        </p:blipFill>
        <p:spPr>
          <a:xfrm>
            <a:off x="3360147" y="3122399"/>
            <a:ext cx="4522793" cy="2688808"/>
          </a:xfrm>
          <a:prstGeom prst="rect">
            <a:avLst/>
          </a:prstGeom>
        </p:spPr>
      </p:pic>
    </p:spTree>
    <p:extLst>
      <p:ext uri="{BB962C8B-B14F-4D97-AF65-F5344CB8AC3E}">
        <p14:creationId xmlns:p14="http://schemas.microsoft.com/office/powerpoint/2010/main" val="238765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584775"/>
          </a:xfrm>
          <a:prstGeom prst="rect">
            <a:avLst/>
          </a:prstGeom>
          <a:noFill/>
        </p:spPr>
        <p:txBody>
          <a:bodyPr wrap="square" rtlCol="0">
            <a:spAutoFit/>
          </a:bodyPr>
          <a:lstStyle/>
          <a:p>
            <a:r>
              <a:rPr lang="es-MX" sz="3200" b="1" dirty="0">
                <a:solidFill>
                  <a:srgbClr val="374151"/>
                </a:solidFill>
              </a:rPr>
              <a:t>Añade valor al producto/servicio:</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820868"/>
            <a:ext cx="10937125" cy="954107"/>
          </a:xfrm>
          <a:prstGeom prst="rect">
            <a:avLst/>
          </a:prstGeom>
          <a:noFill/>
        </p:spPr>
        <p:txBody>
          <a:bodyPr wrap="square" rtlCol="0">
            <a:spAutoFit/>
          </a:bodyPr>
          <a:lstStyle/>
          <a:p>
            <a:r>
              <a:rPr lang="es-MX" sz="2800" dirty="0">
                <a:solidFill>
                  <a:srgbClr val="374151"/>
                </a:solidFill>
              </a:rPr>
              <a:t>Al innovar, tienes una gran ventaja en la comercialización de productos y servicios, porque aportas algo diferente y único a tu público.</a:t>
            </a:r>
          </a:p>
        </p:txBody>
      </p:sp>
      <p:pic>
        <p:nvPicPr>
          <p:cNvPr id="7170" name="Picture 2" descr="6 Elementos que Generan Valor Añadido para Tu Producto - Revista ENyD">
            <a:extLst>
              <a:ext uri="{FF2B5EF4-FFF2-40B4-BE49-F238E27FC236}">
                <a16:creationId xmlns:a16="http://schemas.microsoft.com/office/drawing/2014/main" id="{D40AB490-E849-6414-E145-2A559D9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66" y="3429000"/>
            <a:ext cx="5264667" cy="276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9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584775"/>
          </a:xfrm>
          <a:prstGeom prst="rect">
            <a:avLst/>
          </a:prstGeom>
          <a:noFill/>
        </p:spPr>
        <p:txBody>
          <a:bodyPr wrap="square" rtlCol="0">
            <a:spAutoFit/>
          </a:bodyPr>
          <a:lstStyle/>
          <a:p>
            <a:r>
              <a:rPr lang="es-MX" sz="3200" b="1" dirty="0">
                <a:solidFill>
                  <a:srgbClr val="374151"/>
                </a:solidFill>
              </a:rPr>
              <a:t>Aumenta los beneficios:</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437091"/>
            <a:ext cx="10937125" cy="954107"/>
          </a:xfrm>
          <a:prstGeom prst="rect">
            <a:avLst/>
          </a:prstGeom>
          <a:noFill/>
        </p:spPr>
        <p:txBody>
          <a:bodyPr wrap="square" rtlCol="0">
            <a:spAutoFit/>
          </a:bodyPr>
          <a:lstStyle/>
          <a:p>
            <a:r>
              <a:rPr lang="es-MX" sz="2800" dirty="0">
                <a:solidFill>
                  <a:srgbClr val="374151"/>
                </a:solidFill>
              </a:rPr>
              <a:t>Con mayor productividad, un negocio más atractivo y una gestión más eficaz, en consecuencia, la empresa tiene más beneficios.</a:t>
            </a:r>
          </a:p>
        </p:txBody>
      </p:sp>
      <p:pic>
        <p:nvPicPr>
          <p:cNvPr id="4" name="Imagen 3">
            <a:extLst>
              <a:ext uri="{FF2B5EF4-FFF2-40B4-BE49-F238E27FC236}">
                <a16:creationId xmlns:a16="http://schemas.microsoft.com/office/drawing/2014/main" id="{D5D9A61C-8CF0-7315-7335-6CE85CE452A5}"/>
              </a:ext>
            </a:extLst>
          </p:cNvPr>
          <p:cNvPicPr>
            <a:picLocks noChangeAspect="1"/>
          </p:cNvPicPr>
          <p:nvPr/>
        </p:nvPicPr>
        <p:blipFill>
          <a:blip r:embed="rId2"/>
          <a:stretch>
            <a:fillRect/>
          </a:stretch>
        </p:blipFill>
        <p:spPr>
          <a:xfrm>
            <a:off x="4032624" y="3546159"/>
            <a:ext cx="3809499" cy="2160421"/>
          </a:xfrm>
          <a:prstGeom prst="rect">
            <a:avLst/>
          </a:prstGeom>
        </p:spPr>
      </p:pic>
    </p:spTree>
    <p:extLst>
      <p:ext uri="{BB962C8B-B14F-4D97-AF65-F5344CB8AC3E}">
        <p14:creationId xmlns:p14="http://schemas.microsoft.com/office/powerpoint/2010/main" val="222537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584775"/>
          </a:xfrm>
          <a:prstGeom prst="rect">
            <a:avLst/>
          </a:prstGeom>
          <a:noFill/>
        </p:spPr>
        <p:txBody>
          <a:bodyPr wrap="square" rtlCol="0">
            <a:spAutoFit/>
          </a:bodyPr>
          <a:lstStyle/>
          <a:p>
            <a:r>
              <a:rPr lang="es-MX" sz="3200" b="1" dirty="0">
                <a:solidFill>
                  <a:srgbClr val="374151"/>
                </a:solidFill>
              </a:rPr>
              <a:t>¿Cuáles son los principales tipos de innovación?</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437091"/>
            <a:ext cx="10937125" cy="2246769"/>
          </a:xfrm>
          <a:prstGeom prst="rect">
            <a:avLst/>
          </a:prstGeom>
          <a:noFill/>
        </p:spPr>
        <p:txBody>
          <a:bodyPr wrap="square" rtlCol="0">
            <a:spAutoFit/>
          </a:bodyPr>
          <a:lstStyle/>
          <a:p>
            <a:r>
              <a:rPr lang="es-MX" sz="2800" dirty="0">
                <a:solidFill>
                  <a:srgbClr val="374151"/>
                </a:solidFill>
              </a:rPr>
              <a:t>Básicamente, hay tres tipos de innovación: radical, incremental y disruptiva. Pueden variar en función del nicho, el mercado, la esencia de la marca y los servicios y productos ofrecidos.</a:t>
            </a:r>
          </a:p>
          <a:p>
            <a:r>
              <a:rPr lang="es-MX" sz="2800" dirty="0">
                <a:solidFill>
                  <a:srgbClr val="374151"/>
                </a:solidFill>
              </a:rPr>
              <a:t>Si tu empresa quiere innovar, es importante conocer estas variaciones. Identifica lo que caracteriza a cada una de ellas:</a:t>
            </a:r>
          </a:p>
        </p:txBody>
      </p:sp>
      <p:pic>
        <p:nvPicPr>
          <p:cNvPr id="5" name="Imagen 4">
            <a:extLst>
              <a:ext uri="{FF2B5EF4-FFF2-40B4-BE49-F238E27FC236}">
                <a16:creationId xmlns:a16="http://schemas.microsoft.com/office/drawing/2014/main" id="{54EBB5B3-8462-859C-55AD-A0E41A095519}"/>
              </a:ext>
            </a:extLst>
          </p:cNvPr>
          <p:cNvPicPr>
            <a:picLocks noChangeAspect="1"/>
          </p:cNvPicPr>
          <p:nvPr/>
        </p:nvPicPr>
        <p:blipFill>
          <a:blip r:embed="rId2"/>
          <a:stretch>
            <a:fillRect/>
          </a:stretch>
        </p:blipFill>
        <p:spPr>
          <a:xfrm>
            <a:off x="1528282" y="3954108"/>
            <a:ext cx="9135436" cy="2679904"/>
          </a:xfrm>
          <a:prstGeom prst="rect">
            <a:avLst/>
          </a:prstGeom>
        </p:spPr>
      </p:pic>
    </p:spTree>
    <p:extLst>
      <p:ext uri="{BB962C8B-B14F-4D97-AF65-F5344CB8AC3E}">
        <p14:creationId xmlns:p14="http://schemas.microsoft.com/office/powerpoint/2010/main" val="214974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584775"/>
          </a:xfrm>
          <a:prstGeom prst="rect">
            <a:avLst/>
          </a:prstGeom>
          <a:noFill/>
        </p:spPr>
        <p:txBody>
          <a:bodyPr wrap="square" rtlCol="0">
            <a:spAutoFit/>
          </a:bodyPr>
          <a:lstStyle/>
          <a:p>
            <a:r>
              <a:rPr lang="es-MX" sz="3200" b="1" dirty="0">
                <a:solidFill>
                  <a:srgbClr val="374151"/>
                </a:solidFill>
              </a:rPr>
              <a:t>Innovación radical.</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437091"/>
            <a:ext cx="10937125" cy="3970318"/>
          </a:xfrm>
          <a:prstGeom prst="rect">
            <a:avLst/>
          </a:prstGeom>
          <a:noFill/>
        </p:spPr>
        <p:txBody>
          <a:bodyPr wrap="square" rtlCol="0">
            <a:spAutoFit/>
          </a:bodyPr>
          <a:lstStyle/>
          <a:p>
            <a:r>
              <a:rPr lang="es-MX" sz="2800" dirty="0">
                <a:solidFill>
                  <a:srgbClr val="374151"/>
                </a:solidFill>
              </a:rPr>
              <a:t>Como su nombre indica, la innovación radical es algo que realmente cambia el escenario de una marca, ya sea en el mercado o en la dinámica empresarial.</a:t>
            </a:r>
          </a:p>
          <a:p>
            <a:r>
              <a:rPr lang="es-MX" sz="2800" dirty="0">
                <a:solidFill>
                  <a:srgbClr val="374151"/>
                </a:solidFill>
              </a:rPr>
              <a:t>Puede producirse a través de un cambio completo en el posicionamiento de la empresa, en la forma de trabajar, en los procesos, en los servicios y productos ofrecidos o en la forma de relacionarse con el cliente.</a:t>
            </a:r>
          </a:p>
          <a:p>
            <a:r>
              <a:rPr lang="es-MX" sz="2800" dirty="0">
                <a:solidFill>
                  <a:srgbClr val="374151"/>
                </a:solidFill>
              </a:rPr>
              <a:t>Un ejemplo de innovación radical es el iPhone de Apple. Cuando salió al mercado, los smartphones ya existían, pero Apple incluyó características que cambiaron y popularizaron el mercado.</a:t>
            </a:r>
          </a:p>
        </p:txBody>
      </p:sp>
      <p:pic>
        <p:nvPicPr>
          <p:cNvPr id="8194" name="Picture 2" descr="Diseñar innovación radical | OpenMind">
            <a:extLst>
              <a:ext uri="{FF2B5EF4-FFF2-40B4-BE49-F238E27FC236}">
                <a16:creationId xmlns:a16="http://schemas.microsoft.com/office/drawing/2014/main" id="{E4A35E94-9B81-AB53-9B1D-976D084D6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916" y="5227471"/>
            <a:ext cx="365760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30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584775"/>
          </a:xfrm>
          <a:prstGeom prst="rect">
            <a:avLst/>
          </a:prstGeom>
          <a:noFill/>
        </p:spPr>
        <p:txBody>
          <a:bodyPr wrap="square" rtlCol="0">
            <a:spAutoFit/>
          </a:bodyPr>
          <a:lstStyle/>
          <a:p>
            <a:r>
              <a:rPr lang="es-MX" sz="3200" b="1" dirty="0">
                <a:solidFill>
                  <a:srgbClr val="374151"/>
                </a:solidFill>
              </a:rPr>
              <a:t>Innovación incremental.</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315920"/>
            <a:ext cx="10937125" cy="4401205"/>
          </a:xfrm>
          <a:prstGeom prst="rect">
            <a:avLst/>
          </a:prstGeom>
          <a:noFill/>
        </p:spPr>
        <p:txBody>
          <a:bodyPr wrap="square" rtlCol="0">
            <a:spAutoFit/>
          </a:bodyPr>
          <a:lstStyle/>
          <a:p>
            <a:r>
              <a:rPr lang="es-MX" sz="2800" dirty="0">
                <a:solidFill>
                  <a:srgbClr val="374151"/>
                </a:solidFill>
              </a:rPr>
              <a:t>La innovación incremental también se encuentra entre los tipos de innovación. Añade novedades, ya sea en el producto, la marca o los métodos de producción, sin promover un cambio muy brusco.</a:t>
            </a:r>
          </a:p>
          <a:p>
            <a:r>
              <a:rPr lang="es-MX" sz="2800" dirty="0">
                <a:solidFill>
                  <a:srgbClr val="374151"/>
                </a:solidFill>
              </a:rPr>
              <a:t>Por lo general, se trata de una evolución de una innovación ya realizada por la marca, de manera que se complementa y ofrece mejoras, ya sea para los empleados, los clientes o los atributos del negocio.</a:t>
            </a:r>
          </a:p>
          <a:p>
            <a:r>
              <a:rPr lang="es-MX" sz="2800" dirty="0">
                <a:solidFill>
                  <a:srgbClr val="374151"/>
                </a:solidFill>
              </a:rPr>
              <a:t>Como ejemplo de innovación incremental tenemos a Gmail, que surgió con el propósito de entregar correos electrónicos de forma rápida y, con el tiempo, se le fueron añadiendo diversas funciones para mejorar la experiencia del usuario y también para hacerlo más útil y competitivo.</a:t>
            </a:r>
          </a:p>
        </p:txBody>
      </p:sp>
      <p:pic>
        <p:nvPicPr>
          <p:cNvPr id="4" name="Imagen 3">
            <a:extLst>
              <a:ext uri="{FF2B5EF4-FFF2-40B4-BE49-F238E27FC236}">
                <a16:creationId xmlns:a16="http://schemas.microsoft.com/office/drawing/2014/main" id="{0E45092C-471A-E700-BFE7-67332D622121}"/>
              </a:ext>
            </a:extLst>
          </p:cNvPr>
          <p:cNvPicPr>
            <a:picLocks noChangeAspect="1"/>
          </p:cNvPicPr>
          <p:nvPr/>
        </p:nvPicPr>
        <p:blipFill rotWithShape="1">
          <a:blip r:embed="rId2"/>
          <a:srcRect b="12895"/>
          <a:stretch/>
        </p:blipFill>
        <p:spPr>
          <a:xfrm>
            <a:off x="8871890" y="5717125"/>
            <a:ext cx="2534047" cy="1117614"/>
          </a:xfrm>
          <a:prstGeom prst="rect">
            <a:avLst/>
          </a:prstGeom>
        </p:spPr>
      </p:pic>
    </p:spTree>
    <p:extLst>
      <p:ext uri="{BB962C8B-B14F-4D97-AF65-F5344CB8AC3E}">
        <p14:creationId xmlns:p14="http://schemas.microsoft.com/office/powerpoint/2010/main" val="101436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694362"/>
            <a:ext cx="9353549" cy="584775"/>
          </a:xfrm>
          <a:prstGeom prst="rect">
            <a:avLst/>
          </a:prstGeom>
          <a:noFill/>
        </p:spPr>
        <p:txBody>
          <a:bodyPr wrap="square" rtlCol="0">
            <a:spAutoFit/>
          </a:bodyPr>
          <a:lstStyle/>
          <a:p>
            <a:r>
              <a:rPr lang="es-MX" sz="3200" b="1" dirty="0">
                <a:solidFill>
                  <a:srgbClr val="374151"/>
                </a:solidFill>
              </a:rPr>
              <a:t>Innovación disruptiva.</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60265" y="1874728"/>
            <a:ext cx="10937125" cy="3108543"/>
          </a:xfrm>
          <a:prstGeom prst="rect">
            <a:avLst/>
          </a:prstGeom>
          <a:noFill/>
        </p:spPr>
        <p:txBody>
          <a:bodyPr wrap="square" rtlCol="0">
            <a:spAutoFit/>
          </a:bodyPr>
          <a:lstStyle/>
          <a:p>
            <a:r>
              <a:rPr lang="es-MX" sz="2800" dirty="0">
                <a:solidFill>
                  <a:srgbClr val="374151"/>
                </a:solidFill>
              </a:rPr>
              <a:t>Los cambios tecnológicos y de comportamiento han propiciado la aparición de la innovación disruptiva en las últimas décadas.</a:t>
            </a:r>
          </a:p>
          <a:p>
            <a:r>
              <a:rPr lang="es-MX" sz="2800" dirty="0">
                <a:solidFill>
                  <a:srgbClr val="374151"/>
                </a:solidFill>
              </a:rPr>
              <a:t>Este tipo de innovación sigue al mercado más que a una marca, producto o servicio concreto. Puede ser aprovechado por algo que una empresa ofreció por primera vez y como consecuencia ganó espacio, pero, en general, es un movimiento escalable que llega a muchas personas al mismo tiempo.</a:t>
            </a:r>
          </a:p>
        </p:txBody>
      </p:sp>
      <p:pic>
        <p:nvPicPr>
          <p:cNvPr id="9218" name="Picture 2" descr="Innovación empresarial: ¿ser disruptivo o solo innovador? | Conexión ESAN">
            <a:extLst>
              <a:ext uri="{FF2B5EF4-FFF2-40B4-BE49-F238E27FC236}">
                <a16:creationId xmlns:a16="http://schemas.microsoft.com/office/drawing/2014/main" id="{E2E8E820-9B2D-2DF2-68F6-86005A202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983271"/>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4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321733" y="2276193"/>
            <a:ext cx="11226800" cy="2554545"/>
          </a:xfrm>
          <a:prstGeom prst="rect">
            <a:avLst/>
          </a:prstGeom>
          <a:noFill/>
        </p:spPr>
        <p:txBody>
          <a:bodyPr wrap="square">
            <a:spAutoFit/>
          </a:bodyPr>
          <a:lstStyle/>
          <a:p>
            <a:pPr algn="ctr"/>
            <a:r>
              <a:rPr lang="es-ES" sz="4000" b="1" dirty="0">
                <a:solidFill>
                  <a:srgbClr val="374151"/>
                </a:solidFill>
                <a:latin typeface="Söhne"/>
              </a:rPr>
              <a:t>Módulo: “</a:t>
            </a:r>
            <a:r>
              <a:rPr lang="es-MX" sz="4000" b="1" dirty="0">
                <a:solidFill>
                  <a:srgbClr val="374151"/>
                </a:solidFill>
                <a:latin typeface="Söhne"/>
              </a:rPr>
              <a:t>Adelantarse al mercado conociendo antes </a:t>
            </a:r>
          </a:p>
          <a:p>
            <a:pPr algn="ctr"/>
            <a:r>
              <a:rPr lang="es-MX" sz="4000" b="1" dirty="0">
                <a:solidFill>
                  <a:srgbClr val="374151"/>
                </a:solidFill>
                <a:latin typeface="Söhne"/>
              </a:rPr>
              <a:t>que tus competidores, que innovaciones </a:t>
            </a:r>
          </a:p>
          <a:p>
            <a:pPr algn="ctr"/>
            <a:r>
              <a:rPr lang="es-MX" sz="4000" b="1" dirty="0">
                <a:solidFill>
                  <a:srgbClr val="374151"/>
                </a:solidFill>
                <a:latin typeface="Söhne"/>
              </a:rPr>
              <a:t>están a tu alcance e implementarlas con </a:t>
            </a:r>
          </a:p>
          <a:p>
            <a:pPr algn="ctr"/>
            <a:r>
              <a:rPr lang="es-MX" sz="4000" b="1" dirty="0">
                <a:solidFill>
                  <a:srgbClr val="374151"/>
                </a:solidFill>
                <a:latin typeface="Söhne"/>
              </a:rPr>
              <a:t>solvencia</a:t>
            </a:r>
            <a:r>
              <a:rPr lang="es-ES" sz="4000" b="1" dirty="0">
                <a:solidFill>
                  <a:srgbClr val="374151"/>
                </a:solidFill>
                <a:latin typeface="Söhne"/>
              </a:rPr>
              <a:t>”.</a:t>
            </a:r>
          </a:p>
        </p:txBody>
      </p:sp>
    </p:spTree>
    <p:extLst>
      <p:ext uri="{BB962C8B-B14F-4D97-AF65-F5344CB8AC3E}">
        <p14:creationId xmlns:p14="http://schemas.microsoft.com/office/powerpoint/2010/main" val="300258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7B3712-EA20-BF37-2EB3-75DD14A8C804}"/>
              </a:ext>
            </a:extLst>
          </p:cNvPr>
          <p:cNvSpPr txBox="1"/>
          <p:nvPr/>
        </p:nvSpPr>
        <p:spPr>
          <a:xfrm>
            <a:off x="164012" y="1874728"/>
            <a:ext cx="10937125" cy="3108543"/>
          </a:xfrm>
          <a:prstGeom prst="rect">
            <a:avLst/>
          </a:prstGeom>
          <a:noFill/>
        </p:spPr>
        <p:txBody>
          <a:bodyPr wrap="square" rtlCol="0">
            <a:spAutoFit/>
          </a:bodyPr>
          <a:lstStyle/>
          <a:p>
            <a:r>
              <a:rPr lang="es-MX" sz="2800" dirty="0">
                <a:solidFill>
                  <a:srgbClr val="374151"/>
                </a:solidFill>
              </a:rPr>
              <a:t>Un ejemplo de innovación disruptiva fue Netflix, ya que anteriormente el mercado se basaba siempre en empresas como Blockbuster para ver películas y series. Netflix comenzó ofreciendo envíos de DVD por correo, pero luego decidió innovar y empezó a ofrecer el servicio de vídeo en </a:t>
            </a:r>
            <a:r>
              <a:rPr lang="es-MX" sz="2800" dirty="0" err="1">
                <a:solidFill>
                  <a:srgbClr val="374151"/>
                </a:solidFill>
              </a:rPr>
              <a:t>streaming</a:t>
            </a:r>
            <a:r>
              <a:rPr lang="es-MX" sz="2800" dirty="0">
                <a:solidFill>
                  <a:srgbClr val="374151"/>
                </a:solidFill>
              </a:rPr>
              <a:t> a través de una suscripción mensual y, con ello, expulsó a Blockbuster del mercado. Además de la innovación, esto también aseguró a Netflix unos ingresos mensuales predecibles.</a:t>
            </a:r>
          </a:p>
        </p:txBody>
      </p:sp>
      <p:pic>
        <p:nvPicPr>
          <p:cNvPr id="2" name="Imagen 1">
            <a:extLst>
              <a:ext uri="{FF2B5EF4-FFF2-40B4-BE49-F238E27FC236}">
                <a16:creationId xmlns:a16="http://schemas.microsoft.com/office/drawing/2014/main" id="{27C0A902-DCA5-5FD4-FE91-09FDDF506C51}"/>
              </a:ext>
            </a:extLst>
          </p:cNvPr>
          <p:cNvPicPr>
            <a:picLocks noChangeAspect="1"/>
          </p:cNvPicPr>
          <p:nvPr/>
        </p:nvPicPr>
        <p:blipFill>
          <a:blip r:embed="rId2"/>
          <a:stretch>
            <a:fillRect/>
          </a:stretch>
        </p:blipFill>
        <p:spPr>
          <a:xfrm>
            <a:off x="8243637" y="4842711"/>
            <a:ext cx="2857500" cy="1600200"/>
          </a:xfrm>
          <a:prstGeom prst="rect">
            <a:avLst/>
          </a:prstGeom>
        </p:spPr>
      </p:pic>
    </p:spTree>
    <p:extLst>
      <p:ext uri="{BB962C8B-B14F-4D97-AF65-F5344CB8AC3E}">
        <p14:creationId xmlns:p14="http://schemas.microsoft.com/office/powerpoint/2010/main" val="1693432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694362"/>
            <a:ext cx="9353549" cy="584775"/>
          </a:xfrm>
          <a:prstGeom prst="rect">
            <a:avLst/>
          </a:prstGeom>
          <a:noFill/>
        </p:spPr>
        <p:txBody>
          <a:bodyPr wrap="square" rtlCol="0">
            <a:spAutoFit/>
          </a:bodyPr>
          <a:lstStyle/>
          <a:p>
            <a:r>
              <a:rPr lang="es-MX" sz="3200" b="1" dirty="0">
                <a:solidFill>
                  <a:srgbClr val="374151"/>
                </a:solidFill>
              </a:rPr>
              <a:t>Ejemplos de innovación</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60265" y="1874728"/>
            <a:ext cx="10937125" cy="1815882"/>
          </a:xfrm>
          <a:prstGeom prst="rect">
            <a:avLst/>
          </a:prstGeom>
          <a:noFill/>
        </p:spPr>
        <p:txBody>
          <a:bodyPr wrap="square" rtlCol="0">
            <a:spAutoFit/>
          </a:bodyPr>
          <a:lstStyle/>
          <a:p>
            <a:r>
              <a:rPr lang="es-MX" sz="2800" dirty="0">
                <a:solidFill>
                  <a:srgbClr val="374151"/>
                </a:solidFill>
              </a:rPr>
              <a:t>Ahora que ya conoces los tipos de innovación, veamos ejemplos variados para que comprendas en la práctica de qué estamos hablando.</a:t>
            </a:r>
          </a:p>
          <a:p>
            <a:endParaRPr lang="es-MX" sz="2800" dirty="0">
              <a:solidFill>
                <a:srgbClr val="374151"/>
              </a:solidFill>
            </a:endParaRPr>
          </a:p>
          <a:p>
            <a:r>
              <a:rPr lang="es-MX" sz="2800" dirty="0">
                <a:solidFill>
                  <a:srgbClr val="374151"/>
                </a:solidFill>
              </a:rPr>
              <a:t> ¿Vamos?</a:t>
            </a:r>
          </a:p>
        </p:txBody>
      </p:sp>
      <p:pic>
        <p:nvPicPr>
          <p:cNvPr id="4" name="Imagen 3">
            <a:extLst>
              <a:ext uri="{FF2B5EF4-FFF2-40B4-BE49-F238E27FC236}">
                <a16:creationId xmlns:a16="http://schemas.microsoft.com/office/drawing/2014/main" id="{89737355-CD80-E611-51BD-AC6033E6699B}"/>
              </a:ext>
            </a:extLst>
          </p:cNvPr>
          <p:cNvPicPr>
            <a:picLocks noChangeAspect="1"/>
          </p:cNvPicPr>
          <p:nvPr/>
        </p:nvPicPr>
        <p:blipFill>
          <a:blip r:embed="rId3"/>
          <a:stretch>
            <a:fillRect/>
          </a:stretch>
        </p:blipFill>
        <p:spPr>
          <a:xfrm>
            <a:off x="5287377" y="3590347"/>
            <a:ext cx="4321843" cy="2160922"/>
          </a:xfrm>
          <a:prstGeom prst="rect">
            <a:avLst/>
          </a:prstGeom>
        </p:spPr>
      </p:pic>
    </p:spTree>
    <p:extLst>
      <p:ext uri="{BB962C8B-B14F-4D97-AF65-F5344CB8AC3E}">
        <p14:creationId xmlns:p14="http://schemas.microsoft.com/office/powerpoint/2010/main" val="338493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694362"/>
            <a:ext cx="9353549" cy="584775"/>
          </a:xfrm>
          <a:prstGeom prst="rect">
            <a:avLst/>
          </a:prstGeom>
          <a:noFill/>
        </p:spPr>
        <p:txBody>
          <a:bodyPr wrap="square" rtlCol="0">
            <a:spAutoFit/>
          </a:bodyPr>
          <a:lstStyle/>
          <a:p>
            <a:r>
              <a:rPr lang="es-MX" sz="3200" b="1" dirty="0">
                <a:solidFill>
                  <a:srgbClr val="374151"/>
                </a:solidFill>
              </a:rPr>
              <a:t>Innovación de productos.</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60265" y="1874728"/>
            <a:ext cx="10937125" cy="3970318"/>
          </a:xfrm>
          <a:prstGeom prst="rect">
            <a:avLst/>
          </a:prstGeom>
          <a:noFill/>
        </p:spPr>
        <p:txBody>
          <a:bodyPr wrap="square" rtlCol="0">
            <a:spAutoFit/>
          </a:bodyPr>
          <a:lstStyle/>
          <a:p>
            <a:r>
              <a:rPr lang="es-MX" sz="2800" dirty="0">
                <a:solidFill>
                  <a:srgbClr val="374151"/>
                </a:solidFill>
              </a:rPr>
              <a:t>Muy sencillo de percibir, la innovación de productos aporta algo realmente nuevo al mercado. El televisor, por ejemplo, fue algo innovador para la época en que se lanzó, llevando imagen, sonido y entretenimiento a los hogares.</a:t>
            </a:r>
          </a:p>
          <a:p>
            <a:r>
              <a:rPr lang="es-MX" sz="2800" dirty="0">
                <a:solidFill>
                  <a:srgbClr val="374151"/>
                </a:solidFill>
              </a:rPr>
              <a:t>Fue una innovación radical, que con la adhesión del público se convirtió en disruptiva y con el tiempo contó con una innovación incremental. El mundo entero fue testigo de la llegada de la televisión en color, la televisión por cable, la pantalla plana y, hoy en día, la Smart TV.</a:t>
            </a:r>
          </a:p>
          <a:p>
            <a:endParaRPr lang="es-MX" sz="2800" dirty="0">
              <a:solidFill>
                <a:srgbClr val="374151"/>
              </a:solidFill>
            </a:endParaRPr>
          </a:p>
        </p:txBody>
      </p:sp>
      <p:pic>
        <p:nvPicPr>
          <p:cNvPr id="4" name="Imagen 3">
            <a:extLst>
              <a:ext uri="{FF2B5EF4-FFF2-40B4-BE49-F238E27FC236}">
                <a16:creationId xmlns:a16="http://schemas.microsoft.com/office/drawing/2014/main" id="{A49B779B-9938-76BD-0E71-03F77A180775}"/>
              </a:ext>
            </a:extLst>
          </p:cNvPr>
          <p:cNvPicPr>
            <a:picLocks noChangeAspect="1"/>
          </p:cNvPicPr>
          <p:nvPr/>
        </p:nvPicPr>
        <p:blipFill>
          <a:blip r:embed="rId3"/>
          <a:stretch>
            <a:fillRect/>
          </a:stretch>
        </p:blipFill>
        <p:spPr>
          <a:xfrm>
            <a:off x="9479717" y="4912443"/>
            <a:ext cx="2452018" cy="1528194"/>
          </a:xfrm>
          <a:prstGeom prst="rect">
            <a:avLst/>
          </a:prstGeom>
        </p:spPr>
      </p:pic>
    </p:spTree>
    <p:extLst>
      <p:ext uri="{BB962C8B-B14F-4D97-AF65-F5344CB8AC3E}">
        <p14:creationId xmlns:p14="http://schemas.microsoft.com/office/powerpoint/2010/main" val="2621070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694362"/>
            <a:ext cx="9353549" cy="584775"/>
          </a:xfrm>
          <a:prstGeom prst="rect">
            <a:avLst/>
          </a:prstGeom>
          <a:noFill/>
        </p:spPr>
        <p:txBody>
          <a:bodyPr wrap="square" rtlCol="0">
            <a:spAutoFit/>
          </a:bodyPr>
          <a:lstStyle/>
          <a:p>
            <a:r>
              <a:rPr lang="es-MX" sz="3200" b="1" dirty="0">
                <a:solidFill>
                  <a:srgbClr val="374151"/>
                </a:solidFill>
              </a:rPr>
              <a:t>Innovación en los servicios.</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92349" y="1443841"/>
            <a:ext cx="10937125" cy="3970318"/>
          </a:xfrm>
          <a:prstGeom prst="rect">
            <a:avLst/>
          </a:prstGeom>
          <a:noFill/>
        </p:spPr>
        <p:txBody>
          <a:bodyPr wrap="square" rtlCol="0">
            <a:spAutoFit/>
          </a:bodyPr>
          <a:lstStyle/>
          <a:p>
            <a:r>
              <a:rPr lang="es-MX" sz="2800" dirty="0">
                <a:solidFill>
                  <a:srgbClr val="374151"/>
                </a:solidFill>
              </a:rPr>
              <a:t>Un ejemplo muy familiar de la innovación en los servicios es la entrega de alimentos. Durante mucho tiempo, los consumidores sólo comían algo de un establecimiento si acudían allí o alguien recogía el producto y se lo llevaba a casa.</a:t>
            </a:r>
          </a:p>
          <a:p>
            <a:r>
              <a:rPr lang="es-MX" sz="2800" dirty="0">
                <a:solidFill>
                  <a:srgbClr val="374151"/>
                </a:solidFill>
              </a:rPr>
              <a:t>Fue entonces cuando el mercado innovó y ofreció la entrega, de modo que con una llamada telefónica el cliente podía pedir lo que quería. Con el paso del tiempo, estos pedidos empezaron a realizarse a través de páginas web y hoy en día se realizan mediante aplicaciones, en la palma de la mano.</a:t>
            </a:r>
            <a:endParaRPr lang="es-MX" sz="2800" dirty="0">
              <a:solidFill>
                <a:srgbClr val="FF0000"/>
              </a:solidFill>
            </a:endParaRPr>
          </a:p>
        </p:txBody>
      </p:sp>
      <p:pic>
        <p:nvPicPr>
          <p:cNvPr id="10242" name="Picture 2" descr="CONCEPTO DE INNOVACIÓN DE SERVICIOS Ilustraciones svg, vectoriales, clip  art vectorizado libre de derechos. Image 75938960">
            <a:extLst>
              <a:ext uri="{FF2B5EF4-FFF2-40B4-BE49-F238E27FC236}">
                <a16:creationId xmlns:a16="http://schemas.microsoft.com/office/drawing/2014/main" id="{6105DF28-0FEB-23EE-3E3C-CCDB85E22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704" y="4988220"/>
            <a:ext cx="2750970" cy="170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3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694362"/>
            <a:ext cx="9353549" cy="584775"/>
          </a:xfrm>
          <a:prstGeom prst="rect">
            <a:avLst/>
          </a:prstGeom>
          <a:noFill/>
        </p:spPr>
        <p:txBody>
          <a:bodyPr wrap="square" rtlCol="0">
            <a:spAutoFit/>
          </a:bodyPr>
          <a:lstStyle/>
          <a:p>
            <a:r>
              <a:rPr lang="es-MX" sz="3200" b="1" dirty="0">
                <a:solidFill>
                  <a:srgbClr val="374151"/>
                </a:solidFill>
              </a:rPr>
              <a:t>Innovación en los procesos de producción.</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308391" y="1457633"/>
            <a:ext cx="10937125" cy="4401205"/>
          </a:xfrm>
          <a:prstGeom prst="rect">
            <a:avLst/>
          </a:prstGeom>
          <a:noFill/>
        </p:spPr>
        <p:txBody>
          <a:bodyPr wrap="square" rtlCol="0">
            <a:spAutoFit/>
          </a:bodyPr>
          <a:lstStyle/>
          <a:p>
            <a:r>
              <a:rPr lang="es-MX" sz="2800" dirty="0">
                <a:solidFill>
                  <a:srgbClr val="374151"/>
                </a:solidFill>
              </a:rPr>
              <a:t>En este punto, algo interesante a destacar es la sensibilización con el medio ambiente. Muchas marcas de cosméticos, por ejemplo, innovan en procesos libres de crueldad, sin pruebas en animales.</a:t>
            </a:r>
          </a:p>
          <a:p>
            <a:r>
              <a:rPr lang="es-MX" sz="2800" dirty="0">
                <a:solidFill>
                  <a:srgbClr val="374151"/>
                </a:solidFill>
              </a:rPr>
              <a:t>Varias empresas han trabajado para aumentar la sostenibilidad ambiental. NIKE creó un mecanismo en sus zapatillas </a:t>
            </a:r>
            <a:r>
              <a:rPr lang="es-MX" sz="2800" dirty="0" err="1">
                <a:solidFill>
                  <a:srgbClr val="374151"/>
                </a:solidFill>
              </a:rPr>
              <a:t>Flyknit</a:t>
            </a:r>
            <a:r>
              <a:rPr lang="es-MX" sz="2800" dirty="0">
                <a:solidFill>
                  <a:srgbClr val="374151"/>
                </a:solidFill>
              </a:rPr>
              <a:t> que reduce en un 60% el volumen de desperdicio de material utilizado en el proceso de corte y costura de la fabricación de calzado.</a:t>
            </a:r>
          </a:p>
          <a:p>
            <a:r>
              <a:rPr lang="es-MX" sz="2800" dirty="0">
                <a:solidFill>
                  <a:srgbClr val="374151"/>
                </a:solidFill>
              </a:rPr>
              <a:t>Otro claro ejemplo de ello es el lanzamiento de una línea completa de productos fabricados con materiales reciclados y biodegradables por parte de Natura.</a:t>
            </a:r>
            <a:endParaRPr lang="es-MX" sz="2800" dirty="0">
              <a:solidFill>
                <a:srgbClr val="FF0000"/>
              </a:solidFill>
            </a:endParaRPr>
          </a:p>
        </p:txBody>
      </p:sp>
      <p:pic>
        <p:nvPicPr>
          <p:cNvPr id="11266" name="Picture 2" descr="Innovación para avanzar hacia un control predictivo de procesos">
            <a:extLst>
              <a:ext uri="{FF2B5EF4-FFF2-40B4-BE49-F238E27FC236}">
                <a16:creationId xmlns:a16="http://schemas.microsoft.com/office/drawing/2014/main" id="{142DF609-A56B-7DD0-E57A-5897F466E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363" y="5400367"/>
            <a:ext cx="2259858" cy="125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01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694362"/>
            <a:ext cx="9353549" cy="584775"/>
          </a:xfrm>
          <a:prstGeom prst="rect">
            <a:avLst/>
          </a:prstGeom>
          <a:noFill/>
        </p:spPr>
        <p:txBody>
          <a:bodyPr wrap="square" rtlCol="0">
            <a:spAutoFit/>
          </a:bodyPr>
          <a:lstStyle/>
          <a:p>
            <a:r>
              <a:rPr lang="es-MX" sz="3200" b="1" dirty="0">
                <a:solidFill>
                  <a:srgbClr val="374151"/>
                </a:solidFill>
              </a:rPr>
              <a:t>Innovación en el modelo de negocio.</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60265" y="1874728"/>
            <a:ext cx="10937125" cy="2677656"/>
          </a:xfrm>
          <a:prstGeom prst="rect">
            <a:avLst/>
          </a:prstGeom>
          <a:noFill/>
        </p:spPr>
        <p:txBody>
          <a:bodyPr wrap="square" rtlCol="0">
            <a:spAutoFit/>
          </a:bodyPr>
          <a:lstStyle/>
          <a:p>
            <a:r>
              <a:rPr lang="es-MX" sz="2800" dirty="0">
                <a:solidFill>
                  <a:srgbClr val="374151"/>
                </a:solidFill>
              </a:rPr>
              <a:t>La innovación en los modelos de negocio es muy común en las startups. Un ejemplo muy sencillo es lo que ocurre con los </a:t>
            </a:r>
            <a:r>
              <a:rPr lang="es-MX" sz="2800" dirty="0" err="1">
                <a:solidFill>
                  <a:srgbClr val="374151"/>
                </a:solidFill>
              </a:rPr>
              <a:t>marketplaces</a:t>
            </a:r>
            <a:r>
              <a:rPr lang="es-MX" sz="2800" dirty="0">
                <a:solidFill>
                  <a:srgbClr val="374151"/>
                </a:solidFill>
              </a:rPr>
              <a:t>, en donde tiendas online como Amazon median entre compradores y vendedores.</a:t>
            </a:r>
          </a:p>
          <a:p>
            <a:r>
              <a:rPr lang="es-MX" sz="2800" dirty="0">
                <a:solidFill>
                  <a:srgbClr val="374151"/>
                </a:solidFill>
              </a:rPr>
              <a:t>Otro ejemplo de esto son los bancos virtuales. Hoy en día existen numerosas instituciones financieras sin un punto de atención al cliente físico, donde todas las transacciones se realizan en línea.</a:t>
            </a:r>
            <a:endParaRPr lang="es-MX" sz="2800" dirty="0">
              <a:solidFill>
                <a:srgbClr val="FF0000"/>
              </a:solidFill>
            </a:endParaRPr>
          </a:p>
        </p:txBody>
      </p:sp>
      <p:pic>
        <p:nvPicPr>
          <p:cNvPr id="12290" name="Picture 2" descr="Importancia de la innovación del modelo de negocio">
            <a:extLst>
              <a:ext uri="{FF2B5EF4-FFF2-40B4-BE49-F238E27FC236}">
                <a16:creationId xmlns:a16="http://schemas.microsoft.com/office/drawing/2014/main" id="{0B77D351-66AD-3261-0B9E-5ABA95634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001" y="4552384"/>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7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84854" y="437688"/>
            <a:ext cx="9353549" cy="584775"/>
          </a:xfrm>
          <a:prstGeom prst="rect">
            <a:avLst/>
          </a:prstGeom>
          <a:noFill/>
        </p:spPr>
        <p:txBody>
          <a:bodyPr wrap="square" rtlCol="0">
            <a:spAutoFit/>
          </a:bodyPr>
          <a:lstStyle/>
          <a:p>
            <a:r>
              <a:rPr lang="es-MX" sz="3200" b="1" dirty="0">
                <a:solidFill>
                  <a:srgbClr val="374151"/>
                </a:solidFill>
              </a:rPr>
              <a:t>Innovación tecnológica.</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5262979"/>
          </a:xfrm>
          <a:prstGeom prst="rect">
            <a:avLst/>
          </a:prstGeom>
          <a:noFill/>
        </p:spPr>
        <p:txBody>
          <a:bodyPr wrap="square" rtlCol="0">
            <a:spAutoFit/>
          </a:bodyPr>
          <a:lstStyle/>
          <a:p>
            <a:r>
              <a:rPr lang="es-MX" sz="2800" dirty="0">
                <a:solidFill>
                  <a:srgbClr val="374151"/>
                </a:solidFill>
              </a:rPr>
              <a:t>La innovación tecnológica es la más evidente de todas. Con el avance de la tecnología, se abren muchas oportunidades. Si nos remontamos a hace más de un siglo, la Revolución Industrial lo ejemplifica bien, ya que cambió todo el modo de producción en las industrias, la forma de trabajar e incluso la vida de los trabajadores.</a:t>
            </a:r>
          </a:p>
          <a:p>
            <a:r>
              <a:rPr lang="es-MX" sz="2800" dirty="0">
                <a:solidFill>
                  <a:srgbClr val="374151"/>
                </a:solidFill>
              </a:rPr>
              <a:t>Pero en términos más actuales, tenemos como principal ejemplo Internet y los smartphones en general, que han revolucionado no sólo los productos y servicios que se ofrecen, sino el comportamiento de la sociedad.</a:t>
            </a:r>
          </a:p>
          <a:p>
            <a:r>
              <a:rPr lang="es-MX" sz="2800" dirty="0">
                <a:solidFill>
                  <a:srgbClr val="374151"/>
                </a:solidFill>
              </a:rPr>
              <a:t>La innovación tecnológica, como vemos con las tecnologías de la Industria 4.0, viene a hacer posibles escenarios a menudo inalcanzables solo con el uso de la fuerza humana.</a:t>
            </a:r>
            <a:endParaRPr lang="es-MX" sz="2800" dirty="0">
              <a:solidFill>
                <a:srgbClr val="FF0000"/>
              </a:solidFill>
            </a:endParaRPr>
          </a:p>
        </p:txBody>
      </p:sp>
      <p:pic>
        <p:nvPicPr>
          <p:cNvPr id="13314" name="Picture 2" descr="Razones de cursar una carrera de innovación tecnológica | Advance Unab">
            <a:extLst>
              <a:ext uri="{FF2B5EF4-FFF2-40B4-BE49-F238E27FC236}">
                <a16:creationId xmlns:a16="http://schemas.microsoft.com/office/drawing/2014/main" id="{4DBFD3B7-EBD3-4193-185A-19C59200C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432" y="3930316"/>
            <a:ext cx="2087579" cy="126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04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84854" y="437688"/>
            <a:ext cx="9353549" cy="584775"/>
          </a:xfrm>
          <a:prstGeom prst="rect">
            <a:avLst/>
          </a:prstGeom>
          <a:noFill/>
        </p:spPr>
        <p:txBody>
          <a:bodyPr wrap="square" rtlCol="0">
            <a:spAutoFit/>
          </a:bodyPr>
          <a:lstStyle/>
          <a:p>
            <a:r>
              <a:rPr lang="es-MX" sz="3200" b="1" dirty="0">
                <a:solidFill>
                  <a:srgbClr val="374151"/>
                </a:solidFill>
              </a:rPr>
              <a:t>Innovación en el marketing.</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3108543"/>
          </a:xfrm>
          <a:prstGeom prst="rect">
            <a:avLst/>
          </a:prstGeom>
          <a:noFill/>
        </p:spPr>
        <p:txBody>
          <a:bodyPr wrap="square" rtlCol="0">
            <a:spAutoFit/>
          </a:bodyPr>
          <a:lstStyle/>
          <a:p>
            <a:r>
              <a:rPr lang="es-MX" sz="2800" dirty="0">
                <a:solidFill>
                  <a:srgbClr val="374151"/>
                </a:solidFill>
              </a:rPr>
              <a:t>La forma de captar clientes ha evolucionado y cada vez vemos más innovaciones en el marketing. A veces lo innovador puede ser una forma de publicidad. Con la aparición de las redes sociales, por ejemplo, muchas marcas han innovado anunciándose en las plataformas en lugar de los periódicos y la televisión.</a:t>
            </a:r>
          </a:p>
          <a:p>
            <a:r>
              <a:rPr lang="es-MX" sz="2800" dirty="0">
                <a:solidFill>
                  <a:srgbClr val="374151"/>
                </a:solidFill>
              </a:rPr>
              <a:t>Así mismo, los influenciadores digitales han innovado, proponiendo nuevos lenguajes, recursos y formas de presentar el mismo servicio.</a:t>
            </a:r>
            <a:endParaRPr lang="es-MX" sz="2800" dirty="0">
              <a:solidFill>
                <a:srgbClr val="FF0000"/>
              </a:solidFill>
            </a:endParaRPr>
          </a:p>
        </p:txBody>
      </p:sp>
      <p:pic>
        <p:nvPicPr>
          <p:cNvPr id="14338" name="Picture 2" descr="Innovación en el Marketing – Santo Tomás en Línea">
            <a:extLst>
              <a:ext uri="{FF2B5EF4-FFF2-40B4-BE49-F238E27FC236}">
                <a16:creationId xmlns:a16="http://schemas.microsoft.com/office/drawing/2014/main" id="{11FDB181-34D8-57FF-0A8C-C90A2E650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038" y="4430849"/>
            <a:ext cx="3341773" cy="208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91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84854" y="437688"/>
            <a:ext cx="9353549" cy="584775"/>
          </a:xfrm>
          <a:prstGeom prst="rect">
            <a:avLst/>
          </a:prstGeom>
          <a:noFill/>
        </p:spPr>
        <p:txBody>
          <a:bodyPr wrap="square" rtlCol="0">
            <a:spAutoFit/>
          </a:bodyPr>
          <a:lstStyle/>
          <a:p>
            <a:r>
              <a:rPr lang="es-MX" sz="3200" b="1" dirty="0">
                <a:solidFill>
                  <a:srgbClr val="374151"/>
                </a:solidFill>
              </a:rPr>
              <a:t>Innovación organizativa.</a:t>
            </a:r>
            <a:endParaRPr lang="es-CL" sz="36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3108543"/>
          </a:xfrm>
          <a:prstGeom prst="rect">
            <a:avLst/>
          </a:prstGeom>
          <a:noFill/>
        </p:spPr>
        <p:txBody>
          <a:bodyPr wrap="square" rtlCol="0">
            <a:spAutoFit/>
          </a:bodyPr>
          <a:lstStyle/>
          <a:p>
            <a:r>
              <a:rPr lang="es-MX" sz="2800" dirty="0">
                <a:solidFill>
                  <a:srgbClr val="374151"/>
                </a:solidFill>
              </a:rPr>
              <a:t>La innovación organizativa conlleva otros tipos de innovaciones, las cuales están vinculadas a cambios estructurales y prácticos que mejoran la productividad, los servicios, los productos y los procesos.</a:t>
            </a:r>
          </a:p>
          <a:p>
            <a:r>
              <a:rPr lang="es-MX" sz="2800" dirty="0">
                <a:solidFill>
                  <a:srgbClr val="374151"/>
                </a:solidFill>
              </a:rPr>
              <a:t>El teletrabajo es un ejemplo de innovación organizativa, así como el software de gestión, el </a:t>
            </a:r>
            <a:r>
              <a:rPr lang="es-MX" sz="2800" dirty="0" err="1">
                <a:solidFill>
                  <a:srgbClr val="374151"/>
                </a:solidFill>
              </a:rPr>
              <a:t>chatbot</a:t>
            </a:r>
            <a:r>
              <a:rPr lang="es-MX" sz="2800" dirty="0">
                <a:solidFill>
                  <a:srgbClr val="374151"/>
                </a:solidFill>
              </a:rPr>
              <a:t> como servicio de atención al cliente o el programa de aprendizaje en el que el empleado conoce todos los sectores de la empresa antes de trabajar eficazmente en uno de ellos.</a:t>
            </a:r>
            <a:endParaRPr lang="es-MX" sz="2800" dirty="0">
              <a:solidFill>
                <a:srgbClr val="FF0000"/>
              </a:solidFill>
            </a:endParaRPr>
          </a:p>
        </p:txBody>
      </p:sp>
      <p:pic>
        <p:nvPicPr>
          <p:cNvPr id="15362" name="Picture 2" descr="Pensamiento Administrativo: 4 modelos de estructuras organizativas para  generar innovación.">
            <a:extLst>
              <a:ext uri="{FF2B5EF4-FFF2-40B4-BE49-F238E27FC236}">
                <a16:creationId xmlns:a16="http://schemas.microsoft.com/office/drawing/2014/main" id="{7E7870D8-FE0E-A7CA-C970-F94841332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685" y="4489560"/>
            <a:ext cx="3831621" cy="209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34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84854" y="437688"/>
            <a:ext cx="9353549" cy="523220"/>
          </a:xfrm>
          <a:prstGeom prst="rect">
            <a:avLst/>
          </a:prstGeom>
          <a:noFill/>
        </p:spPr>
        <p:txBody>
          <a:bodyPr wrap="square" rtlCol="0">
            <a:spAutoFit/>
          </a:bodyPr>
          <a:lstStyle/>
          <a:p>
            <a:r>
              <a:rPr lang="es-MX" sz="2800" b="1" dirty="0">
                <a:solidFill>
                  <a:srgbClr val="374151"/>
                </a:solidFill>
              </a:rPr>
              <a:t>¿Cuáles son las etapas del proceso de innovación?</a:t>
            </a:r>
            <a:endParaRPr lang="es-CL" sz="32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3108543"/>
          </a:xfrm>
          <a:prstGeom prst="rect">
            <a:avLst/>
          </a:prstGeom>
          <a:noFill/>
        </p:spPr>
        <p:txBody>
          <a:bodyPr wrap="square" rtlCol="0">
            <a:spAutoFit/>
          </a:bodyPr>
          <a:lstStyle/>
          <a:p>
            <a:r>
              <a:rPr lang="es-MX" sz="2800" dirty="0">
                <a:solidFill>
                  <a:srgbClr val="374151"/>
                </a:solidFill>
              </a:rPr>
              <a:t>Innovar puede parecer algo insólito, que implica suerte o genialidad al extremo. Pero, de hecho, puede ser algo que surja en cualquier empresa, ya sea grande o pequeña, y de cualquier sector.</a:t>
            </a:r>
          </a:p>
          <a:p>
            <a:endParaRPr lang="es-MX" sz="2800" dirty="0">
              <a:solidFill>
                <a:srgbClr val="374151"/>
              </a:solidFill>
            </a:endParaRPr>
          </a:p>
          <a:p>
            <a:r>
              <a:rPr lang="es-MX" sz="2800" dirty="0">
                <a:solidFill>
                  <a:srgbClr val="374151"/>
                </a:solidFill>
              </a:rPr>
              <a:t>Las etapas del proceso de innovación son sencillas y para lograr innovar exitosamente es necesario realizarlas de manera repetitiva. Conoce cuáles son:</a:t>
            </a:r>
            <a:endParaRPr lang="es-MX" sz="2800" dirty="0">
              <a:solidFill>
                <a:srgbClr val="FF0000"/>
              </a:solidFill>
            </a:endParaRPr>
          </a:p>
        </p:txBody>
      </p:sp>
      <p:pic>
        <p:nvPicPr>
          <p:cNvPr id="4" name="Imagen 3">
            <a:extLst>
              <a:ext uri="{FF2B5EF4-FFF2-40B4-BE49-F238E27FC236}">
                <a16:creationId xmlns:a16="http://schemas.microsoft.com/office/drawing/2014/main" id="{5B5A90A2-564C-522F-77DC-B9FFBC404119}"/>
              </a:ext>
            </a:extLst>
          </p:cNvPr>
          <p:cNvPicPr>
            <a:picLocks noChangeAspect="1"/>
          </p:cNvPicPr>
          <p:nvPr/>
        </p:nvPicPr>
        <p:blipFill>
          <a:blip r:embed="rId3"/>
          <a:stretch>
            <a:fillRect/>
          </a:stretch>
        </p:blipFill>
        <p:spPr>
          <a:xfrm>
            <a:off x="9336506" y="4154819"/>
            <a:ext cx="1828800" cy="2505075"/>
          </a:xfrm>
          <a:prstGeom prst="rect">
            <a:avLst/>
          </a:prstGeom>
        </p:spPr>
      </p:pic>
    </p:spTree>
    <p:extLst>
      <p:ext uri="{BB962C8B-B14F-4D97-AF65-F5344CB8AC3E}">
        <p14:creationId xmlns:p14="http://schemas.microsoft.com/office/powerpoint/2010/main" val="43005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321733" y="2276193"/>
            <a:ext cx="11226800" cy="1938992"/>
          </a:xfrm>
          <a:prstGeom prst="rect">
            <a:avLst/>
          </a:prstGeom>
          <a:noFill/>
        </p:spPr>
        <p:txBody>
          <a:bodyPr wrap="square">
            <a:spAutoFit/>
          </a:bodyPr>
          <a:lstStyle/>
          <a:p>
            <a:pPr algn="ctr"/>
            <a:r>
              <a:rPr lang="es-ES" sz="4000" b="1" dirty="0">
                <a:solidFill>
                  <a:srgbClr val="374151"/>
                </a:solidFill>
                <a:latin typeface="Söhne"/>
              </a:rPr>
              <a:t>Parte 2/2: “</a:t>
            </a:r>
            <a:r>
              <a:rPr lang="es-MX" sz="4000" b="1" dirty="0">
                <a:solidFill>
                  <a:srgbClr val="374151"/>
                </a:solidFill>
                <a:latin typeface="Söhne"/>
              </a:rPr>
              <a:t>Que innovaciones </a:t>
            </a:r>
          </a:p>
          <a:p>
            <a:pPr algn="ctr"/>
            <a:r>
              <a:rPr lang="es-MX" sz="4000" b="1" dirty="0">
                <a:solidFill>
                  <a:srgbClr val="374151"/>
                </a:solidFill>
                <a:latin typeface="Söhne"/>
              </a:rPr>
              <a:t>están a tu alcance e implementarlas con </a:t>
            </a:r>
          </a:p>
          <a:p>
            <a:pPr algn="ctr"/>
            <a:r>
              <a:rPr lang="es-MX" sz="4000" b="1" dirty="0">
                <a:solidFill>
                  <a:srgbClr val="374151"/>
                </a:solidFill>
                <a:latin typeface="Söhne"/>
              </a:rPr>
              <a:t>solvencia</a:t>
            </a:r>
            <a:r>
              <a:rPr lang="es-ES" sz="4000" b="1" dirty="0">
                <a:solidFill>
                  <a:srgbClr val="374151"/>
                </a:solidFill>
                <a:latin typeface="Söhne"/>
              </a:rPr>
              <a:t>”.</a:t>
            </a:r>
          </a:p>
        </p:txBody>
      </p:sp>
    </p:spTree>
    <p:extLst>
      <p:ext uri="{BB962C8B-B14F-4D97-AF65-F5344CB8AC3E}">
        <p14:creationId xmlns:p14="http://schemas.microsoft.com/office/powerpoint/2010/main" val="3627383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3970318"/>
          </a:xfrm>
          <a:prstGeom prst="rect">
            <a:avLst/>
          </a:prstGeom>
          <a:noFill/>
        </p:spPr>
        <p:txBody>
          <a:bodyPr wrap="square" rtlCol="0">
            <a:spAutoFit/>
          </a:bodyPr>
          <a:lstStyle/>
          <a:p>
            <a:pPr marL="457200" indent="-457200">
              <a:buFont typeface="Arial" panose="020B0604020202020204" pitchFamily="34" charset="0"/>
              <a:buChar char="•"/>
            </a:pPr>
            <a:r>
              <a:rPr lang="es-MX" sz="2800" b="1" dirty="0">
                <a:solidFill>
                  <a:srgbClr val="374151"/>
                </a:solidFill>
                <a:effectLst>
                  <a:outerShdw blurRad="38100" dist="38100" dir="2700000" algn="tl">
                    <a:srgbClr val="000000">
                      <a:alpha val="43137"/>
                    </a:srgbClr>
                  </a:outerShdw>
                </a:effectLst>
              </a:rPr>
              <a:t>Generación de nuevas ideas: </a:t>
            </a:r>
            <a:r>
              <a:rPr lang="es-MX" sz="2800" dirty="0">
                <a:solidFill>
                  <a:srgbClr val="374151"/>
                </a:solidFill>
              </a:rPr>
              <a:t>¿Cuáles son las oportunidades en el medio, qué cambiaría realmente un producto, servicio o empresa que no se ha hecho todavía?</a:t>
            </a:r>
          </a:p>
          <a:p>
            <a:pPr marL="457200" indent="-457200">
              <a:buFont typeface="Arial" panose="020B0604020202020204" pitchFamily="34" charset="0"/>
              <a:buChar char="•"/>
            </a:pPr>
            <a:endParaRPr lang="es-MX" sz="2800" dirty="0">
              <a:solidFill>
                <a:srgbClr val="374151"/>
              </a:solidFill>
            </a:endParaRPr>
          </a:p>
          <a:p>
            <a:pPr marL="457200" indent="-457200">
              <a:buFont typeface="Arial" panose="020B0604020202020204" pitchFamily="34" charset="0"/>
              <a:buChar char="•"/>
            </a:pPr>
            <a:r>
              <a:rPr lang="es-MX" sz="2800" b="1" dirty="0">
                <a:solidFill>
                  <a:srgbClr val="374151"/>
                </a:solidFill>
                <a:effectLst>
                  <a:outerShdw blurRad="38100" dist="38100" dir="2700000" algn="tl">
                    <a:srgbClr val="000000">
                      <a:alpha val="43137"/>
                    </a:srgbClr>
                  </a:outerShdw>
                </a:effectLst>
              </a:rPr>
              <a:t>Evaluación:</a:t>
            </a:r>
            <a:r>
              <a:rPr lang="es-MX" sz="2800" dirty="0">
                <a:solidFill>
                  <a:srgbClr val="374151"/>
                </a:solidFill>
              </a:rPr>
              <a:t> ¿Qué se necesita para ponerlo en práctica, si es posible y cómo hacerlo viable?</a:t>
            </a:r>
          </a:p>
          <a:p>
            <a:pPr marL="457200" indent="-457200">
              <a:buFont typeface="Arial" panose="020B0604020202020204" pitchFamily="34" charset="0"/>
              <a:buChar char="•"/>
            </a:pPr>
            <a:endParaRPr lang="es-MX" sz="2800" dirty="0">
              <a:solidFill>
                <a:srgbClr val="374151"/>
              </a:solidFill>
            </a:endParaRPr>
          </a:p>
          <a:p>
            <a:pPr marL="457200" indent="-457200">
              <a:buFont typeface="Arial" panose="020B0604020202020204" pitchFamily="34" charset="0"/>
              <a:buChar char="•"/>
            </a:pPr>
            <a:r>
              <a:rPr lang="es-MX" sz="2800" b="1" dirty="0">
                <a:solidFill>
                  <a:srgbClr val="374151"/>
                </a:solidFill>
                <a:effectLst>
                  <a:outerShdw blurRad="38100" dist="38100" dir="2700000" algn="tl">
                    <a:srgbClr val="000000">
                      <a:alpha val="43137"/>
                    </a:srgbClr>
                  </a:outerShdw>
                </a:effectLst>
              </a:rPr>
              <a:t>Experimentación:</a:t>
            </a:r>
            <a:r>
              <a:rPr lang="es-MX" sz="2800" dirty="0">
                <a:solidFill>
                  <a:srgbClr val="374151"/>
                </a:solidFill>
              </a:rPr>
              <a:t> Es fundamental que se pruebe lo que se ha pensado, identificando lo que realmente funciona o lo que hay que mejorar.</a:t>
            </a:r>
            <a:endParaRPr lang="es-MX" sz="2800" dirty="0">
              <a:solidFill>
                <a:srgbClr val="FF0000"/>
              </a:solidFill>
            </a:endParaRPr>
          </a:p>
        </p:txBody>
      </p:sp>
      <p:pic>
        <p:nvPicPr>
          <p:cNvPr id="16386" name="Picture 2" descr="Las 4 fases del proceso de innovación del modelo de negocio. | Grandes Pymes">
            <a:extLst>
              <a:ext uri="{FF2B5EF4-FFF2-40B4-BE49-F238E27FC236}">
                <a16:creationId xmlns:a16="http://schemas.microsoft.com/office/drawing/2014/main" id="{92CDE315-9D85-EC3F-FD57-E3580D244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523" y="5154270"/>
            <a:ext cx="2396541" cy="142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9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7B3712-EA20-BF37-2EB3-75DD14A8C804}"/>
              </a:ext>
            </a:extLst>
          </p:cNvPr>
          <p:cNvSpPr txBox="1"/>
          <p:nvPr/>
        </p:nvSpPr>
        <p:spPr>
          <a:xfrm>
            <a:off x="228181" y="1787527"/>
            <a:ext cx="10937125" cy="2677656"/>
          </a:xfrm>
          <a:prstGeom prst="rect">
            <a:avLst/>
          </a:prstGeom>
          <a:noFill/>
        </p:spPr>
        <p:txBody>
          <a:bodyPr wrap="square" rtlCol="0">
            <a:spAutoFit/>
          </a:bodyPr>
          <a:lstStyle/>
          <a:p>
            <a:pPr marL="457200" indent="-457200">
              <a:buFont typeface="Arial" panose="020B0604020202020204" pitchFamily="34" charset="0"/>
              <a:buChar char="•"/>
            </a:pPr>
            <a:r>
              <a:rPr lang="es-MX" sz="2800" b="1" dirty="0">
                <a:solidFill>
                  <a:srgbClr val="374151"/>
                </a:solidFill>
                <a:effectLst>
                  <a:outerShdw blurRad="38100" dist="38100" dir="2700000" algn="tl">
                    <a:srgbClr val="000000">
                      <a:alpha val="43137"/>
                    </a:srgbClr>
                  </a:outerShdw>
                </a:effectLst>
              </a:rPr>
              <a:t>Comercialización: </a:t>
            </a:r>
            <a:r>
              <a:rPr lang="es-MX" sz="2800" dirty="0">
                <a:solidFill>
                  <a:srgbClr val="374151"/>
                </a:solidFill>
              </a:rPr>
              <a:t>¿Ha alcanzado el punto ideal? Es hora de ofrecer al público lo que antes sólo existía internamente o como proyecto.</a:t>
            </a:r>
          </a:p>
          <a:p>
            <a:pPr marL="457200" indent="-457200">
              <a:buFont typeface="Arial" panose="020B0604020202020204" pitchFamily="34" charset="0"/>
              <a:buChar char="•"/>
            </a:pPr>
            <a:endParaRPr lang="es-MX" sz="2800" b="1" dirty="0">
              <a:solidFill>
                <a:srgbClr val="37415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s-MX" sz="2800" b="1" dirty="0">
                <a:solidFill>
                  <a:srgbClr val="374151"/>
                </a:solidFill>
                <a:effectLst>
                  <a:outerShdw blurRad="38100" dist="38100" dir="2700000" algn="tl">
                    <a:srgbClr val="000000">
                      <a:alpha val="43137"/>
                    </a:srgbClr>
                  </a:outerShdw>
                </a:effectLst>
              </a:rPr>
              <a:t>Seguimiento: </a:t>
            </a:r>
            <a:r>
              <a:rPr lang="es-MX" sz="2800" dirty="0">
                <a:solidFill>
                  <a:srgbClr val="374151"/>
                </a:solidFill>
              </a:rPr>
              <a:t>El seguimiento de lo realizado es una parte importante para entender la aceptación, el público y la estrategia. Para ello, la retroalimentación es esencial.</a:t>
            </a:r>
          </a:p>
        </p:txBody>
      </p:sp>
      <p:pic>
        <p:nvPicPr>
          <p:cNvPr id="17410" name="Picture 2" descr="Etapas, equipos y modelos en Design Thinking">
            <a:extLst>
              <a:ext uri="{FF2B5EF4-FFF2-40B4-BE49-F238E27FC236}">
                <a16:creationId xmlns:a16="http://schemas.microsoft.com/office/drawing/2014/main" id="{7DFCF067-5A70-32B4-AFC7-AA6A3985B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686" y="4465183"/>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25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1815882"/>
          </a:xfrm>
          <a:prstGeom prst="rect">
            <a:avLst/>
          </a:prstGeom>
          <a:noFill/>
        </p:spPr>
        <p:txBody>
          <a:bodyPr wrap="square" rtlCol="0">
            <a:spAutoFit/>
          </a:bodyPr>
          <a:lstStyle/>
          <a:p>
            <a:r>
              <a:rPr lang="es-MX" sz="2800" dirty="0">
                <a:solidFill>
                  <a:srgbClr val="374151"/>
                </a:solidFill>
              </a:rPr>
              <a:t>Para todas las etapas, es importante tomar como base la tecnología. Así, es posible agilizar los procesos y registrar las versiones previas a la innovación, controlar los resultados, comparar las versiones y probar y evaluar el rendimiento en general.</a:t>
            </a:r>
            <a:endParaRPr lang="es-MX" sz="2800" dirty="0">
              <a:solidFill>
                <a:srgbClr val="FF0000"/>
              </a:solidFill>
            </a:endParaRPr>
          </a:p>
        </p:txBody>
      </p:sp>
      <p:pic>
        <p:nvPicPr>
          <p:cNvPr id="18434" name="Picture 2" descr="Proceso de innovación: qué es, sus fases y ejemplos de éxito">
            <a:extLst>
              <a:ext uri="{FF2B5EF4-FFF2-40B4-BE49-F238E27FC236}">
                <a16:creationId xmlns:a16="http://schemas.microsoft.com/office/drawing/2014/main" id="{221CF983-7418-B578-F8D9-187E8AB01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892" y="429001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325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84854" y="437688"/>
            <a:ext cx="9353549" cy="523220"/>
          </a:xfrm>
          <a:prstGeom prst="rect">
            <a:avLst/>
          </a:prstGeom>
          <a:noFill/>
        </p:spPr>
        <p:txBody>
          <a:bodyPr wrap="square" rtlCol="0">
            <a:spAutoFit/>
          </a:bodyPr>
          <a:lstStyle/>
          <a:p>
            <a:r>
              <a:rPr lang="es-MX" sz="2800" b="1" dirty="0">
                <a:solidFill>
                  <a:srgbClr val="374151"/>
                </a:solidFill>
              </a:rPr>
              <a:t>¿Cómo implantar la innovación en tu empresa?</a:t>
            </a:r>
            <a:endParaRPr lang="es-CL" sz="32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3970318"/>
          </a:xfrm>
          <a:prstGeom prst="rect">
            <a:avLst/>
          </a:prstGeom>
          <a:noFill/>
        </p:spPr>
        <p:txBody>
          <a:bodyPr wrap="square" rtlCol="0">
            <a:spAutoFit/>
          </a:bodyPr>
          <a:lstStyle/>
          <a:p>
            <a:r>
              <a:rPr lang="es-MX" sz="2800" dirty="0">
                <a:solidFill>
                  <a:srgbClr val="374151"/>
                </a:solidFill>
              </a:rPr>
              <a:t>¿Has oído hablar alguna vez de "vender una idea"? La aplicación de cualquier innovación está relacionada con ello.</a:t>
            </a:r>
          </a:p>
          <a:p>
            <a:endParaRPr lang="es-MX" sz="2800" dirty="0">
              <a:solidFill>
                <a:srgbClr val="374151"/>
              </a:solidFill>
            </a:endParaRPr>
          </a:p>
          <a:p>
            <a:r>
              <a:rPr lang="es-MX" sz="2800" dirty="0">
                <a:solidFill>
                  <a:srgbClr val="374151"/>
                </a:solidFill>
              </a:rPr>
              <a:t>Se trata de mostrar a los empleados, clientes y socios el porqué de la novedad, cómo funciona y por qué es el mejor camino.</a:t>
            </a:r>
          </a:p>
          <a:p>
            <a:endParaRPr lang="es-MX" sz="2800" dirty="0">
              <a:solidFill>
                <a:srgbClr val="374151"/>
              </a:solidFill>
            </a:endParaRPr>
          </a:p>
          <a:p>
            <a:r>
              <a:rPr lang="es-MX" sz="2800" dirty="0">
                <a:solidFill>
                  <a:srgbClr val="374151"/>
                </a:solidFill>
              </a:rPr>
              <a:t>A partir de ahí, se trata de identificar lo que mejor funciona para la empresa, estando también abiertos a las adaptaciones que puedan ser necesarias y promoviendo la aceptación a lo nuevo.</a:t>
            </a:r>
            <a:endParaRPr lang="es-MX" sz="2800" dirty="0">
              <a:solidFill>
                <a:srgbClr val="FF0000"/>
              </a:solidFill>
            </a:endParaRPr>
          </a:p>
        </p:txBody>
      </p:sp>
      <p:pic>
        <p:nvPicPr>
          <p:cNvPr id="19458" name="Picture 2" descr="Cómo incorporar la innovación a tu empresa - Cepymenews">
            <a:extLst>
              <a:ext uri="{FF2B5EF4-FFF2-40B4-BE49-F238E27FC236}">
                <a16:creationId xmlns:a16="http://schemas.microsoft.com/office/drawing/2014/main" id="{72F3D451-9579-757B-E6F1-F71CB4EC3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606" y="5042987"/>
            <a:ext cx="293370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20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4832092"/>
          </a:xfrm>
          <a:prstGeom prst="rect">
            <a:avLst/>
          </a:prstGeom>
          <a:noFill/>
        </p:spPr>
        <p:txBody>
          <a:bodyPr wrap="square" rtlCol="0">
            <a:spAutoFit/>
          </a:bodyPr>
          <a:lstStyle/>
          <a:p>
            <a:r>
              <a:rPr lang="es-MX" sz="2800" b="1" dirty="0">
                <a:solidFill>
                  <a:srgbClr val="374151"/>
                </a:solidFill>
              </a:rPr>
              <a:t>Aquí te compartimos algunos consejos sobre cómo llevar la innovación a tu empresa de manera eficaz:</a:t>
            </a:r>
          </a:p>
          <a:p>
            <a:endParaRPr lang="es-MX" sz="2800" dirty="0">
              <a:solidFill>
                <a:srgbClr val="374151"/>
              </a:solidFill>
            </a:endParaRPr>
          </a:p>
          <a:p>
            <a:pPr marL="457200" indent="-457200">
              <a:buFont typeface="Arial" panose="020B0604020202020204" pitchFamily="34" charset="0"/>
              <a:buChar char="•"/>
            </a:pPr>
            <a:r>
              <a:rPr lang="es-MX" sz="2800" dirty="0">
                <a:solidFill>
                  <a:srgbClr val="374151"/>
                </a:solidFill>
              </a:rPr>
              <a:t>Implicar a todo el equipo</a:t>
            </a:r>
          </a:p>
          <a:p>
            <a:pPr marL="457200" indent="-457200">
              <a:buFont typeface="Arial" panose="020B0604020202020204" pitchFamily="34" charset="0"/>
              <a:buChar char="•"/>
            </a:pPr>
            <a:r>
              <a:rPr lang="es-MX" sz="2800" dirty="0">
                <a:solidFill>
                  <a:srgbClr val="374151"/>
                </a:solidFill>
              </a:rPr>
              <a:t>Tratar la innovación como un elemento estratégico</a:t>
            </a:r>
          </a:p>
          <a:p>
            <a:pPr marL="457200" indent="-457200">
              <a:buFont typeface="Arial" panose="020B0604020202020204" pitchFamily="34" charset="0"/>
              <a:buChar char="•"/>
            </a:pPr>
            <a:r>
              <a:rPr lang="es-MX" sz="2800" dirty="0">
                <a:solidFill>
                  <a:srgbClr val="374151"/>
                </a:solidFill>
              </a:rPr>
              <a:t>Invertir en el desarrollo empresarial interno</a:t>
            </a:r>
          </a:p>
          <a:p>
            <a:pPr marL="457200" indent="-457200">
              <a:buFont typeface="Arial" panose="020B0604020202020204" pitchFamily="34" charset="0"/>
              <a:buChar char="•"/>
            </a:pPr>
            <a:r>
              <a:rPr lang="es-MX" sz="2800" dirty="0">
                <a:solidFill>
                  <a:srgbClr val="374151"/>
                </a:solidFill>
              </a:rPr>
              <a:t>Formar a tus empleados</a:t>
            </a:r>
          </a:p>
          <a:p>
            <a:pPr marL="457200" indent="-457200">
              <a:buFont typeface="Arial" panose="020B0604020202020204" pitchFamily="34" charset="0"/>
              <a:buChar char="•"/>
            </a:pPr>
            <a:r>
              <a:rPr lang="es-MX" sz="2800" dirty="0">
                <a:solidFill>
                  <a:srgbClr val="374151"/>
                </a:solidFill>
              </a:rPr>
              <a:t>Crear un entorno favorable a la innovación</a:t>
            </a:r>
          </a:p>
          <a:p>
            <a:pPr marL="457200" indent="-457200">
              <a:buFont typeface="Arial" panose="020B0604020202020204" pitchFamily="34" charset="0"/>
              <a:buChar char="•"/>
            </a:pPr>
            <a:r>
              <a:rPr lang="es-MX" sz="2800" dirty="0">
                <a:solidFill>
                  <a:srgbClr val="374151"/>
                </a:solidFill>
              </a:rPr>
              <a:t>Elaborar un proceso de innovación</a:t>
            </a:r>
          </a:p>
          <a:p>
            <a:pPr marL="457200" indent="-457200">
              <a:buFont typeface="Arial" panose="020B0604020202020204" pitchFamily="34" charset="0"/>
              <a:buChar char="•"/>
            </a:pPr>
            <a:r>
              <a:rPr lang="es-MX" sz="2800" dirty="0">
                <a:solidFill>
                  <a:srgbClr val="374151"/>
                </a:solidFill>
              </a:rPr>
              <a:t>Iniciar una transformación de alto impacto</a:t>
            </a:r>
          </a:p>
          <a:p>
            <a:pPr marL="457200" indent="-457200">
              <a:buFont typeface="Arial" panose="020B0604020202020204" pitchFamily="34" charset="0"/>
              <a:buChar char="•"/>
            </a:pPr>
            <a:r>
              <a:rPr lang="es-MX" sz="2800" dirty="0">
                <a:solidFill>
                  <a:srgbClr val="374151"/>
                </a:solidFill>
              </a:rPr>
              <a:t>Seguir el ejemplo de las grandes empresas</a:t>
            </a:r>
            <a:endParaRPr lang="es-MX" sz="2800" dirty="0">
              <a:solidFill>
                <a:srgbClr val="FF0000"/>
              </a:solidFill>
            </a:endParaRPr>
          </a:p>
        </p:txBody>
      </p:sp>
      <p:pic>
        <p:nvPicPr>
          <p:cNvPr id="4" name="Imagen 3">
            <a:extLst>
              <a:ext uri="{FF2B5EF4-FFF2-40B4-BE49-F238E27FC236}">
                <a16:creationId xmlns:a16="http://schemas.microsoft.com/office/drawing/2014/main" id="{98B0DE98-B736-39B9-4CEF-5A085E9922B6}"/>
              </a:ext>
            </a:extLst>
          </p:cNvPr>
          <p:cNvPicPr>
            <a:picLocks noChangeAspect="1"/>
          </p:cNvPicPr>
          <p:nvPr/>
        </p:nvPicPr>
        <p:blipFill>
          <a:blip r:embed="rId3"/>
          <a:stretch>
            <a:fillRect/>
          </a:stretch>
        </p:blipFill>
        <p:spPr>
          <a:xfrm>
            <a:off x="8231606" y="3973594"/>
            <a:ext cx="2933700" cy="1562100"/>
          </a:xfrm>
          <a:prstGeom prst="rect">
            <a:avLst/>
          </a:prstGeom>
        </p:spPr>
      </p:pic>
    </p:spTree>
    <p:extLst>
      <p:ext uri="{BB962C8B-B14F-4D97-AF65-F5344CB8AC3E}">
        <p14:creationId xmlns:p14="http://schemas.microsoft.com/office/powerpoint/2010/main" val="2396603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84854" y="437688"/>
            <a:ext cx="9353549" cy="523220"/>
          </a:xfrm>
          <a:prstGeom prst="rect">
            <a:avLst/>
          </a:prstGeom>
          <a:noFill/>
        </p:spPr>
        <p:txBody>
          <a:bodyPr wrap="square" rtlCol="0">
            <a:spAutoFit/>
          </a:bodyPr>
          <a:lstStyle/>
          <a:p>
            <a:r>
              <a:rPr lang="es-MX" sz="2800" b="1" dirty="0">
                <a:solidFill>
                  <a:srgbClr val="374151"/>
                </a:solidFill>
              </a:rPr>
              <a:t>Utiliza la tecnología para apoyar la innovación</a:t>
            </a:r>
            <a:endParaRPr lang="es-CL" sz="32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228181" y="1322306"/>
            <a:ext cx="10937125" cy="3970318"/>
          </a:xfrm>
          <a:prstGeom prst="rect">
            <a:avLst/>
          </a:prstGeom>
          <a:noFill/>
        </p:spPr>
        <p:txBody>
          <a:bodyPr wrap="square" rtlCol="0">
            <a:spAutoFit/>
          </a:bodyPr>
          <a:lstStyle/>
          <a:p>
            <a:r>
              <a:rPr lang="es-MX" sz="2800" dirty="0">
                <a:solidFill>
                  <a:srgbClr val="374151"/>
                </a:solidFill>
              </a:rPr>
              <a:t>Junto a todas las estrategias para aplicar la innovación en tu negocio, como ya hemos hablado, es importante contar con el apoyo de herramientas tecnológicas que lo permitan.</a:t>
            </a:r>
          </a:p>
          <a:p>
            <a:endParaRPr lang="es-MX" sz="2800" dirty="0">
              <a:solidFill>
                <a:srgbClr val="374151"/>
              </a:solidFill>
            </a:endParaRPr>
          </a:p>
          <a:p>
            <a:r>
              <a:rPr lang="es-MX" sz="2800" dirty="0">
                <a:solidFill>
                  <a:srgbClr val="374151"/>
                </a:solidFill>
              </a:rPr>
              <a:t>Con la transformación digital, las empresas pueden automatizar todos sus procesos y, por lo tanto, tener un mayor control sobre su funcionamiento actual y su rendimiento tras la innovación. Los softwares de gestión permiten recopilar y analizar los datos, de modo que las innovaciones se basen en información coherente.</a:t>
            </a:r>
            <a:endParaRPr lang="es-MX" sz="2800" dirty="0">
              <a:solidFill>
                <a:srgbClr val="FF0000"/>
              </a:solidFill>
            </a:endParaRPr>
          </a:p>
        </p:txBody>
      </p:sp>
      <p:pic>
        <p:nvPicPr>
          <p:cNvPr id="4" name="Imagen 3">
            <a:extLst>
              <a:ext uri="{FF2B5EF4-FFF2-40B4-BE49-F238E27FC236}">
                <a16:creationId xmlns:a16="http://schemas.microsoft.com/office/drawing/2014/main" id="{F6FE994C-FE08-7A78-4F8D-315B3A4D2677}"/>
              </a:ext>
            </a:extLst>
          </p:cNvPr>
          <p:cNvPicPr>
            <a:picLocks noChangeAspect="1"/>
          </p:cNvPicPr>
          <p:nvPr/>
        </p:nvPicPr>
        <p:blipFill>
          <a:blip r:embed="rId3"/>
          <a:stretch>
            <a:fillRect/>
          </a:stretch>
        </p:blipFill>
        <p:spPr>
          <a:xfrm>
            <a:off x="7619499" y="4882497"/>
            <a:ext cx="2952750" cy="1543050"/>
          </a:xfrm>
          <a:prstGeom prst="rect">
            <a:avLst/>
          </a:prstGeom>
        </p:spPr>
      </p:pic>
    </p:spTree>
    <p:extLst>
      <p:ext uri="{BB962C8B-B14F-4D97-AF65-F5344CB8AC3E}">
        <p14:creationId xmlns:p14="http://schemas.microsoft.com/office/powerpoint/2010/main" val="2976221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67558" y="1222474"/>
            <a:ext cx="9353549" cy="646331"/>
          </a:xfrm>
          <a:prstGeom prst="rect">
            <a:avLst/>
          </a:prstGeom>
          <a:noFill/>
        </p:spPr>
        <p:txBody>
          <a:bodyPr wrap="square" rtlCol="0">
            <a:spAutoFit/>
          </a:bodyPr>
          <a:lstStyle/>
          <a:p>
            <a:r>
              <a:rPr lang="es-ES" sz="3600" b="1" i="0" dirty="0">
                <a:solidFill>
                  <a:srgbClr val="374151"/>
                </a:solidFill>
                <a:effectLst/>
              </a:rPr>
              <a:t>Cierre</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14548" y="2654800"/>
            <a:ext cx="7368466" cy="1938992"/>
          </a:xfrm>
          <a:prstGeom prst="rect">
            <a:avLst/>
          </a:prstGeom>
          <a:noFill/>
        </p:spPr>
        <p:txBody>
          <a:bodyPr wrap="square">
            <a:spAutoFit/>
          </a:bodyPr>
          <a:lstStyle/>
          <a:p>
            <a:pPr algn="just"/>
            <a:r>
              <a:rPr lang="es-ES" sz="2400" dirty="0">
                <a:solidFill>
                  <a:srgbClr val="374151"/>
                </a:solidFill>
              </a:rPr>
              <a:t>¿Qué aprendimos? </a:t>
            </a:r>
          </a:p>
          <a:p>
            <a:pPr algn="just"/>
            <a:endParaRPr lang="es-ES" sz="2400" dirty="0">
              <a:solidFill>
                <a:srgbClr val="374151"/>
              </a:solidFill>
            </a:endParaRPr>
          </a:p>
          <a:p>
            <a:pPr algn="just"/>
            <a:r>
              <a:rPr lang="es-ES" sz="2400" dirty="0">
                <a:solidFill>
                  <a:srgbClr val="374151"/>
                </a:solidFill>
              </a:rPr>
              <a:t>¿Con qué nos quedamos?</a:t>
            </a:r>
          </a:p>
          <a:p>
            <a:pPr algn="just"/>
            <a:endParaRPr lang="es-ES" sz="2400" dirty="0">
              <a:solidFill>
                <a:srgbClr val="374151"/>
              </a:solidFill>
            </a:endParaRPr>
          </a:p>
          <a:p>
            <a:pPr algn="just"/>
            <a:r>
              <a:rPr lang="es-ES" sz="2400" dirty="0">
                <a:solidFill>
                  <a:srgbClr val="374151"/>
                </a:solidFill>
              </a:rPr>
              <a:t>¿Qué palabras, frases o conceptos definieron esta clase?</a:t>
            </a:r>
          </a:p>
        </p:txBody>
      </p:sp>
      <p:pic>
        <p:nvPicPr>
          <p:cNvPr id="3" name="Imagen 2">
            <a:extLst>
              <a:ext uri="{FF2B5EF4-FFF2-40B4-BE49-F238E27FC236}">
                <a16:creationId xmlns:a16="http://schemas.microsoft.com/office/drawing/2014/main" id="{54DF379A-8B10-4045-DB67-A4C2076A94AC}"/>
              </a:ext>
            </a:extLst>
          </p:cNvPr>
          <p:cNvPicPr>
            <a:picLocks noChangeAspect="1"/>
          </p:cNvPicPr>
          <p:nvPr/>
        </p:nvPicPr>
        <p:blipFill>
          <a:blip r:embed="rId2"/>
          <a:stretch>
            <a:fillRect/>
          </a:stretch>
        </p:blipFill>
        <p:spPr>
          <a:xfrm>
            <a:off x="661910" y="4730651"/>
            <a:ext cx="2533650" cy="1809750"/>
          </a:xfrm>
          <a:prstGeom prst="rect">
            <a:avLst/>
          </a:prstGeom>
        </p:spPr>
      </p:pic>
    </p:spTree>
    <p:extLst>
      <p:ext uri="{BB962C8B-B14F-4D97-AF65-F5344CB8AC3E}">
        <p14:creationId xmlns:p14="http://schemas.microsoft.com/office/powerpoint/2010/main" val="1579834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2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2142891" y="912703"/>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146397" y="816079"/>
            <a:ext cx="8559384" cy="1384995"/>
          </a:xfrm>
          <a:prstGeom prst="rect">
            <a:avLst/>
          </a:prstGeom>
          <a:noFill/>
        </p:spPr>
        <p:txBody>
          <a:bodyPr wrap="square">
            <a:spAutoFit/>
          </a:bodyPr>
          <a:lstStyle/>
          <a:p>
            <a:pPr algn="ctr"/>
            <a:r>
              <a:rPr lang="es-ES" sz="2800" b="1" dirty="0">
                <a:solidFill>
                  <a:schemeClr val="bg1"/>
                </a:solidFill>
                <a:latin typeface="Söhne"/>
              </a:rPr>
              <a:t>Antes de empezar.</a:t>
            </a:r>
          </a:p>
          <a:p>
            <a:pPr algn="ctr"/>
            <a:r>
              <a:rPr lang="es-ES" sz="2800" b="1" dirty="0">
                <a:solidFill>
                  <a:schemeClr val="bg1"/>
                </a:solidFill>
                <a:latin typeface="Söhne"/>
              </a:rPr>
              <a:t> </a:t>
            </a:r>
            <a:endParaRPr lang="es-MX" sz="3200" dirty="0">
              <a:solidFill>
                <a:srgbClr val="374151"/>
              </a:solidFill>
            </a:endParaRPr>
          </a:p>
          <a:p>
            <a:pPr algn="just"/>
            <a:endParaRPr lang="es-ES" sz="2800" b="1" dirty="0">
              <a:solidFill>
                <a:schemeClr val="bg1"/>
              </a:solidFill>
              <a:latin typeface="Söhne"/>
            </a:endParaRPr>
          </a:p>
        </p:txBody>
      </p:sp>
      <p:sp>
        <p:nvSpPr>
          <p:cNvPr id="5" name="AutoShape 6">
            <a:extLst>
              <a:ext uri="{FF2B5EF4-FFF2-40B4-BE49-F238E27FC236}">
                <a16:creationId xmlns:a16="http://schemas.microsoft.com/office/drawing/2014/main" id="{17B9870D-3488-B2FB-9B9B-6FF52E49B7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8" name="Picture 4" descr="En escala de la #bichota ¿Cómo te... - KREAtive Teacher | Facebook">
            <a:extLst>
              <a:ext uri="{FF2B5EF4-FFF2-40B4-BE49-F238E27FC236}">
                <a16:creationId xmlns:a16="http://schemas.microsoft.com/office/drawing/2014/main" id="{502288E2-AA05-3DC8-98B4-D49F971FA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168" y="2037544"/>
            <a:ext cx="4475353" cy="44753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159B2C27-6D14-1218-B184-C5CE9263F66B}"/>
              </a:ext>
            </a:extLst>
          </p:cNvPr>
          <p:cNvSpPr txBox="1"/>
          <p:nvPr/>
        </p:nvSpPr>
        <p:spPr>
          <a:xfrm>
            <a:off x="2308820" y="1417700"/>
            <a:ext cx="7396961" cy="523220"/>
          </a:xfrm>
          <a:prstGeom prst="rect">
            <a:avLst/>
          </a:prstGeom>
          <a:noFill/>
        </p:spPr>
        <p:txBody>
          <a:bodyPr wrap="none" rtlCol="0">
            <a:spAutoFit/>
          </a:bodyPr>
          <a:lstStyle/>
          <a:p>
            <a:r>
              <a:rPr lang="es-MX" sz="2800" b="1" dirty="0">
                <a:solidFill>
                  <a:srgbClr val="374151"/>
                </a:solidFill>
                <a:latin typeface="Söhne"/>
              </a:rPr>
              <a:t>En la escala de la BCHOTA , como te sientes hoy?</a:t>
            </a:r>
            <a:endParaRPr lang="es-CL" sz="2800" b="1" dirty="0">
              <a:solidFill>
                <a:srgbClr val="374151"/>
              </a:solidFill>
              <a:latin typeface="Söhne"/>
            </a:endParaRPr>
          </a:p>
        </p:txBody>
      </p:sp>
    </p:spTree>
    <p:extLst>
      <p:ext uri="{BB962C8B-B14F-4D97-AF65-F5344CB8AC3E}">
        <p14:creationId xmlns:p14="http://schemas.microsoft.com/office/powerpoint/2010/main" val="378303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F747D-23AA-A414-BDFB-E3AAD7044733}"/>
              </a:ext>
            </a:extLst>
          </p:cNvPr>
          <p:cNvSpPr txBox="1">
            <a:spLocks/>
          </p:cNvSpPr>
          <p:nvPr/>
        </p:nvSpPr>
        <p:spPr>
          <a:xfrm>
            <a:off x="428783" y="371507"/>
            <a:ext cx="2949178" cy="90506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b="1"/>
              <a:t>PRESENTACIÓN </a:t>
            </a:r>
            <a:br>
              <a:rPr lang="es-CL" sz="3600" b="1"/>
            </a:br>
            <a:r>
              <a:rPr lang="es-CL" sz="3600" b="1"/>
              <a:t>¿QUIÉN SOY?</a:t>
            </a:r>
            <a:endParaRPr lang="es-CL" sz="3600" b="1" dirty="0"/>
          </a:p>
        </p:txBody>
      </p:sp>
      <p:sp>
        <p:nvSpPr>
          <p:cNvPr id="3" name="CuadroTexto 2">
            <a:extLst>
              <a:ext uri="{FF2B5EF4-FFF2-40B4-BE49-F238E27FC236}">
                <a16:creationId xmlns:a16="http://schemas.microsoft.com/office/drawing/2014/main" id="{7F4B5222-1F0E-93B3-19AD-B83B2EDEEFC2}"/>
              </a:ext>
            </a:extLst>
          </p:cNvPr>
          <p:cNvSpPr txBox="1"/>
          <p:nvPr/>
        </p:nvSpPr>
        <p:spPr>
          <a:xfrm>
            <a:off x="337331" y="1495141"/>
            <a:ext cx="724769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Hombre, Hijo, Hermano, Tío y Trabajador. </a:t>
            </a:r>
          </a:p>
        </p:txBody>
      </p:sp>
      <p:pic>
        <p:nvPicPr>
          <p:cNvPr id="1026" name="Picture 2">
            <a:extLst>
              <a:ext uri="{FF2B5EF4-FFF2-40B4-BE49-F238E27FC236}">
                <a16:creationId xmlns:a16="http://schemas.microsoft.com/office/drawing/2014/main" id="{D7005E09-02F2-54B9-2F90-CA3E6842F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538" y="2583294"/>
            <a:ext cx="2180600" cy="29089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168783E-42A0-D531-8A6D-68735AD37BFF}"/>
              </a:ext>
            </a:extLst>
          </p:cNvPr>
          <p:cNvSpPr txBox="1"/>
          <p:nvPr/>
        </p:nvSpPr>
        <p:spPr>
          <a:xfrm>
            <a:off x="4095841" y="2444616"/>
            <a:ext cx="52591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Mis Experiencias Laborales.</a:t>
            </a:r>
          </a:p>
        </p:txBody>
      </p:sp>
      <p:pic>
        <p:nvPicPr>
          <p:cNvPr id="6" name="Imagen 5">
            <a:extLst>
              <a:ext uri="{FF2B5EF4-FFF2-40B4-BE49-F238E27FC236}">
                <a16:creationId xmlns:a16="http://schemas.microsoft.com/office/drawing/2014/main" id="{DAFFE485-D9F2-8BAD-B971-36F49E4839F3}"/>
              </a:ext>
            </a:extLst>
          </p:cNvPr>
          <p:cNvPicPr>
            <a:picLocks noChangeAspect="1"/>
          </p:cNvPicPr>
          <p:nvPr/>
        </p:nvPicPr>
        <p:blipFill>
          <a:blip r:embed="rId3"/>
          <a:stretch>
            <a:fillRect/>
          </a:stretch>
        </p:blipFill>
        <p:spPr>
          <a:xfrm>
            <a:off x="3764915" y="4606412"/>
            <a:ext cx="3020088" cy="1237341"/>
          </a:xfrm>
          <a:prstGeom prst="rect">
            <a:avLst/>
          </a:prstGeom>
        </p:spPr>
      </p:pic>
      <p:pic>
        <p:nvPicPr>
          <p:cNvPr id="1028" name="Picture 4" descr="Riosan Neumáticos | Concepción, Chile | Instagram photos and videos">
            <a:extLst>
              <a:ext uri="{FF2B5EF4-FFF2-40B4-BE49-F238E27FC236}">
                <a16:creationId xmlns:a16="http://schemas.microsoft.com/office/drawing/2014/main" id="{8D8EC2E6-1B8E-E02C-DDB7-A50790AAA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1122" y="4581316"/>
            <a:ext cx="1692971" cy="168544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5C793D1-390D-27DD-13CA-F51D75B46D80}"/>
              </a:ext>
            </a:extLst>
          </p:cNvPr>
          <p:cNvPicPr>
            <a:picLocks noChangeAspect="1"/>
          </p:cNvPicPr>
          <p:nvPr/>
        </p:nvPicPr>
        <p:blipFill>
          <a:blip r:embed="rId5"/>
          <a:stretch>
            <a:fillRect/>
          </a:stretch>
        </p:blipFill>
        <p:spPr>
          <a:xfrm>
            <a:off x="7178982" y="4606412"/>
            <a:ext cx="2048161" cy="1409897"/>
          </a:xfrm>
          <a:prstGeom prst="rect">
            <a:avLst/>
          </a:prstGeom>
        </p:spPr>
      </p:pic>
      <p:pic>
        <p:nvPicPr>
          <p:cNvPr id="9" name="Imagen 8">
            <a:extLst>
              <a:ext uri="{FF2B5EF4-FFF2-40B4-BE49-F238E27FC236}">
                <a16:creationId xmlns:a16="http://schemas.microsoft.com/office/drawing/2014/main" id="{B243BE58-24C5-950F-2981-F0A25A5C69CB}"/>
              </a:ext>
            </a:extLst>
          </p:cNvPr>
          <p:cNvPicPr>
            <a:picLocks noChangeAspect="1"/>
          </p:cNvPicPr>
          <p:nvPr/>
        </p:nvPicPr>
        <p:blipFill>
          <a:blip r:embed="rId6"/>
          <a:stretch>
            <a:fillRect/>
          </a:stretch>
        </p:blipFill>
        <p:spPr>
          <a:xfrm>
            <a:off x="5326370" y="3180350"/>
            <a:ext cx="3705225" cy="1228725"/>
          </a:xfrm>
          <a:prstGeom prst="rect">
            <a:avLst/>
          </a:prstGeom>
        </p:spPr>
      </p:pic>
    </p:spTree>
    <p:extLst>
      <p:ext uri="{BB962C8B-B14F-4D97-AF65-F5344CB8AC3E}">
        <p14:creationId xmlns:p14="http://schemas.microsoft.com/office/powerpoint/2010/main" val="38830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3600" b="1" dirty="0">
                <a:solidFill>
                  <a:srgbClr val="374151"/>
                </a:solidFill>
              </a:rPr>
              <a:t>Objetivos</a:t>
            </a:r>
            <a:r>
              <a:rPr lang="es-MX" sz="4000" b="1" dirty="0">
                <a:solidFill>
                  <a:srgbClr val="374151"/>
                </a:solidFill>
              </a:rPr>
              <a:t> de esta clase.</a:t>
            </a:r>
            <a:endParaRPr lang="es-CL" sz="4000" b="1" dirty="0">
              <a:solidFill>
                <a:srgbClr val="374151"/>
              </a:solidFill>
            </a:endParaRPr>
          </a:p>
        </p:txBody>
      </p:sp>
      <p:pic>
        <p:nvPicPr>
          <p:cNvPr id="5" name="Imagen 4">
            <a:extLst>
              <a:ext uri="{FF2B5EF4-FFF2-40B4-BE49-F238E27FC236}">
                <a16:creationId xmlns:a16="http://schemas.microsoft.com/office/drawing/2014/main" id="{A23BBDAF-00E4-6DFD-6E66-3A5F2F915CBF}"/>
              </a:ext>
            </a:extLst>
          </p:cNvPr>
          <p:cNvPicPr>
            <a:picLocks noChangeAspect="1"/>
          </p:cNvPicPr>
          <p:nvPr/>
        </p:nvPicPr>
        <p:blipFill>
          <a:blip r:embed="rId2"/>
          <a:stretch>
            <a:fillRect/>
          </a:stretch>
        </p:blipFill>
        <p:spPr>
          <a:xfrm>
            <a:off x="7959139" y="4213988"/>
            <a:ext cx="3004150" cy="1632175"/>
          </a:xfrm>
          <a:prstGeom prst="rect">
            <a:avLst/>
          </a:prstGeom>
        </p:spPr>
      </p:pic>
      <p:sp>
        <p:nvSpPr>
          <p:cNvPr id="3" name="CuadroTexto 2">
            <a:extLst>
              <a:ext uri="{FF2B5EF4-FFF2-40B4-BE49-F238E27FC236}">
                <a16:creationId xmlns:a16="http://schemas.microsoft.com/office/drawing/2014/main" id="{417B3712-EA20-BF37-2EB3-75DD14A8C804}"/>
              </a:ext>
            </a:extLst>
          </p:cNvPr>
          <p:cNvSpPr txBox="1"/>
          <p:nvPr/>
        </p:nvSpPr>
        <p:spPr>
          <a:xfrm>
            <a:off x="1254875" y="2736502"/>
            <a:ext cx="7510709" cy="2246769"/>
          </a:xfrm>
          <a:prstGeom prst="rect">
            <a:avLst/>
          </a:prstGeom>
          <a:noFill/>
        </p:spPr>
        <p:txBody>
          <a:bodyPr wrap="square" rtlCol="0">
            <a:spAutoFit/>
          </a:bodyPr>
          <a:lstStyle/>
          <a:p>
            <a:r>
              <a:rPr lang="es-MX" sz="2800" dirty="0">
                <a:solidFill>
                  <a:srgbClr val="374151"/>
                </a:solidFill>
              </a:rPr>
              <a:t>Conocer herramientas, para adelantarse al mercado conociendo antes </a:t>
            </a:r>
          </a:p>
          <a:p>
            <a:r>
              <a:rPr lang="es-MX" sz="2800" dirty="0">
                <a:solidFill>
                  <a:srgbClr val="374151"/>
                </a:solidFill>
              </a:rPr>
              <a:t>que tus competidores, que innovaciones </a:t>
            </a:r>
          </a:p>
          <a:p>
            <a:r>
              <a:rPr lang="es-MX" sz="2800" dirty="0">
                <a:solidFill>
                  <a:srgbClr val="374151"/>
                </a:solidFill>
              </a:rPr>
              <a:t>están a tu alcance e implementarlas con </a:t>
            </a:r>
          </a:p>
          <a:p>
            <a:r>
              <a:rPr lang="es-MX" sz="2800" dirty="0">
                <a:solidFill>
                  <a:srgbClr val="374151"/>
                </a:solidFill>
              </a:rPr>
              <a:t>solvencia</a:t>
            </a:r>
          </a:p>
        </p:txBody>
      </p:sp>
    </p:spTree>
    <p:extLst>
      <p:ext uri="{BB962C8B-B14F-4D97-AF65-F5344CB8AC3E}">
        <p14:creationId xmlns:p14="http://schemas.microsoft.com/office/powerpoint/2010/main" val="77374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646331"/>
          </a:xfrm>
          <a:prstGeom prst="rect">
            <a:avLst/>
          </a:prstGeom>
          <a:noFill/>
        </p:spPr>
        <p:txBody>
          <a:bodyPr wrap="square" rtlCol="0">
            <a:spAutoFit/>
          </a:bodyPr>
          <a:lstStyle/>
          <a:p>
            <a:r>
              <a:rPr lang="es-MX" sz="3600" b="1" dirty="0">
                <a:solidFill>
                  <a:srgbClr val="374151"/>
                </a:solidFill>
              </a:rPr>
              <a:t>Introducción.</a:t>
            </a:r>
            <a:endParaRPr lang="es-CL" sz="4000" b="1" dirty="0">
              <a:solidFill>
                <a:srgbClr val="374151"/>
              </a:solidFill>
            </a:endParaRPr>
          </a:p>
        </p:txBody>
      </p:sp>
      <p:pic>
        <p:nvPicPr>
          <p:cNvPr id="5" name="Imagen 4">
            <a:extLst>
              <a:ext uri="{FF2B5EF4-FFF2-40B4-BE49-F238E27FC236}">
                <a16:creationId xmlns:a16="http://schemas.microsoft.com/office/drawing/2014/main" id="{A23BBDAF-00E4-6DFD-6E66-3A5F2F915CBF}"/>
              </a:ext>
            </a:extLst>
          </p:cNvPr>
          <p:cNvPicPr>
            <a:picLocks noChangeAspect="1"/>
          </p:cNvPicPr>
          <p:nvPr/>
        </p:nvPicPr>
        <p:blipFill>
          <a:blip r:embed="rId2"/>
          <a:stretch>
            <a:fillRect/>
          </a:stretch>
        </p:blipFill>
        <p:spPr>
          <a:xfrm>
            <a:off x="8879459" y="4976521"/>
            <a:ext cx="3004150" cy="1632175"/>
          </a:xfrm>
          <a:prstGeom prst="rect">
            <a:avLst/>
          </a:prstGeom>
        </p:spPr>
      </p:pic>
      <p:sp>
        <p:nvSpPr>
          <p:cNvPr id="3" name="CuadroTexto 2">
            <a:extLst>
              <a:ext uri="{FF2B5EF4-FFF2-40B4-BE49-F238E27FC236}">
                <a16:creationId xmlns:a16="http://schemas.microsoft.com/office/drawing/2014/main" id="{417B3712-EA20-BF37-2EB3-75DD14A8C804}"/>
              </a:ext>
            </a:extLst>
          </p:cNvPr>
          <p:cNvSpPr txBox="1"/>
          <p:nvPr/>
        </p:nvSpPr>
        <p:spPr>
          <a:xfrm>
            <a:off x="308391" y="1437091"/>
            <a:ext cx="10937125" cy="3539430"/>
          </a:xfrm>
          <a:prstGeom prst="rect">
            <a:avLst/>
          </a:prstGeom>
          <a:noFill/>
        </p:spPr>
        <p:txBody>
          <a:bodyPr wrap="square" rtlCol="0">
            <a:spAutoFit/>
          </a:bodyPr>
          <a:lstStyle/>
          <a:p>
            <a:r>
              <a:rPr lang="es-MX" sz="2800" dirty="0">
                <a:solidFill>
                  <a:srgbClr val="374151"/>
                </a:solidFill>
              </a:rPr>
              <a:t>Hay varios tipos de innovación que pueden aplicarse en el día a día de la empresa para impulsar los resultados, cada uno con su propio objetivo. La innovación radical, incremental y disruptiva son algunas de ellas.</a:t>
            </a:r>
          </a:p>
          <a:p>
            <a:r>
              <a:rPr lang="es-MX" sz="2800" dirty="0">
                <a:solidFill>
                  <a:srgbClr val="374151"/>
                </a:solidFill>
              </a:rPr>
              <a:t>Al fin y al cabo, toda empresa quiere innovar, destacarse en el mercado y ofrecer lo mejor a su público, empleados y socios. Pero, más allá de los sueños y ambiciones de cada marca, ¿cómo se pueden promover estas transformaciones deseadas y más? ¿Qué es realmente innovador, cuáles son los tipos de innovación y cómo implementarla en una empresa?</a:t>
            </a:r>
          </a:p>
        </p:txBody>
      </p:sp>
    </p:spTree>
    <p:extLst>
      <p:ext uri="{BB962C8B-B14F-4D97-AF65-F5344CB8AC3E}">
        <p14:creationId xmlns:p14="http://schemas.microsoft.com/office/powerpoint/2010/main" val="255421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68812" y="582068"/>
            <a:ext cx="9353549" cy="646331"/>
          </a:xfrm>
          <a:prstGeom prst="rect">
            <a:avLst/>
          </a:prstGeom>
          <a:noFill/>
        </p:spPr>
        <p:txBody>
          <a:bodyPr wrap="square" rtlCol="0">
            <a:spAutoFit/>
          </a:bodyPr>
          <a:lstStyle/>
          <a:p>
            <a:r>
              <a:rPr lang="es-MX" sz="3600" b="1" dirty="0">
                <a:solidFill>
                  <a:srgbClr val="374151"/>
                </a:solidFill>
              </a:rPr>
              <a:t>¿Qué es la innovación?</a:t>
            </a:r>
            <a:endParaRPr lang="es-CL" sz="4000" b="1" dirty="0">
              <a:solidFill>
                <a:srgbClr val="374151"/>
              </a:solidFill>
            </a:endParaRPr>
          </a:p>
        </p:txBody>
      </p:sp>
      <p:sp>
        <p:nvSpPr>
          <p:cNvPr id="3" name="CuadroTexto 2">
            <a:extLst>
              <a:ext uri="{FF2B5EF4-FFF2-40B4-BE49-F238E27FC236}">
                <a16:creationId xmlns:a16="http://schemas.microsoft.com/office/drawing/2014/main" id="{417B3712-EA20-BF37-2EB3-75DD14A8C804}"/>
              </a:ext>
            </a:extLst>
          </p:cNvPr>
          <p:cNvSpPr txBox="1"/>
          <p:nvPr/>
        </p:nvSpPr>
        <p:spPr>
          <a:xfrm>
            <a:off x="468812" y="1437091"/>
            <a:ext cx="10937125" cy="3108543"/>
          </a:xfrm>
          <a:prstGeom prst="rect">
            <a:avLst/>
          </a:prstGeom>
          <a:noFill/>
        </p:spPr>
        <p:txBody>
          <a:bodyPr wrap="square" rtlCol="0">
            <a:spAutoFit/>
          </a:bodyPr>
          <a:lstStyle/>
          <a:p>
            <a:r>
              <a:rPr lang="es-MX" sz="2800" dirty="0">
                <a:solidFill>
                  <a:srgbClr val="374151"/>
                </a:solidFill>
              </a:rPr>
              <a:t>La innovación es todo aquello que propone una alternativa a lo que se hace de una determinada manera, que aporta beneficios económicos, de comportamiento, de resolución de problemas o practicidad a la vida cotidiana de las personas.</a:t>
            </a:r>
          </a:p>
          <a:p>
            <a:r>
              <a:rPr lang="es-MX" sz="2800" dirty="0">
                <a:solidFill>
                  <a:srgbClr val="374151"/>
                </a:solidFill>
              </a:rPr>
              <a:t>Puede estar relacionado con un producto, un servicio, un proceso, un mercado, un medio de producción, una tecnología o cualquier otra cosa que suponga una transformación constante e imprescindible.</a:t>
            </a:r>
          </a:p>
        </p:txBody>
      </p:sp>
      <p:pic>
        <p:nvPicPr>
          <p:cNvPr id="2050" name="Picture 2" descr="Qué es (y qué no es) innovación? | Conexión ESAN">
            <a:extLst>
              <a:ext uri="{FF2B5EF4-FFF2-40B4-BE49-F238E27FC236}">
                <a16:creationId xmlns:a16="http://schemas.microsoft.com/office/drawing/2014/main" id="{2CA4D5ED-AE67-53CC-5950-4EAE1AF32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918" y="4675732"/>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5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7B3712-EA20-BF37-2EB3-75DD14A8C804}"/>
              </a:ext>
            </a:extLst>
          </p:cNvPr>
          <p:cNvSpPr txBox="1"/>
          <p:nvPr/>
        </p:nvSpPr>
        <p:spPr>
          <a:xfrm>
            <a:off x="468812" y="1437091"/>
            <a:ext cx="10937125" cy="3539430"/>
          </a:xfrm>
          <a:prstGeom prst="rect">
            <a:avLst/>
          </a:prstGeom>
          <a:noFill/>
        </p:spPr>
        <p:txBody>
          <a:bodyPr wrap="square" rtlCol="0">
            <a:spAutoFit/>
          </a:bodyPr>
          <a:lstStyle/>
          <a:p>
            <a:r>
              <a:rPr lang="es-MX" sz="2800" dirty="0">
                <a:solidFill>
                  <a:srgbClr val="374151"/>
                </a:solidFill>
              </a:rPr>
              <a:t>Para que la innovación sea posible, las personas y las empresas utilizan la tecnología y sus innumerables posibilidades. La tecnología es la base que sustenta y posibilita todo tipo de innovación, ya que sin buenas herramientas la innovación puede agotar su tiempo y también su potencial para escalar la ganancia para el negocio.</a:t>
            </a:r>
          </a:p>
          <a:p>
            <a:r>
              <a:rPr lang="es-MX" sz="2800" dirty="0">
                <a:solidFill>
                  <a:srgbClr val="374151"/>
                </a:solidFill>
              </a:rPr>
              <a:t>Recuerda que innovar es ir más allá y superar las expectativas de las partes interesadas y del mercado. Para ello, necesitas rapidez, calidad y precisión.</a:t>
            </a:r>
          </a:p>
        </p:txBody>
      </p:sp>
      <p:pic>
        <p:nvPicPr>
          <p:cNvPr id="3074" name="Picture 2" descr="En qué consiste la innovación? | Economía 3">
            <a:extLst>
              <a:ext uri="{FF2B5EF4-FFF2-40B4-BE49-F238E27FC236}">
                <a16:creationId xmlns:a16="http://schemas.microsoft.com/office/drawing/2014/main" id="{E9961B18-5C3E-7BEF-6D6D-5BF04506D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791" y="4856998"/>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546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7868</TotalTime>
  <Words>2385</Words>
  <Application>Microsoft Office PowerPoint</Application>
  <PresentationFormat>Panorámica</PresentationFormat>
  <Paragraphs>142</Paragraphs>
  <Slides>37</Slides>
  <Notes>16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37</vt:i4>
      </vt:variant>
    </vt:vector>
  </HeadingPairs>
  <TitlesOfParts>
    <vt:vector size="44" baseType="lpstr">
      <vt:lpstr>Arial</vt:lpstr>
      <vt:lpstr>Calibri</vt:lpstr>
      <vt:lpstr>Calibri Light</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Jua reyes</cp:lastModifiedBy>
  <cp:revision>87</cp:revision>
  <dcterms:created xsi:type="dcterms:W3CDTF">2022-09-01T16:31:15Z</dcterms:created>
  <dcterms:modified xsi:type="dcterms:W3CDTF">2023-11-30T19:44:22Z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