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70" r:id="rId4"/>
    <p:sldId id="269" r:id="rId5"/>
    <p:sldId id="275" r:id="rId6"/>
    <p:sldId id="276" r:id="rId7"/>
    <p:sldId id="277" r:id="rId8"/>
    <p:sldId id="279" r:id="rId9"/>
    <p:sldId id="280" r:id="rId10"/>
    <p:sldId id="281" r:id="rId11"/>
    <p:sldId id="282" r:id="rId12"/>
    <p:sldId id="272" r:id="rId13"/>
    <p:sldId id="271" r:id="rId14"/>
    <p:sldId id="941" r:id="rId15"/>
    <p:sldId id="942" r:id="rId16"/>
    <p:sldId id="944" r:id="rId17"/>
    <p:sldId id="945" r:id="rId18"/>
    <p:sldId id="948" r:id="rId19"/>
    <p:sldId id="946" r:id="rId20"/>
    <p:sldId id="947" r:id="rId21"/>
    <p:sldId id="267" r:id="rId22"/>
    <p:sldId id="273" r:id="rId23"/>
    <p:sldId id="278" r:id="rId2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07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16E528-1430-4542-BE5B-D60ED03F9E29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5B618CEB-E151-2F4F-81E2-BD416D2494DB}">
      <dgm:prSet phldrT="[Texto]"/>
      <dgm:spPr>
        <a:solidFill>
          <a:srgbClr val="16AD9E"/>
        </a:solidFill>
      </dgm:spPr>
      <dgm:t>
        <a:bodyPr/>
        <a:lstStyle/>
        <a:p>
          <a:r>
            <a:rPr lang="es-MX" dirty="0"/>
            <a:t>Audiencia</a:t>
          </a:r>
        </a:p>
      </dgm:t>
    </dgm:pt>
    <dgm:pt modelId="{F725EDCF-63CF-524E-893D-1E9B88EF1DFB}" type="parTrans" cxnId="{DAFF013C-235C-6044-913C-0A7D71579D6B}">
      <dgm:prSet/>
      <dgm:spPr/>
      <dgm:t>
        <a:bodyPr/>
        <a:lstStyle/>
        <a:p>
          <a:endParaRPr lang="es-MX"/>
        </a:p>
      </dgm:t>
    </dgm:pt>
    <dgm:pt modelId="{DB4379FB-C76C-D54C-A2F4-A5048260626C}" type="sibTrans" cxnId="{DAFF013C-235C-6044-913C-0A7D71579D6B}">
      <dgm:prSet/>
      <dgm:spPr/>
      <dgm:t>
        <a:bodyPr/>
        <a:lstStyle/>
        <a:p>
          <a:endParaRPr lang="es-MX"/>
        </a:p>
      </dgm:t>
    </dgm:pt>
    <dgm:pt modelId="{A29E94A5-5DB8-7A47-AFC4-4B14A21F1D10}">
      <dgm:prSet phldrT="[Texto]"/>
      <dgm:spPr>
        <a:solidFill>
          <a:srgbClr val="E46988"/>
        </a:solidFill>
      </dgm:spPr>
      <dgm:t>
        <a:bodyPr/>
        <a:lstStyle/>
        <a:p>
          <a:r>
            <a:rPr lang="es-MX" dirty="0"/>
            <a:t>Mensajes</a:t>
          </a:r>
        </a:p>
      </dgm:t>
    </dgm:pt>
    <dgm:pt modelId="{6D2986E8-0E9B-3D45-A332-5DEEB659F581}" type="parTrans" cxnId="{FAFC3028-7FF5-2D42-AA4F-B0B6A3942E58}">
      <dgm:prSet/>
      <dgm:spPr/>
      <dgm:t>
        <a:bodyPr/>
        <a:lstStyle/>
        <a:p>
          <a:endParaRPr lang="es-MX"/>
        </a:p>
      </dgm:t>
    </dgm:pt>
    <dgm:pt modelId="{8BBDC785-8AA8-AE4F-BBB2-AF847B1E46B4}" type="sibTrans" cxnId="{FAFC3028-7FF5-2D42-AA4F-B0B6A3942E58}">
      <dgm:prSet/>
      <dgm:spPr/>
      <dgm:t>
        <a:bodyPr/>
        <a:lstStyle/>
        <a:p>
          <a:endParaRPr lang="es-MX"/>
        </a:p>
      </dgm:t>
    </dgm:pt>
    <dgm:pt modelId="{4DE40F49-913E-1E4E-AD78-02039CB8B8DC}">
      <dgm:prSet phldrT="[Texto]"/>
      <dgm:spPr>
        <a:solidFill>
          <a:srgbClr val="B94594"/>
        </a:solidFill>
      </dgm:spPr>
      <dgm:t>
        <a:bodyPr/>
        <a:lstStyle/>
        <a:p>
          <a:r>
            <a:rPr lang="es-MX" dirty="0"/>
            <a:t>Señales</a:t>
          </a:r>
        </a:p>
      </dgm:t>
    </dgm:pt>
    <dgm:pt modelId="{7C7CF9E5-8B38-8540-BCB0-5D2CFFF6E48D}" type="parTrans" cxnId="{E787E9AD-8C2D-4847-BC1B-27DE246BC682}">
      <dgm:prSet/>
      <dgm:spPr/>
      <dgm:t>
        <a:bodyPr/>
        <a:lstStyle/>
        <a:p>
          <a:endParaRPr lang="es-MX"/>
        </a:p>
      </dgm:t>
    </dgm:pt>
    <dgm:pt modelId="{817DE97A-E81E-FD40-A616-F5BCA9BF9B0F}" type="sibTrans" cxnId="{E787E9AD-8C2D-4847-BC1B-27DE246BC682}">
      <dgm:prSet/>
      <dgm:spPr/>
      <dgm:t>
        <a:bodyPr/>
        <a:lstStyle/>
        <a:p>
          <a:endParaRPr lang="es-MX"/>
        </a:p>
      </dgm:t>
    </dgm:pt>
    <dgm:pt modelId="{EE37D4DA-5F89-0649-899F-EAEE250BEE4B}" type="pres">
      <dgm:prSet presAssocID="{9F16E528-1430-4542-BE5B-D60ED03F9E29}" presName="Name0" presStyleCnt="0">
        <dgm:presLayoutVars>
          <dgm:dir/>
          <dgm:resizeHandles val="exact"/>
        </dgm:presLayoutVars>
      </dgm:prSet>
      <dgm:spPr/>
    </dgm:pt>
    <dgm:pt modelId="{B5DB808E-6B56-3843-9185-95AB73A4113E}" type="pres">
      <dgm:prSet presAssocID="{5B618CEB-E151-2F4F-81E2-BD416D2494DB}" presName="node" presStyleLbl="node1" presStyleIdx="0" presStyleCnt="3">
        <dgm:presLayoutVars>
          <dgm:bulletEnabled val="1"/>
        </dgm:presLayoutVars>
      </dgm:prSet>
      <dgm:spPr/>
    </dgm:pt>
    <dgm:pt modelId="{A54B645C-B0ED-494C-8859-391071FE81C5}" type="pres">
      <dgm:prSet presAssocID="{DB4379FB-C76C-D54C-A2F4-A5048260626C}" presName="sibTrans" presStyleLbl="sibTrans2D1" presStyleIdx="0" presStyleCnt="2"/>
      <dgm:spPr/>
    </dgm:pt>
    <dgm:pt modelId="{63FDE0AE-0DC9-304F-8DB8-EDA98EAE9B07}" type="pres">
      <dgm:prSet presAssocID="{DB4379FB-C76C-D54C-A2F4-A5048260626C}" presName="connectorText" presStyleLbl="sibTrans2D1" presStyleIdx="0" presStyleCnt="2"/>
      <dgm:spPr/>
    </dgm:pt>
    <dgm:pt modelId="{7E3F018B-86FB-BF40-8082-91BDAE900FAA}" type="pres">
      <dgm:prSet presAssocID="{A29E94A5-5DB8-7A47-AFC4-4B14A21F1D10}" presName="node" presStyleLbl="node1" presStyleIdx="1" presStyleCnt="3">
        <dgm:presLayoutVars>
          <dgm:bulletEnabled val="1"/>
        </dgm:presLayoutVars>
      </dgm:prSet>
      <dgm:spPr/>
    </dgm:pt>
    <dgm:pt modelId="{809A8C8D-7083-1745-9D36-B85779A32476}" type="pres">
      <dgm:prSet presAssocID="{8BBDC785-8AA8-AE4F-BBB2-AF847B1E46B4}" presName="sibTrans" presStyleLbl="sibTrans2D1" presStyleIdx="1" presStyleCnt="2"/>
      <dgm:spPr/>
    </dgm:pt>
    <dgm:pt modelId="{5F5C162E-7434-2A45-9ED0-A45B355EDF19}" type="pres">
      <dgm:prSet presAssocID="{8BBDC785-8AA8-AE4F-BBB2-AF847B1E46B4}" presName="connectorText" presStyleLbl="sibTrans2D1" presStyleIdx="1" presStyleCnt="2"/>
      <dgm:spPr/>
    </dgm:pt>
    <dgm:pt modelId="{6778A947-64B6-BA45-8CD3-27BCE4DCBEF7}" type="pres">
      <dgm:prSet presAssocID="{4DE40F49-913E-1E4E-AD78-02039CB8B8DC}" presName="node" presStyleLbl="node1" presStyleIdx="2" presStyleCnt="3">
        <dgm:presLayoutVars>
          <dgm:bulletEnabled val="1"/>
        </dgm:presLayoutVars>
      </dgm:prSet>
      <dgm:spPr/>
    </dgm:pt>
  </dgm:ptLst>
  <dgm:cxnLst>
    <dgm:cxn modelId="{43EC2410-089F-B04C-8B3D-DEC3BD994FFA}" type="presOf" srcId="{DB4379FB-C76C-D54C-A2F4-A5048260626C}" destId="{A54B645C-B0ED-494C-8859-391071FE81C5}" srcOrd="0" destOrd="0" presId="urn:microsoft.com/office/officeart/2005/8/layout/process1"/>
    <dgm:cxn modelId="{58720D27-62FA-3D49-9E29-7B1E7200C1EA}" type="presOf" srcId="{8BBDC785-8AA8-AE4F-BBB2-AF847B1E46B4}" destId="{5F5C162E-7434-2A45-9ED0-A45B355EDF19}" srcOrd="1" destOrd="0" presId="urn:microsoft.com/office/officeart/2005/8/layout/process1"/>
    <dgm:cxn modelId="{FAFC3028-7FF5-2D42-AA4F-B0B6A3942E58}" srcId="{9F16E528-1430-4542-BE5B-D60ED03F9E29}" destId="{A29E94A5-5DB8-7A47-AFC4-4B14A21F1D10}" srcOrd="1" destOrd="0" parTransId="{6D2986E8-0E9B-3D45-A332-5DEEB659F581}" sibTransId="{8BBDC785-8AA8-AE4F-BBB2-AF847B1E46B4}"/>
    <dgm:cxn modelId="{F5058D33-4C55-D144-928C-B124D7A3352C}" type="presOf" srcId="{DB4379FB-C76C-D54C-A2F4-A5048260626C}" destId="{63FDE0AE-0DC9-304F-8DB8-EDA98EAE9B07}" srcOrd="1" destOrd="0" presId="urn:microsoft.com/office/officeart/2005/8/layout/process1"/>
    <dgm:cxn modelId="{DAFF013C-235C-6044-913C-0A7D71579D6B}" srcId="{9F16E528-1430-4542-BE5B-D60ED03F9E29}" destId="{5B618CEB-E151-2F4F-81E2-BD416D2494DB}" srcOrd="0" destOrd="0" parTransId="{F725EDCF-63CF-524E-893D-1E9B88EF1DFB}" sibTransId="{DB4379FB-C76C-D54C-A2F4-A5048260626C}"/>
    <dgm:cxn modelId="{428D2D48-E231-EF43-B843-EE5B4B964016}" type="presOf" srcId="{5B618CEB-E151-2F4F-81E2-BD416D2494DB}" destId="{B5DB808E-6B56-3843-9185-95AB73A4113E}" srcOrd="0" destOrd="0" presId="urn:microsoft.com/office/officeart/2005/8/layout/process1"/>
    <dgm:cxn modelId="{6830DF82-13DF-B246-AB94-FEC5EB094B55}" type="presOf" srcId="{A29E94A5-5DB8-7A47-AFC4-4B14A21F1D10}" destId="{7E3F018B-86FB-BF40-8082-91BDAE900FAA}" srcOrd="0" destOrd="0" presId="urn:microsoft.com/office/officeart/2005/8/layout/process1"/>
    <dgm:cxn modelId="{E787E9AD-8C2D-4847-BC1B-27DE246BC682}" srcId="{9F16E528-1430-4542-BE5B-D60ED03F9E29}" destId="{4DE40F49-913E-1E4E-AD78-02039CB8B8DC}" srcOrd="2" destOrd="0" parTransId="{7C7CF9E5-8B38-8540-BCB0-5D2CFFF6E48D}" sibTransId="{817DE97A-E81E-FD40-A616-F5BCA9BF9B0F}"/>
    <dgm:cxn modelId="{17AC6AB2-C591-9444-98AB-1CE29F352DAB}" type="presOf" srcId="{4DE40F49-913E-1E4E-AD78-02039CB8B8DC}" destId="{6778A947-64B6-BA45-8CD3-27BCE4DCBEF7}" srcOrd="0" destOrd="0" presId="urn:microsoft.com/office/officeart/2005/8/layout/process1"/>
    <dgm:cxn modelId="{77EB1AC3-F7F5-1041-8EEB-BABDD6DB3063}" type="presOf" srcId="{9F16E528-1430-4542-BE5B-D60ED03F9E29}" destId="{EE37D4DA-5F89-0649-899F-EAEE250BEE4B}" srcOrd="0" destOrd="0" presId="urn:microsoft.com/office/officeart/2005/8/layout/process1"/>
    <dgm:cxn modelId="{3BC640D4-4456-B543-9049-8DD639ADB924}" type="presOf" srcId="{8BBDC785-8AA8-AE4F-BBB2-AF847B1E46B4}" destId="{809A8C8D-7083-1745-9D36-B85779A32476}" srcOrd="0" destOrd="0" presId="urn:microsoft.com/office/officeart/2005/8/layout/process1"/>
    <dgm:cxn modelId="{111D08F4-72B6-374F-9CF9-608C7D5513E9}" type="presParOf" srcId="{EE37D4DA-5F89-0649-899F-EAEE250BEE4B}" destId="{B5DB808E-6B56-3843-9185-95AB73A4113E}" srcOrd="0" destOrd="0" presId="urn:microsoft.com/office/officeart/2005/8/layout/process1"/>
    <dgm:cxn modelId="{099F60F7-59FD-CE46-BE34-072BC3399084}" type="presParOf" srcId="{EE37D4DA-5F89-0649-899F-EAEE250BEE4B}" destId="{A54B645C-B0ED-494C-8859-391071FE81C5}" srcOrd="1" destOrd="0" presId="urn:microsoft.com/office/officeart/2005/8/layout/process1"/>
    <dgm:cxn modelId="{5C9D0C3F-DFCA-F840-9D0D-2D66BF2693DF}" type="presParOf" srcId="{A54B645C-B0ED-494C-8859-391071FE81C5}" destId="{63FDE0AE-0DC9-304F-8DB8-EDA98EAE9B07}" srcOrd="0" destOrd="0" presId="urn:microsoft.com/office/officeart/2005/8/layout/process1"/>
    <dgm:cxn modelId="{8593B969-2D18-AA48-B8BB-11A8874DAAD7}" type="presParOf" srcId="{EE37D4DA-5F89-0649-899F-EAEE250BEE4B}" destId="{7E3F018B-86FB-BF40-8082-91BDAE900FAA}" srcOrd="2" destOrd="0" presId="urn:microsoft.com/office/officeart/2005/8/layout/process1"/>
    <dgm:cxn modelId="{A239C4FC-5E4A-B344-8B0F-BAD7D9856194}" type="presParOf" srcId="{EE37D4DA-5F89-0649-899F-EAEE250BEE4B}" destId="{809A8C8D-7083-1745-9D36-B85779A32476}" srcOrd="3" destOrd="0" presId="urn:microsoft.com/office/officeart/2005/8/layout/process1"/>
    <dgm:cxn modelId="{19283C3C-A6F6-004A-BE87-330D6EF32C57}" type="presParOf" srcId="{809A8C8D-7083-1745-9D36-B85779A32476}" destId="{5F5C162E-7434-2A45-9ED0-A45B355EDF19}" srcOrd="0" destOrd="0" presId="urn:microsoft.com/office/officeart/2005/8/layout/process1"/>
    <dgm:cxn modelId="{48F64B49-31C1-4746-BAB7-BE6AABE8551D}" type="presParOf" srcId="{EE37D4DA-5F89-0649-899F-EAEE250BEE4B}" destId="{6778A947-64B6-BA45-8CD3-27BCE4DCBE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47FA07-A23D-3341-BFC9-3F34DC47F4F7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87D60BC-FDEF-ED40-A478-462561B98B86}">
      <dgm:prSet phldrT="[Texto]"/>
      <dgm:spPr>
        <a:solidFill>
          <a:srgbClr val="16AD9E"/>
        </a:solidFill>
      </dgm:spPr>
      <dgm:t>
        <a:bodyPr/>
        <a:lstStyle/>
        <a:p>
          <a:r>
            <a:rPr lang="es-MX" dirty="0"/>
            <a:t>SLAP</a:t>
          </a:r>
        </a:p>
      </dgm:t>
    </dgm:pt>
    <dgm:pt modelId="{B9B532B7-C11D-F74F-82F0-FBC5506EE298}" type="parTrans" cxnId="{97E2192A-B7E1-0E4A-A7AA-3BD7CA21574A}">
      <dgm:prSet/>
      <dgm:spPr/>
      <dgm:t>
        <a:bodyPr/>
        <a:lstStyle/>
        <a:p>
          <a:endParaRPr lang="es-MX"/>
        </a:p>
      </dgm:t>
    </dgm:pt>
    <dgm:pt modelId="{A2CFFF88-10C2-2B41-9627-8335BF121C05}" type="sibTrans" cxnId="{97E2192A-B7E1-0E4A-A7AA-3BD7CA21574A}">
      <dgm:prSet/>
      <dgm:spPr/>
      <dgm:t>
        <a:bodyPr/>
        <a:lstStyle/>
        <a:p>
          <a:endParaRPr lang="es-MX"/>
        </a:p>
      </dgm:t>
    </dgm:pt>
    <dgm:pt modelId="{83E506EB-481A-D94A-ADA5-90B75AB63AC2}">
      <dgm:prSet phldrT="[Texto]"/>
      <dgm:spPr/>
      <dgm:t>
        <a:bodyPr/>
        <a:lstStyle/>
        <a:p>
          <a:r>
            <a:rPr lang="es-MX" dirty="0"/>
            <a:t>Stop : Deja de privarte de lo que te gusta</a:t>
          </a:r>
        </a:p>
      </dgm:t>
    </dgm:pt>
    <dgm:pt modelId="{1575AA3C-012A-FE47-8D45-16999D7B0542}" type="parTrans" cxnId="{62573B85-E062-E849-8738-53442D76C0E4}">
      <dgm:prSet/>
      <dgm:spPr/>
      <dgm:t>
        <a:bodyPr/>
        <a:lstStyle/>
        <a:p>
          <a:endParaRPr lang="es-MX"/>
        </a:p>
      </dgm:t>
    </dgm:pt>
    <dgm:pt modelId="{1919D3AD-BB47-7546-9FA3-A95AB7316EFA}" type="sibTrans" cxnId="{62573B85-E062-E849-8738-53442D76C0E4}">
      <dgm:prSet/>
      <dgm:spPr/>
      <dgm:t>
        <a:bodyPr/>
        <a:lstStyle/>
        <a:p>
          <a:endParaRPr lang="es-MX"/>
        </a:p>
      </dgm:t>
    </dgm:pt>
    <dgm:pt modelId="{993B806D-014B-4644-9C57-0BEFF4669D20}">
      <dgm:prSet phldrT="[Texto]"/>
      <dgm:spPr/>
      <dgm:t>
        <a:bodyPr/>
        <a:lstStyle/>
        <a:p>
          <a:r>
            <a:rPr lang="es-MX" dirty="0"/>
            <a:t>Look: ¿sabías que puedes comer un exquisito chocolate sin azúcar?</a:t>
          </a:r>
        </a:p>
      </dgm:t>
    </dgm:pt>
    <dgm:pt modelId="{E0CD7ECA-845C-FE47-837E-74F59F242850}" type="parTrans" cxnId="{FE4246E6-DDD1-644C-8B72-0FC87B436C8F}">
      <dgm:prSet/>
      <dgm:spPr/>
      <dgm:t>
        <a:bodyPr/>
        <a:lstStyle/>
        <a:p>
          <a:endParaRPr lang="es-MX"/>
        </a:p>
      </dgm:t>
    </dgm:pt>
    <dgm:pt modelId="{9C265681-1910-FC40-BF10-9B306CCA6FA1}" type="sibTrans" cxnId="{FE4246E6-DDD1-644C-8B72-0FC87B436C8F}">
      <dgm:prSet/>
      <dgm:spPr/>
      <dgm:t>
        <a:bodyPr/>
        <a:lstStyle/>
        <a:p>
          <a:endParaRPr lang="es-MX"/>
        </a:p>
      </dgm:t>
    </dgm:pt>
    <dgm:pt modelId="{5AB2F979-CE2A-2C4B-8FA1-01C1121FF9C0}">
      <dgm:prSet phldrT="[Texto]"/>
      <dgm:spPr>
        <a:solidFill>
          <a:srgbClr val="E46988"/>
        </a:solidFill>
      </dgm:spPr>
      <dgm:t>
        <a:bodyPr/>
        <a:lstStyle/>
        <a:p>
          <a:r>
            <a:rPr lang="es-MX" dirty="0"/>
            <a:t>AIDA</a:t>
          </a:r>
        </a:p>
      </dgm:t>
    </dgm:pt>
    <dgm:pt modelId="{DBE40525-0D6D-CA4B-B3AA-987CB019624D}" type="parTrans" cxnId="{5CF1F1E7-E58F-6D45-9AE1-504841A13B3F}">
      <dgm:prSet/>
      <dgm:spPr/>
      <dgm:t>
        <a:bodyPr/>
        <a:lstStyle/>
        <a:p>
          <a:endParaRPr lang="es-MX"/>
        </a:p>
      </dgm:t>
    </dgm:pt>
    <dgm:pt modelId="{8D39B1BE-4BF4-1F49-934D-CFC3FABF20F4}" type="sibTrans" cxnId="{5CF1F1E7-E58F-6D45-9AE1-504841A13B3F}">
      <dgm:prSet/>
      <dgm:spPr/>
      <dgm:t>
        <a:bodyPr/>
        <a:lstStyle/>
        <a:p>
          <a:endParaRPr lang="es-MX"/>
        </a:p>
      </dgm:t>
    </dgm:pt>
    <dgm:pt modelId="{10353DF1-C02D-1142-96A1-BFCDDAA6212D}">
      <dgm:prSet phldrT="[Texto]"/>
      <dgm:spPr/>
      <dgm:t>
        <a:bodyPr/>
        <a:lstStyle/>
        <a:p>
          <a:r>
            <a:rPr lang="es-MX" dirty="0"/>
            <a:t>Attention: Disfruta de lo que te gusta sin preocuparte del azúcar </a:t>
          </a:r>
        </a:p>
      </dgm:t>
    </dgm:pt>
    <dgm:pt modelId="{C6B6FAF1-C235-424B-956F-2BAFAAAAECAB}" type="parTrans" cxnId="{3AF028D5-74EB-8F46-8009-2706070551A4}">
      <dgm:prSet/>
      <dgm:spPr/>
      <dgm:t>
        <a:bodyPr/>
        <a:lstStyle/>
        <a:p>
          <a:endParaRPr lang="es-MX"/>
        </a:p>
      </dgm:t>
    </dgm:pt>
    <dgm:pt modelId="{A67D4F0C-3D60-5048-ADC9-9FC2A71AACA3}" type="sibTrans" cxnId="{3AF028D5-74EB-8F46-8009-2706070551A4}">
      <dgm:prSet/>
      <dgm:spPr/>
      <dgm:t>
        <a:bodyPr/>
        <a:lstStyle/>
        <a:p>
          <a:endParaRPr lang="es-MX"/>
        </a:p>
      </dgm:t>
    </dgm:pt>
    <dgm:pt modelId="{A400B902-C5BF-A243-8437-F92C5DFD953A}">
      <dgm:prSet phldrT="[Texto]"/>
      <dgm:spPr/>
      <dgm:t>
        <a:bodyPr/>
        <a:lstStyle/>
        <a:p>
          <a:r>
            <a:rPr lang="es-MX" dirty="0"/>
            <a:t>Interest: comer una pequeña porción de chocolate al día te hará sentir más contento</a:t>
          </a:r>
        </a:p>
      </dgm:t>
    </dgm:pt>
    <dgm:pt modelId="{425E9584-7F53-2E4A-BE48-083354347FD1}" type="parTrans" cxnId="{1334A2EA-161A-D142-9FCD-CD18EF773863}">
      <dgm:prSet/>
      <dgm:spPr/>
      <dgm:t>
        <a:bodyPr/>
        <a:lstStyle/>
        <a:p>
          <a:endParaRPr lang="es-MX"/>
        </a:p>
      </dgm:t>
    </dgm:pt>
    <dgm:pt modelId="{736E6543-7A17-B24A-ACA9-EB63B7807D46}" type="sibTrans" cxnId="{1334A2EA-161A-D142-9FCD-CD18EF773863}">
      <dgm:prSet/>
      <dgm:spPr/>
      <dgm:t>
        <a:bodyPr/>
        <a:lstStyle/>
        <a:p>
          <a:endParaRPr lang="es-MX"/>
        </a:p>
      </dgm:t>
    </dgm:pt>
    <dgm:pt modelId="{EEEF7631-BB79-9349-9DEA-450405909855}">
      <dgm:prSet phldrT="[Texto]"/>
      <dgm:spPr/>
      <dgm:t>
        <a:bodyPr/>
        <a:lstStyle/>
        <a:p>
          <a:r>
            <a:rPr lang="es-MX" dirty="0"/>
            <a:t>Act: Te invitamos a probar nuestro surtido belga sin azúcar</a:t>
          </a:r>
        </a:p>
      </dgm:t>
    </dgm:pt>
    <dgm:pt modelId="{C8979755-AD74-5644-A800-7FFCC0832E13}" type="parTrans" cxnId="{2B316FE6-BF11-4E4A-A110-A537855159B2}">
      <dgm:prSet/>
      <dgm:spPr/>
      <dgm:t>
        <a:bodyPr/>
        <a:lstStyle/>
        <a:p>
          <a:endParaRPr lang="es-MX"/>
        </a:p>
      </dgm:t>
    </dgm:pt>
    <dgm:pt modelId="{A285F831-EB94-974C-94AD-6BA536D2828B}" type="sibTrans" cxnId="{2B316FE6-BF11-4E4A-A110-A537855159B2}">
      <dgm:prSet/>
      <dgm:spPr/>
      <dgm:t>
        <a:bodyPr/>
        <a:lstStyle/>
        <a:p>
          <a:endParaRPr lang="es-MX"/>
        </a:p>
      </dgm:t>
    </dgm:pt>
    <dgm:pt modelId="{E0E7816A-D0D6-8643-ADD6-127ACA7F5177}">
      <dgm:prSet phldrT="[Texto]"/>
      <dgm:spPr/>
      <dgm:t>
        <a:bodyPr/>
        <a:lstStyle/>
        <a:p>
          <a:r>
            <a:rPr lang="es-MX" dirty="0"/>
            <a:t>Purchase: Puedes comprarlo en nuestra página web y te llegará en un par de horas a tu casa.</a:t>
          </a:r>
        </a:p>
      </dgm:t>
    </dgm:pt>
    <dgm:pt modelId="{23C0F0DB-D462-1942-B50C-3E34D6C9ED52}" type="parTrans" cxnId="{E3E5422F-013F-9141-BDB3-DA8F2037D606}">
      <dgm:prSet/>
      <dgm:spPr/>
      <dgm:t>
        <a:bodyPr/>
        <a:lstStyle/>
        <a:p>
          <a:endParaRPr lang="es-MX"/>
        </a:p>
      </dgm:t>
    </dgm:pt>
    <dgm:pt modelId="{92AB9026-0246-264D-9ADB-49EB38E4162C}" type="sibTrans" cxnId="{E3E5422F-013F-9141-BDB3-DA8F2037D606}">
      <dgm:prSet/>
      <dgm:spPr/>
      <dgm:t>
        <a:bodyPr/>
        <a:lstStyle/>
        <a:p>
          <a:endParaRPr lang="es-MX"/>
        </a:p>
      </dgm:t>
    </dgm:pt>
    <dgm:pt modelId="{829C384B-2291-A34F-8278-3FDFBBD42FD1}">
      <dgm:prSet phldrT="[Texto]"/>
      <dgm:spPr/>
      <dgm:t>
        <a:bodyPr/>
        <a:lstStyle/>
        <a:p>
          <a:r>
            <a:rPr lang="es-MX" dirty="0"/>
            <a:t>Desire: date un gustito con un exquisito chocoalte belga sin sentir culpa</a:t>
          </a:r>
        </a:p>
      </dgm:t>
    </dgm:pt>
    <dgm:pt modelId="{8CA7B971-0012-C94F-B61D-BE5EE1923E5F}" type="parTrans" cxnId="{FB682A83-4D9D-B045-8237-D7AD52701387}">
      <dgm:prSet/>
      <dgm:spPr/>
      <dgm:t>
        <a:bodyPr/>
        <a:lstStyle/>
        <a:p>
          <a:endParaRPr lang="es-MX"/>
        </a:p>
      </dgm:t>
    </dgm:pt>
    <dgm:pt modelId="{99962DF8-960F-B949-9072-66A2E41ACA51}" type="sibTrans" cxnId="{FB682A83-4D9D-B045-8237-D7AD52701387}">
      <dgm:prSet/>
      <dgm:spPr/>
      <dgm:t>
        <a:bodyPr/>
        <a:lstStyle/>
        <a:p>
          <a:endParaRPr lang="es-MX"/>
        </a:p>
      </dgm:t>
    </dgm:pt>
    <dgm:pt modelId="{CDBA2CEA-7F9B-724E-80DA-B7725A32DFFC}">
      <dgm:prSet phldrT="[Texto]"/>
      <dgm:spPr/>
      <dgm:t>
        <a:bodyPr/>
        <a:lstStyle/>
        <a:p>
          <a:r>
            <a:rPr lang="es-MX" dirty="0"/>
            <a:t>Action: haz clic en el link de nuestra bio</a:t>
          </a:r>
        </a:p>
      </dgm:t>
    </dgm:pt>
    <dgm:pt modelId="{3EC05A41-B0A3-8449-8A69-2A6925EE7AE2}" type="parTrans" cxnId="{844E2036-CB50-264D-BF6F-42B9A762414D}">
      <dgm:prSet/>
      <dgm:spPr/>
      <dgm:t>
        <a:bodyPr/>
        <a:lstStyle/>
        <a:p>
          <a:endParaRPr lang="es-MX"/>
        </a:p>
      </dgm:t>
    </dgm:pt>
    <dgm:pt modelId="{26B1E02A-A158-664F-9CF4-FDDBB0A5B119}" type="sibTrans" cxnId="{844E2036-CB50-264D-BF6F-42B9A762414D}">
      <dgm:prSet/>
      <dgm:spPr/>
      <dgm:t>
        <a:bodyPr/>
        <a:lstStyle/>
        <a:p>
          <a:endParaRPr lang="es-MX"/>
        </a:p>
      </dgm:t>
    </dgm:pt>
    <dgm:pt modelId="{8AE7CD5F-F951-C040-905F-1E79D9AE2F71}" type="pres">
      <dgm:prSet presAssocID="{6A47FA07-A23D-3341-BFC9-3F34DC47F4F7}" presName="Name0" presStyleCnt="0">
        <dgm:presLayoutVars>
          <dgm:dir/>
          <dgm:animLvl val="lvl"/>
          <dgm:resizeHandles val="exact"/>
        </dgm:presLayoutVars>
      </dgm:prSet>
      <dgm:spPr/>
    </dgm:pt>
    <dgm:pt modelId="{DC5E148A-36A6-C340-9D00-D2E44358F9A7}" type="pres">
      <dgm:prSet presAssocID="{087D60BC-FDEF-ED40-A478-462561B98B86}" presName="composite" presStyleCnt="0"/>
      <dgm:spPr/>
    </dgm:pt>
    <dgm:pt modelId="{5240FCF4-3533-534D-9A77-18126B4E9120}" type="pres">
      <dgm:prSet presAssocID="{087D60BC-FDEF-ED40-A478-462561B98B8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2625C3D-783F-2846-B845-BC8CBF687D50}" type="pres">
      <dgm:prSet presAssocID="{087D60BC-FDEF-ED40-A478-462561B98B86}" presName="desTx" presStyleLbl="alignAccFollowNode1" presStyleIdx="0" presStyleCnt="2">
        <dgm:presLayoutVars>
          <dgm:bulletEnabled val="1"/>
        </dgm:presLayoutVars>
      </dgm:prSet>
      <dgm:spPr/>
    </dgm:pt>
    <dgm:pt modelId="{DCDACE9B-BFCF-9147-965E-0DCA0B3287B3}" type="pres">
      <dgm:prSet presAssocID="{A2CFFF88-10C2-2B41-9627-8335BF121C05}" presName="space" presStyleCnt="0"/>
      <dgm:spPr/>
    </dgm:pt>
    <dgm:pt modelId="{C18CB44D-8066-064A-A277-4480973A8BA4}" type="pres">
      <dgm:prSet presAssocID="{5AB2F979-CE2A-2C4B-8FA1-01C1121FF9C0}" presName="composite" presStyleCnt="0"/>
      <dgm:spPr/>
    </dgm:pt>
    <dgm:pt modelId="{432F49A7-FE8D-C749-A2AB-1D8647EF8903}" type="pres">
      <dgm:prSet presAssocID="{5AB2F979-CE2A-2C4B-8FA1-01C1121FF9C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55615DA-EC19-184B-A76C-86A7D0AF327F}" type="pres">
      <dgm:prSet presAssocID="{5AB2F979-CE2A-2C4B-8FA1-01C1121FF9C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230681A-EB55-A54B-9397-157ED0E0498C}" type="presOf" srcId="{E0E7816A-D0D6-8643-ADD6-127ACA7F5177}" destId="{12625C3D-783F-2846-B845-BC8CBF687D50}" srcOrd="0" destOrd="3" presId="urn:microsoft.com/office/officeart/2005/8/layout/hList1"/>
    <dgm:cxn modelId="{97E2192A-B7E1-0E4A-A7AA-3BD7CA21574A}" srcId="{6A47FA07-A23D-3341-BFC9-3F34DC47F4F7}" destId="{087D60BC-FDEF-ED40-A478-462561B98B86}" srcOrd="0" destOrd="0" parTransId="{B9B532B7-C11D-F74F-82F0-FBC5506EE298}" sibTransId="{A2CFFF88-10C2-2B41-9627-8335BF121C05}"/>
    <dgm:cxn modelId="{6C343D2C-56BA-5E4E-B43B-92B1FC86BCFA}" type="presOf" srcId="{83E506EB-481A-D94A-ADA5-90B75AB63AC2}" destId="{12625C3D-783F-2846-B845-BC8CBF687D50}" srcOrd="0" destOrd="0" presId="urn:microsoft.com/office/officeart/2005/8/layout/hList1"/>
    <dgm:cxn modelId="{E3E5422F-013F-9141-BDB3-DA8F2037D606}" srcId="{087D60BC-FDEF-ED40-A478-462561B98B86}" destId="{E0E7816A-D0D6-8643-ADD6-127ACA7F5177}" srcOrd="3" destOrd="0" parTransId="{23C0F0DB-D462-1942-B50C-3E34D6C9ED52}" sibTransId="{92AB9026-0246-264D-9ADB-49EB38E4162C}"/>
    <dgm:cxn modelId="{844E2036-CB50-264D-BF6F-42B9A762414D}" srcId="{5AB2F979-CE2A-2C4B-8FA1-01C1121FF9C0}" destId="{CDBA2CEA-7F9B-724E-80DA-B7725A32DFFC}" srcOrd="3" destOrd="0" parTransId="{3EC05A41-B0A3-8449-8A69-2A6925EE7AE2}" sibTransId="{26B1E02A-A158-664F-9CF4-FDDBB0A5B119}"/>
    <dgm:cxn modelId="{CAB2413B-5816-A147-85B4-D0A57F8CA304}" type="presOf" srcId="{6A47FA07-A23D-3341-BFC9-3F34DC47F4F7}" destId="{8AE7CD5F-F951-C040-905F-1E79D9AE2F71}" srcOrd="0" destOrd="0" presId="urn:microsoft.com/office/officeart/2005/8/layout/hList1"/>
    <dgm:cxn modelId="{5596BF58-6422-824B-8303-DE30A6E2DB6D}" type="presOf" srcId="{5AB2F979-CE2A-2C4B-8FA1-01C1121FF9C0}" destId="{432F49A7-FE8D-C749-A2AB-1D8647EF8903}" srcOrd="0" destOrd="0" presId="urn:microsoft.com/office/officeart/2005/8/layout/hList1"/>
    <dgm:cxn modelId="{FB682A83-4D9D-B045-8237-D7AD52701387}" srcId="{5AB2F979-CE2A-2C4B-8FA1-01C1121FF9C0}" destId="{829C384B-2291-A34F-8278-3FDFBBD42FD1}" srcOrd="2" destOrd="0" parTransId="{8CA7B971-0012-C94F-B61D-BE5EE1923E5F}" sibTransId="{99962DF8-960F-B949-9072-66A2E41ACA51}"/>
    <dgm:cxn modelId="{62573B85-E062-E849-8738-53442D76C0E4}" srcId="{087D60BC-FDEF-ED40-A478-462561B98B86}" destId="{83E506EB-481A-D94A-ADA5-90B75AB63AC2}" srcOrd="0" destOrd="0" parTransId="{1575AA3C-012A-FE47-8D45-16999D7B0542}" sibTransId="{1919D3AD-BB47-7546-9FA3-A95AB7316EFA}"/>
    <dgm:cxn modelId="{83829F95-BFF9-1242-968B-04324D595AB9}" type="presOf" srcId="{EEEF7631-BB79-9349-9DEA-450405909855}" destId="{12625C3D-783F-2846-B845-BC8CBF687D50}" srcOrd="0" destOrd="2" presId="urn:microsoft.com/office/officeart/2005/8/layout/hList1"/>
    <dgm:cxn modelId="{AD39A4A5-2F74-4B4F-8FE1-F3CC410397DC}" type="presOf" srcId="{A400B902-C5BF-A243-8437-F92C5DFD953A}" destId="{D55615DA-EC19-184B-A76C-86A7D0AF327F}" srcOrd="0" destOrd="1" presId="urn:microsoft.com/office/officeart/2005/8/layout/hList1"/>
    <dgm:cxn modelId="{CD8CF9AB-000C-FE42-A092-80D6179BA25A}" type="presOf" srcId="{10353DF1-C02D-1142-96A1-BFCDDAA6212D}" destId="{D55615DA-EC19-184B-A76C-86A7D0AF327F}" srcOrd="0" destOrd="0" presId="urn:microsoft.com/office/officeart/2005/8/layout/hList1"/>
    <dgm:cxn modelId="{45FA53C7-3B34-CA4B-9962-D33791F5E006}" type="presOf" srcId="{087D60BC-FDEF-ED40-A478-462561B98B86}" destId="{5240FCF4-3533-534D-9A77-18126B4E9120}" srcOrd="0" destOrd="0" presId="urn:microsoft.com/office/officeart/2005/8/layout/hList1"/>
    <dgm:cxn modelId="{9CD7BECC-06BD-8743-A568-53FA62AEE0B0}" type="presOf" srcId="{CDBA2CEA-7F9B-724E-80DA-B7725A32DFFC}" destId="{D55615DA-EC19-184B-A76C-86A7D0AF327F}" srcOrd="0" destOrd="3" presId="urn:microsoft.com/office/officeart/2005/8/layout/hList1"/>
    <dgm:cxn modelId="{3AF028D5-74EB-8F46-8009-2706070551A4}" srcId="{5AB2F979-CE2A-2C4B-8FA1-01C1121FF9C0}" destId="{10353DF1-C02D-1142-96A1-BFCDDAA6212D}" srcOrd="0" destOrd="0" parTransId="{C6B6FAF1-C235-424B-956F-2BAFAAAAECAB}" sibTransId="{A67D4F0C-3D60-5048-ADC9-9FC2A71AACA3}"/>
    <dgm:cxn modelId="{E65A17D6-608B-B14D-B6B3-7A9231E42BE6}" type="presOf" srcId="{829C384B-2291-A34F-8278-3FDFBBD42FD1}" destId="{D55615DA-EC19-184B-A76C-86A7D0AF327F}" srcOrd="0" destOrd="2" presId="urn:microsoft.com/office/officeart/2005/8/layout/hList1"/>
    <dgm:cxn modelId="{155044D6-66CE-264C-9D48-A8FF1B32C7C9}" type="presOf" srcId="{993B806D-014B-4644-9C57-0BEFF4669D20}" destId="{12625C3D-783F-2846-B845-BC8CBF687D50}" srcOrd="0" destOrd="1" presId="urn:microsoft.com/office/officeart/2005/8/layout/hList1"/>
    <dgm:cxn modelId="{FE4246E6-DDD1-644C-8B72-0FC87B436C8F}" srcId="{087D60BC-FDEF-ED40-A478-462561B98B86}" destId="{993B806D-014B-4644-9C57-0BEFF4669D20}" srcOrd="1" destOrd="0" parTransId="{E0CD7ECA-845C-FE47-837E-74F59F242850}" sibTransId="{9C265681-1910-FC40-BF10-9B306CCA6FA1}"/>
    <dgm:cxn modelId="{2B316FE6-BF11-4E4A-A110-A537855159B2}" srcId="{087D60BC-FDEF-ED40-A478-462561B98B86}" destId="{EEEF7631-BB79-9349-9DEA-450405909855}" srcOrd="2" destOrd="0" parTransId="{C8979755-AD74-5644-A800-7FFCC0832E13}" sibTransId="{A285F831-EB94-974C-94AD-6BA536D2828B}"/>
    <dgm:cxn modelId="{5CF1F1E7-E58F-6D45-9AE1-504841A13B3F}" srcId="{6A47FA07-A23D-3341-BFC9-3F34DC47F4F7}" destId="{5AB2F979-CE2A-2C4B-8FA1-01C1121FF9C0}" srcOrd="1" destOrd="0" parTransId="{DBE40525-0D6D-CA4B-B3AA-987CB019624D}" sibTransId="{8D39B1BE-4BF4-1F49-934D-CFC3FABF20F4}"/>
    <dgm:cxn modelId="{1334A2EA-161A-D142-9FCD-CD18EF773863}" srcId="{5AB2F979-CE2A-2C4B-8FA1-01C1121FF9C0}" destId="{A400B902-C5BF-A243-8437-F92C5DFD953A}" srcOrd="1" destOrd="0" parTransId="{425E9584-7F53-2E4A-BE48-083354347FD1}" sibTransId="{736E6543-7A17-B24A-ACA9-EB63B7807D46}"/>
    <dgm:cxn modelId="{7C2A8ADB-6AF6-0A45-85F8-221F5203BB94}" type="presParOf" srcId="{8AE7CD5F-F951-C040-905F-1E79D9AE2F71}" destId="{DC5E148A-36A6-C340-9D00-D2E44358F9A7}" srcOrd="0" destOrd="0" presId="urn:microsoft.com/office/officeart/2005/8/layout/hList1"/>
    <dgm:cxn modelId="{2D51B5AF-BB72-BB43-AEDB-EBB31667A18A}" type="presParOf" srcId="{DC5E148A-36A6-C340-9D00-D2E44358F9A7}" destId="{5240FCF4-3533-534D-9A77-18126B4E9120}" srcOrd="0" destOrd="0" presId="urn:microsoft.com/office/officeart/2005/8/layout/hList1"/>
    <dgm:cxn modelId="{9E06AEC3-E5F1-3040-9074-62837170D7E1}" type="presParOf" srcId="{DC5E148A-36A6-C340-9D00-D2E44358F9A7}" destId="{12625C3D-783F-2846-B845-BC8CBF687D50}" srcOrd="1" destOrd="0" presId="urn:microsoft.com/office/officeart/2005/8/layout/hList1"/>
    <dgm:cxn modelId="{DF2C85D5-6EF7-E541-9999-6963239A3BA2}" type="presParOf" srcId="{8AE7CD5F-F951-C040-905F-1E79D9AE2F71}" destId="{DCDACE9B-BFCF-9147-965E-0DCA0B3287B3}" srcOrd="1" destOrd="0" presId="urn:microsoft.com/office/officeart/2005/8/layout/hList1"/>
    <dgm:cxn modelId="{606A77DB-6B60-F041-8668-6F78558C78ED}" type="presParOf" srcId="{8AE7CD5F-F951-C040-905F-1E79D9AE2F71}" destId="{C18CB44D-8066-064A-A277-4480973A8BA4}" srcOrd="2" destOrd="0" presId="urn:microsoft.com/office/officeart/2005/8/layout/hList1"/>
    <dgm:cxn modelId="{3284C12B-C9AB-FA4B-A13E-68D7F80F627D}" type="presParOf" srcId="{C18CB44D-8066-064A-A277-4480973A8BA4}" destId="{432F49A7-FE8D-C749-A2AB-1D8647EF8903}" srcOrd="0" destOrd="0" presId="urn:microsoft.com/office/officeart/2005/8/layout/hList1"/>
    <dgm:cxn modelId="{FD03FEE9-C472-874C-8870-D902B5D414A1}" type="presParOf" srcId="{C18CB44D-8066-064A-A277-4480973A8BA4}" destId="{D55615DA-EC19-184B-A76C-86A7D0AF327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318643-321A-1A47-BD8B-1EEE7EEC160E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02042239-2AE6-ED4E-A5F8-2A31131701D6}">
      <dgm:prSet phldrT="[Texto]" custT="1"/>
      <dgm:spPr>
        <a:solidFill>
          <a:srgbClr val="16AD9E"/>
        </a:solidFill>
      </dgm:spPr>
      <dgm:t>
        <a:bodyPr/>
        <a:lstStyle/>
        <a:p>
          <a:r>
            <a:rPr lang="es-MX" sz="3200" dirty="0">
              <a:latin typeface="Metropolis" pitchFamily="2" charset="77"/>
            </a:rPr>
            <a:t>Top of the funnel (TOFU)</a:t>
          </a:r>
        </a:p>
      </dgm:t>
    </dgm:pt>
    <dgm:pt modelId="{08D625D2-EED1-974E-AF9C-1FEE04FFF88B}" type="parTrans" cxnId="{135BC740-4F2D-BC41-AB48-E6E5C7BDD067}">
      <dgm:prSet/>
      <dgm:spPr/>
      <dgm:t>
        <a:bodyPr/>
        <a:lstStyle/>
        <a:p>
          <a:endParaRPr lang="es-MX"/>
        </a:p>
      </dgm:t>
    </dgm:pt>
    <dgm:pt modelId="{B28DE860-1BF7-6F41-B358-FDF9D21799BD}" type="sibTrans" cxnId="{135BC740-4F2D-BC41-AB48-E6E5C7BDD067}">
      <dgm:prSet/>
      <dgm:spPr/>
      <dgm:t>
        <a:bodyPr/>
        <a:lstStyle/>
        <a:p>
          <a:endParaRPr lang="es-MX"/>
        </a:p>
      </dgm:t>
    </dgm:pt>
    <dgm:pt modelId="{6D667ED7-5482-5942-A346-C3737B43E110}">
      <dgm:prSet phldrT="[Texto]" custT="1"/>
      <dgm:spPr>
        <a:solidFill>
          <a:srgbClr val="E46988"/>
        </a:solidFill>
      </dgm:spPr>
      <dgm:t>
        <a:bodyPr/>
        <a:lstStyle/>
        <a:p>
          <a:r>
            <a:rPr lang="es-MX" sz="3200" dirty="0">
              <a:latin typeface="Metropolis" pitchFamily="2" charset="77"/>
            </a:rPr>
            <a:t>Middle of the funnel (MOFU)</a:t>
          </a:r>
        </a:p>
      </dgm:t>
    </dgm:pt>
    <dgm:pt modelId="{AF564686-76EC-3645-8959-29D8CCDEE3DB}" type="parTrans" cxnId="{761511E2-C26C-354E-97A4-1AE86A32BCCC}">
      <dgm:prSet/>
      <dgm:spPr/>
      <dgm:t>
        <a:bodyPr/>
        <a:lstStyle/>
        <a:p>
          <a:endParaRPr lang="es-MX"/>
        </a:p>
      </dgm:t>
    </dgm:pt>
    <dgm:pt modelId="{B59077B8-0262-2D4A-B37E-457066BCFD3F}" type="sibTrans" cxnId="{761511E2-C26C-354E-97A4-1AE86A32BCCC}">
      <dgm:prSet/>
      <dgm:spPr/>
      <dgm:t>
        <a:bodyPr/>
        <a:lstStyle/>
        <a:p>
          <a:endParaRPr lang="es-MX"/>
        </a:p>
      </dgm:t>
    </dgm:pt>
    <dgm:pt modelId="{60322273-35AC-0742-9E1B-27C3A11EA391}">
      <dgm:prSet phldrT="[Texto]" custT="1"/>
      <dgm:spPr>
        <a:solidFill>
          <a:srgbClr val="B94594"/>
        </a:solidFill>
      </dgm:spPr>
      <dgm:t>
        <a:bodyPr/>
        <a:lstStyle/>
        <a:p>
          <a:r>
            <a:rPr lang="es-MX" sz="2400" dirty="0">
              <a:latin typeface="Metropolis" pitchFamily="2" charset="77"/>
            </a:rPr>
            <a:t>Bottom of the funnel (BOFU)</a:t>
          </a:r>
        </a:p>
      </dgm:t>
    </dgm:pt>
    <dgm:pt modelId="{E488B6A6-B16C-FD48-99B0-E9302AD72009}" type="parTrans" cxnId="{9FB67439-7619-9D4E-936E-54F959BC82C8}">
      <dgm:prSet/>
      <dgm:spPr/>
      <dgm:t>
        <a:bodyPr/>
        <a:lstStyle/>
        <a:p>
          <a:endParaRPr lang="es-MX"/>
        </a:p>
      </dgm:t>
    </dgm:pt>
    <dgm:pt modelId="{F5A93B89-088F-9243-94C5-874E17DFEEB0}" type="sibTrans" cxnId="{9FB67439-7619-9D4E-936E-54F959BC82C8}">
      <dgm:prSet/>
      <dgm:spPr/>
      <dgm:t>
        <a:bodyPr/>
        <a:lstStyle/>
        <a:p>
          <a:endParaRPr lang="es-MX"/>
        </a:p>
      </dgm:t>
    </dgm:pt>
    <dgm:pt modelId="{7CA5EC43-5C73-6C4B-9E70-FE7D3F8EE699}" type="pres">
      <dgm:prSet presAssocID="{84318643-321A-1A47-BD8B-1EEE7EEC160E}" presName="Name0" presStyleCnt="0">
        <dgm:presLayoutVars>
          <dgm:dir/>
          <dgm:animLvl val="lvl"/>
          <dgm:resizeHandles val="exact"/>
        </dgm:presLayoutVars>
      </dgm:prSet>
      <dgm:spPr/>
    </dgm:pt>
    <dgm:pt modelId="{52FB933C-A84D-B642-AA97-65725626D8EF}" type="pres">
      <dgm:prSet presAssocID="{02042239-2AE6-ED4E-A5F8-2A31131701D6}" presName="Name8" presStyleCnt="0"/>
      <dgm:spPr/>
    </dgm:pt>
    <dgm:pt modelId="{3D667609-6BFA-9741-9A11-8EA0DACA9B3C}" type="pres">
      <dgm:prSet presAssocID="{02042239-2AE6-ED4E-A5F8-2A31131701D6}" presName="level" presStyleLbl="node1" presStyleIdx="0" presStyleCnt="3">
        <dgm:presLayoutVars>
          <dgm:chMax val="1"/>
          <dgm:bulletEnabled val="1"/>
        </dgm:presLayoutVars>
      </dgm:prSet>
      <dgm:spPr/>
    </dgm:pt>
    <dgm:pt modelId="{28B3D666-A90D-8147-940E-A4BC3C9B50CE}" type="pres">
      <dgm:prSet presAssocID="{02042239-2AE6-ED4E-A5F8-2A31131701D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98A82EB-535C-7848-A156-06C8AF2EBDEA}" type="pres">
      <dgm:prSet presAssocID="{6D667ED7-5482-5942-A346-C3737B43E110}" presName="Name8" presStyleCnt="0"/>
      <dgm:spPr/>
    </dgm:pt>
    <dgm:pt modelId="{D86071BF-5C6E-0143-83AE-89B8D83BF036}" type="pres">
      <dgm:prSet presAssocID="{6D667ED7-5482-5942-A346-C3737B43E110}" presName="level" presStyleLbl="node1" presStyleIdx="1" presStyleCnt="3">
        <dgm:presLayoutVars>
          <dgm:chMax val="1"/>
          <dgm:bulletEnabled val="1"/>
        </dgm:presLayoutVars>
      </dgm:prSet>
      <dgm:spPr/>
    </dgm:pt>
    <dgm:pt modelId="{183EB6BE-DF15-0047-BFC6-A3A9364D0FDE}" type="pres">
      <dgm:prSet presAssocID="{6D667ED7-5482-5942-A346-C3737B43E11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7F3CAE1-DA2B-E14B-B2A3-34E1A8CCFA7A}" type="pres">
      <dgm:prSet presAssocID="{60322273-35AC-0742-9E1B-27C3A11EA391}" presName="Name8" presStyleCnt="0"/>
      <dgm:spPr/>
    </dgm:pt>
    <dgm:pt modelId="{E9BDB556-61D9-1443-A1FF-718BAB95BEF1}" type="pres">
      <dgm:prSet presAssocID="{60322273-35AC-0742-9E1B-27C3A11EA391}" presName="level" presStyleLbl="node1" presStyleIdx="2" presStyleCnt="3">
        <dgm:presLayoutVars>
          <dgm:chMax val="1"/>
          <dgm:bulletEnabled val="1"/>
        </dgm:presLayoutVars>
      </dgm:prSet>
      <dgm:spPr/>
    </dgm:pt>
    <dgm:pt modelId="{4070ABC6-D7FA-8D4B-9E65-213A6F771588}" type="pres">
      <dgm:prSet presAssocID="{60322273-35AC-0742-9E1B-27C3A11EA39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C28D431-ED81-744E-82B4-648FA45CC179}" type="presOf" srcId="{02042239-2AE6-ED4E-A5F8-2A31131701D6}" destId="{28B3D666-A90D-8147-940E-A4BC3C9B50CE}" srcOrd="1" destOrd="0" presId="urn:microsoft.com/office/officeart/2005/8/layout/pyramid3"/>
    <dgm:cxn modelId="{C4E47B38-960C-5A4C-BB0C-B48872E65E17}" type="presOf" srcId="{60322273-35AC-0742-9E1B-27C3A11EA391}" destId="{E9BDB556-61D9-1443-A1FF-718BAB95BEF1}" srcOrd="0" destOrd="0" presId="urn:microsoft.com/office/officeart/2005/8/layout/pyramid3"/>
    <dgm:cxn modelId="{9FB67439-7619-9D4E-936E-54F959BC82C8}" srcId="{84318643-321A-1A47-BD8B-1EEE7EEC160E}" destId="{60322273-35AC-0742-9E1B-27C3A11EA391}" srcOrd="2" destOrd="0" parTransId="{E488B6A6-B16C-FD48-99B0-E9302AD72009}" sibTransId="{F5A93B89-088F-9243-94C5-874E17DFEEB0}"/>
    <dgm:cxn modelId="{135BC740-4F2D-BC41-AB48-E6E5C7BDD067}" srcId="{84318643-321A-1A47-BD8B-1EEE7EEC160E}" destId="{02042239-2AE6-ED4E-A5F8-2A31131701D6}" srcOrd="0" destOrd="0" parTransId="{08D625D2-EED1-974E-AF9C-1FEE04FFF88B}" sibTransId="{B28DE860-1BF7-6F41-B358-FDF9D21799BD}"/>
    <dgm:cxn modelId="{18B5E651-EFF1-5141-A7F3-0196B548CA98}" type="presOf" srcId="{60322273-35AC-0742-9E1B-27C3A11EA391}" destId="{4070ABC6-D7FA-8D4B-9E65-213A6F771588}" srcOrd="1" destOrd="0" presId="urn:microsoft.com/office/officeart/2005/8/layout/pyramid3"/>
    <dgm:cxn modelId="{95E59967-2784-E445-BD14-50AD523E7CA9}" type="presOf" srcId="{6D667ED7-5482-5942-A346-C3737B43E110}" destId="{183EB6BE-DF15-0047-BFC6-A3A9364D0FDE}" srcOrd="1" destOrd="0" presId="urn:microsoft.com/office/officeart/2005/8/layout/pyramid3"/>
    <dgm:cxn modelId="{BD11E167-87B3-4542-B909-9B0B1CFD16C0}" type="presOf" srcId="{6D667ED7-5482-5942-A346-C3737B43E110}" destId="{D86071BF-5C6E-0143-83AE-89B8D83BF036}" srcOrd="0" destOrd="0" presId="urn:microsoft.com/office/officeart/2005/8/layout/pyramid3"/>
    <dgm:cxn modelId="{897924D7-6622-AF46-80DE-F0ED8E339105}" type="presOf" srcId="{02042239-2AE6-ED4E-A5F8-2A31131701D6}" destId="{3D667609-6BFA-9741-9A11-8EA0DACA9B3C}" srcOrd="0" destOrd="0" presId="urn:microsoft.com/office/officeart/2005/8/layout/pyramid3"/>
    <dgm:cxn modelId="{D59306D8-9531-6748-A58B-01184A629F09}" type="presOf" srcId="{84318643-321A-1A47-BD8B-1EEE7EEC160E}" destId="{7CA5EC43-5C73-6C4B-9E70-FE7D3F8EE699}" srcOrd="0" destOrd="0" presId="urn:microsoft.com/office/officeart/2005/8/layout/pyramid3"/>
    <dgm:cxn modelId="{761511E2-C26C-354E-97A4-1AE86A32BCCC}" srcId="{84318643-321A-1A47-BD8B-1EEE7EEC160E}" destId="{6D667ED7-5482-5942-A346-C3737B43E110}" srcOrd="1" destOrd="0" parTransId="{AF564686-76EC-3645-8959-29D8CCDEE3DB}" sibTransId="{B59077B8-0262-2D4A-B37E-457066BCFD3F}"/>
    <dgm:cxn modelId="{2A880F84-B00C-FE4D-80FC-A680E3BB60B2}" type="presParOf" srcId="{7CA5EC43-5C73-6C4B-9E70-FE7D3F8EE699}" destId="{52FB933C-A84D-B642-AA97-65725626D8EF}" srcOrd="0" destOrd="0" presId="urn:microsoft.com/office/officeart/2005/8/layout/pyramid3"/>
    <dgm:cxn modelId="{A7017CF4-2A7A-4149-9FA0-2A9300DC734C}" type="presParOf" srcId="{52FB933C-A84D-B642-AA97-65725626D8EF}" destId="{3D667609-6BFA-9741-9A11-8EA0DACA9B3C}" srcOrd="0" destOrd="0" presId="urn:microsoft.com/office/officeart/2005/8/layout/pyramid3"/>
    <dgm:cxn modelId="{BFC511D3-EBAD-6547-A787-1CE1983D6005}" type="presParOf" srcId="{52FB933C-A84D-B642-AA97-65725626D8EF}" destId="{28B3D666-A90D-8147-940E-A4BC3C9B50CE}" srcOrd="1" destOrd="0" presId="urn:microsoft.com/office/officeart/2005/8/layout/pyramid3"/>
    <dgm:cxn modelId="{4D31E059-AC3F-4040-A4A2-955174BAAB41}" type="presParOf" srcId="{7CA5EC43-5C73-6C4B-9E70-FE7D3F8EE699}" destId="{C98A82EB-535C-7848-A156-06C8AF2EBDEA}" srcOrd="1" destOrd="0" presId="urn:microsoft.com/office/officeart/2005/8/layout/pyramid3"/>
    <dgm:cxn modelId="{751D8780-4804-4B42-9FBB-91D90F7685B9}" type="presParOf" srcId="{C98A82EB-535C-7848-A156-06C8AF2EBDEA}" destId="{D86071BF-5C6E-0143-83AE-89B8D83BF036}" srcOrd="0" destOrd="0" presId="urn:microsoft.com/office/officeart/2005/8/layout/pyramid3"/>
    <dgm:cxn modelId="{56144001-0A73-7647-AAA8-616B1B3E626E}" type="presParOf" srcId="{C98A82EB-535C-7848-A156-06C8AF2EBDEA}" destId="{183EB6BE-DF15-0047-BFC6-A3A9364D0FDE}" srcOrd="1" destOrd="0" presId="urn:microsoft.com/office/officeart/2005/8/layout/pyramid3"/>
    <dgm:cxn modelId="{8AFEDFAA-7442-614E-93F0-AF7BFABA0059}" type="presParOf" srcId="{7CA5EC43-5C73-6C4B-9E70-FE7D3F8EE699}" destId="{17F3CAE1-DA2B-E14B-B2A3-34E1A8CCFA7A}" srcOrd="2" destOrd="0" presId="urn:microsoft.com/office/officeart/2005/8/layout/pyramid3"/>
    <dgm:cxn modelId="{596EECDB-FA75-144C-BECB-5FDB534BD2BE}" type="presParOf" srcId="{17F3CAE1-DA2B-E14B-B2A3-34E1A8CCFA7A}" destId="{E9BDB556-61D9-1443-A1FF-718BAB95BEF1}" srcOrd="0" destOrd="0" presId="urn:microsoft.com/office/officeart/2005/8/layout/pyramid3"/>
    <dgm:cxn modelId="{E1DDCF35-2506-774E-8FC4-C9AACF6F7718}" type="presParOf" srcId="{17F3CAE1-DA2B-E14B-B2A3-34E1A8CCFA7A}" destId="{4070ABC6-D7FA-8D4B-9E65-213A6F77158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B808E-6B56-3843-9185-95AB73A4113E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rgbClr val="16AD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Audiencia</a:t>
          </a:r>
        </a:p>
      </dsp:txBody>
      <dsp:txXfrm>
        <a:off x="44665" y="2106299"/>
        <a:ext cx="2060143" cy="1206068"/>
      </dsp:txXfrm>
    </dsp:sp>
    <dsp:sp modelId="{A54B645C-B0ED-494C-8859-391071FE81C5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/>
        </a:p>
      </dsp:txBody>
      <dsp:txXfrm>
        <a:off x="2355850" y="2550475"/>
        <a:ext cx="316861" cy="317716"/>
      </dsp:txXfrm>
    </dsp:sp>
    <dsp:sp modelId="{7E3F018B-86FB-BF40-8082-91BDAE900FAA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rgbClr val="E469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Mensajes</a:t>
          </a:r>
        </a:p>
      </dsp:txBody>
      <dsp:txXfrm>
        <a:off x="3033928" y="2106299"/>
        <a:ext cx="2060143" cy="1206068"/>
      </dsp:txXfrm>
    </dsp:sp>
    <dsp:sp modelId="{809A8C8D-7083-1745-9D36-B85779A32476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/>
        </a:p>
      </dsp:txBody>
      <dsp:txXfrm>
        <a:off x="5345112" y="2550475"/>
        <a:ext cx="316861" cy="317716"/>
      </dsp:txXfrm>
    </dsp:sp>
    <dsp:sp modelId="{6778A947-64B6-BA45-8CD3-27BCE4DCBEF7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rgbClr val="B945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 dirty="0"/>
            <a:t>Señales</a:t>
          </a:r>
        </a:p>
      </dsp:txBody>
      <dsp:txXfrm>
        <a:off x="6023190" y="2106299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0FCF4-3533-534D-9A77-18126B4E9120}">
      <dsp:nvSpPr>
        <dsp:cNvPr id="0" name=""/>
        <dsp:cNvSpPr/>
      </dsp:nvSpPr>
      <dsp:spPr>
        <a:xfrm>
          <a:off x="40" y="29424"/>
          <a:ext cx="3875714" cy="604800"/>
        </a:xfrm>
        <a:prstGeom prst="rect">
          <a:avLst/>
        </a:prstGeom>
        <a:solidFill>
          <a:srgbClr val="16AD9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SLAP</a:t>
          </a:r>
        </a:p>
      </dsp:txBody>
      <dsp:txXfrm>
        <a:off x="40" y="29424"/>
        <a:ext cx="3875714" cy="604800"/>
      </dsp:txXfrm>
    </dsp:sp>
    <dsp:sp modelId="{12625C3D-783F-2846-B845-BC8CBF687D50}">
      <dsp:nvSpPr>
        <dsp:cNvPr id="0" name=""/>
        <dsp:cNvSpPr/>
      </dsp:nvSpPr>
      <dsp:spPr>
        <a:xfrm>
          <a:off x="40" y="634224"/>
          <a:ext cx="3875714" cy="4035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Stop : Deja de privarte de lo que te gusta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Look: ¿sabías que puedes comer un exquisito chocolate sin azúcar?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Act: Te invitamos a probar nuestro surtido belga sin azúcar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Purchase: Puedes comprarlo en nuestra página web y te llegará en un par de horas a tu casa.</a:t>
          </a:r>
        </a:p>
      </dsp:txBody>
      <dsp:txXfrm>
        <a:off x="40" y="634224"/>
        <a:ext cx="3875714" cy="4035150"/>
      </dsp:txXfrm>
    </dsp:sp>
    <dsp:sp modelId="{432F49A7-FE8D-C749-A2AB-1D8647EF8903}">
      <dsp:nvSpPr>
        <dsp:cNvPr id="0" name=""/>
        <dsp:cNvSpPr/>
      </dsp:nvSpPr>
      <dsp:spPr>
        <a:xfrm>
          <a:off x="4418354" y="29424"/>
          <a:ext cx="3875714" cy="604800"/>
        </a:xfrm>
        <a:prstGeom prst="rect">
          <a:avLst/>
        </a:prstGeom>
        <a:solidFill>
          <a:srgbClr val="E4698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AIDA</a:t>
          </a:r>
        </a:p>
      </dsp:txBody>
      <dsp:txXfrm>
        <a:off x="4418354" y="29424"/>
        <a:ext cx="3875714" cy="604800"/>
      </dsp:txXfrm>
    </dsp:sp>
    <dsp:sp modelId="{D55615DA-EC19-184B-A76C-86A7D0AF327F}">
      <dsp:nvSpPr>
        <dsp:cNvPr id="0" name=""/>
        <dsp:cNvSpPr/>
      </dsp:nvSpPr>
      <dsp:spPr>
        <a:xfrm>
          <a:off x="4418354" y="634224"/>
          <a:ext cx="3875714" cy="40351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Attention: Disfruta de lo que te gusta sin preocuparte del azúcar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Interest: comer una pequeña porción de chocolate al día te hará sentir más contento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Desire: date un gustito con un exquisito chocoalte belga sin sentir culpa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dirty="0"/>
            <a:t>Action: haz clic en el link de nuestra bio</a:t>
          </a:r>
        </a:p>
      </dsp:txBody>
      <dsp:txXfrm>
        <a:off x="4418354" y="634224"/>
        <a:ext cx="3875714" cy="4035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67609-6BFA-9741-9A11-8EA0DACA9B3C}">
      <dsp:nvSpPr>
        <dsp:cNvPr id="0" name=""/>
        <dsp:cNvSpPr/>
      </dsp:nvSpPr>
      <dsp:spPr>
        <a:xfrm rot="10800000">
          <a:off x="0" y="0"/>
          <a:ext cx="4782917" cy="1619499"/>
        </a:xfrm>
        <a:prstGeom prst="trapezoid">
          <a:avLst>
            <a:gd name="adj" fmla="val 49222"/>
          </a:avLst>
        </a:prstGeom>
        <a:solidFill>
          <a:srgbClr val="16AD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Metropolis" pitchFamily="2" charset="77"/>
            </a:rPr>
            <a:t>Top of the funnel (TOFU)</a:t>
          </a:r>
        </a:p>
      </dsp:txBody>
      <dsp:txXfrm rot="-10800000">
        <a:off x="837010" y="0"/>
        <a:ext cx="3108896" cy="1619499"/>
      </dsp:txXfrm>
    </dsp:sp>
    <dsp:sp modelId="{D86071BF-5C6E-0143-83AE-89B8D83BF036}">
      <dsp:nvSpPr>
        <dsp:cNvPr id="0" name=""/>
        <dsp:cNvSpPr/>
      </dsp:nvSpPr>
      <dsp:spPr>
        <a:xfrm rot="10800000">
          <a:off x="797152" y="1619499"/>
          <a:ext cx="3188611" cy="1619499"/>
        </a:xfrm>
        <a:prstGeom prst="trapezoid">
          <a:avLst>
            <a:gd name="adj" fmla="val 49222"/>
          </a:avLst>
        </a:prstGeom>
        <a:solidFill>
          <a:srgbClr val="E469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latin typeface="Metropolis" pitchFamily="2" charset="77"/>
            </a:rPr>
            <a:t>Middle of the funnel (MOFU)</a:t>
          </a:r>
        </a:p>
      </dsp:txBody>
      <dsp:txXfrm rot="-10800000">
        <a:off x="1355159" y="1619499"/>
        <a:ext cx="2072597" cy="1619499"/>
      </dsp:txXfrm>
    </dsp:sp>
    <dsp:sp modelId="{E9BDB556-61D9-1443-A1FF-718BAB95BEF1}">
      <dsp:nvSpPr>
        <dsp:cNvPr id="0" name=""/>
        <dsp:cNvSpPr/>
      </dsp:nvSpPr>
      <dsp:spPr>
        <a:xfrm rot="10800000">
          <a:off x="1594305" y="3238998"/>
          <a:ext cx="1594305" cy="1619499"/>
        </a:xfrm>
        <a:prstGeom prst="trapezoid">
          <a:avLst>
            <a:gd name="adj" fmla="val 50000"/>
          </a:avLst>
        </a:prstGeom>
        <a:solidFill>
          <a:srgbClr val="B945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Metropolis" pitchFamily="2" charset="77"/>
            </a:rPr>
            <a:t>Bottom of the funnel (BOFU)</a:t>
          </a:r>
        </a:p>
      </dsp:txBody>
      <dsp:txXfrm rot="-10800000">
        <a:off x="1594305" y="3238998"/>
        <a:ext cx="1594305" cy="1619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9CC52-B03F-8355-BA54-93A84533E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D817C1-7421-D541-843F-19B3737A5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9F10FA-282F-CE30-7E34-E8C42AB7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E2AA81-8DD5-43F1-DA2E-4FEDB745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4A05A0-429E-4F63-A878-214F631B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033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A457D-C709-B6A8-8243-156341C3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C168D6-BB12-35EA-87D8-27E713BBD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65179C-F418-69E7-C6DD-3B5E085C0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08E19A-6452-D73B-18D1-86977A32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F9A16F-845D-A035-FD73-94AADE23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60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FE94E3-955A-1CE9-87BD-23FB7E828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8F57C8-288E-2DB4-A76D-4F1EEF7A2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8B8C2A-2630-DA9A-7F26-618B981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624598-B6A9-B861-39DD-097023D7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55ED46-10E8-2AFE-2296-9524A62E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589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42D1D-DA2A-1E34-82B9-7A79182E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BCA54-2A39-286E-4CF4-4A7964CB0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7E55B4-3C35-299D-252A-0082B847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1C7EFF-8978-D014-5DDC-32D02FE7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CD340D-128F-4DA4-CE5F-08C4409B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294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E1840-CC08-3CEE-892D-E991A3A2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7FE1B4-296E-C954-1EC2-D041A1763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BE4762-5381-7467-59FB-B3032671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70174-658D-5484-4554-152BDD6E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C3FB2-FAA5-1CBC-871E-09E3C3CE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223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D309C-CE4D-3CDF-B2F4-561D9750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F09D34-4036-9399-740F-6EA8550E9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D8DAE-4F5B-E071-F24B-1FBADD796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FA1AA-7E75-1DF0-A838-262E2F20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6E9455-EDCC-CCAA-7F05-9CCBBF0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BED200-0739-6D11-B42C-106DF735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173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50E09-1040-40D1-FC7C-BE612506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71994F-CDD3-1483-2BD7-6FCCE8D7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19D271-D8C5-AC20-FE83-F74CF7158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FB41AA-723F-4B63-2109-85B1D3C17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E922AC-D0C1-50C3-1E0D-33C9D0FFF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4888B8-3DB2-3188-3981-F13F19925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B00974-C4DF-806B-C030-7E78D485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47CF3D-A7BD-CF02-D99F-097E4DA7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346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ADC51-DA14-A325-3606-56562C40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C37ABF8-C746-543E-E2D3-B57AAE3C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3043F0-1241-4504-BA50-D5034231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9D6617C-69E2-2E02-F330-756E37BC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573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E49C28-CC9C-8435-1A1F-8AA8215F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041871-2A72-C063-4B46-01119A53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D4F6B6-0F18-1C1F-377C-ABB263DA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193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612B5-1810-79CB-BCED-5DA7F8E3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518C47-BC13-15F8-3083-AD7C839A3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865B00-8C8A-4E4E-94E2-7B04835B4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C44F0-AB47-6DF2-4536-9A7C6D4A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7D0864-4CA8-8372-8C05-457EA9D5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693D1A-86DF-B6EB-FB0C-67631E28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182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6166B-68C4-611F-C968-E73C157E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0166D67-BF8E-F71B-C573-96CD33A2F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B50FD2-0A61-B96A-C8B8-5B73ACECC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BB5686-6191-030C-D735-1532AC9D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3DA851-EAB8-5078-237D-9077BAE7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5413F1-CE19-8B71-2302-B8379BB4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725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58174FD-6601-4480-BF3A-FF3EA5A2A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2C983B-D5CC-B884-B0DA-0DF40E26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BCC810-96D6-EB2F-3E71-B796A1D74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1A81-0392-B544-A948-AF58045DE586}" type="datetimeFigureOut">
              <a:rPr lang="es-CL" smtClean="0"/>
              <a:t>10-06-23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4C55CC-760D-7D77-B992-BE2206659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8125F3-F9CC-3A18-2E56-A2BB4E329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5056-BC2D-364B-86DA-7B67DB82B8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486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24CA5-9189-7167-F2A6-40D6764645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Campañas de publicidad en META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D0B2D5-43A1-1B5F-4667-9E94A3007B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Aplicando el embudo de marketing</a:t>
            </a:r>
          </a:p>
        </p:txBody>
      </p:sp>
    </p:spTree>
    <p:extLst>
      <p:ext uri="{BB962C8B-B14F-4D97-AF65-F5344CB8AC3E}">
        <p14:creationId xmlns:p14="http://schemas.microsoft.com/office/powerpoint/2010/main" val="66374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BA94C-BC06-3F5F-7BBC-4A3E45BB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Creación Campaña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18A801C-21DB-D16B-5137-ACC56FC75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29" y="1487318"/>
            <a:ext cx="7503431" cy="4689645"/>
          </a:xfrm>
        </p:spPr>
      </p:pic>
    </p:spTree>
    <p:extLst>
      <p:ext uri="{BB962C8B-B14F-4D97-AF65-F5344CB8AC3E}">
        <p14:creationId xmlns:p14="http://schemas.microsoft.com/office/powerpoint/2010/main" val="212652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1CEE7-9D1B-BE50-29D0-0104DC29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Público: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FC2924F-8670-12C9-021D-8298B85A3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2522170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3F2A5-F890-CC4C-E05D-FB0ACED5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IMPORTANTE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962EA-B791-B8B5-107B-D276010F9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Lo primero que tiene que hacer un anuncios es llamar la </a:t>
            </a:r>
            <a:r>
              <a:rPr lang="es-CL" b="1" dirty="0">
                <a:solidFill>
                  <a:srgbClr val="B94594"/>
                </a:solidFill>
              </a:rPr>
              <a:t>atención</a:t>
            </a:r>
            <a:r>
              <a:rPr lang="es-CL" dirty="0"/>
              <a:t>.</a:t>
            </a:r>
          </a:p>
          <a:p>
            <a:r>
              <a:rPr lang="es-CL" dirty="0"/>
              <a:t>Lo segundo, generar </a:t>
            </a:r>
            <a:r>
              <a:rPr lang="es-CL" b="1" dirty="0">
                <a:solidFill>
                  <a:srgbClr val="B94594"/>
                </a:solidFill>
              </a:rPr>
              <a:t>interés</a:t>
            </a:r>
            <a:r>
              <a:rPr lang="es-CL" dirty="0"/>
              <a:t>.</a:t>
            </a:r>
          </a:p>
          <a:p>
            <a:r>
              <a:rPr lang="es-CL" dirty="0"/>
              <a:t>Lo tercero, generar </a:t>
            </a:r>
            <a:r>
              <a:rPr lang="es-CL" b="1" dirty="0">
                <a:solidFill>
                  <a:srgbClr val="B94594"/>
                </a:solidFill>
              </a:rPr>
              <a:t>deseo</a:t>
            </a:r>
            <a:r>
              <a:rPr lang="es-CL" dirty="0"/>
              <a:t>.</a:t>
            </a:r>
          </a:p>
          <a:p>
            <a:r>
              <a:rPr lang="es-CL" dirty="0"/>
              <a:t>Lo cuarto, incentivar a que las personas tomen </a:t>
            </a:r>
            <a:r>
              <a:rPr lang="es-CL" b="1" dirty="0">
                <a:solidFill>
                  <a:srgbClr val="B94594"/>
                </a:solidFill>
              </a:rPr>
              <a:t>acción</a:t>
            </a:r>
            <a:r>
              <a:rPr lang="es-CL" dirty="0"/>
              <a:t>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39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116A7-0057-ECE6-7A92-087AE80C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2. Mensaje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F3731E-0796-9CA1-A293-37D7F9170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A.I.D.A</a:t>
            </a:r>
          </a:p>
          <a:p>
            <a:r>
              <a:rPr lang="es-CL" dirty="0"/>
              <a:t>ATENCIÓN: Acelera tu carrera en sólo 4 meses.</a:t>
            </a:r>
          </a:p>
          <a:p>
            <a:r>
              <a:rPr lang="es-CL" dirty="0"/>
              <a:t>INTERÉS: </a:t>
            </a:r>
            <a:r>
              <a:rPr lang="es-CL" dirty="0" err="1"/>
              <a:t>xx</a:t>
            </a:r>
            <a:r>
              <a:rPr lang="es-CL" dirty="0"/>
              <a:t> profesionales de institutos profesionales se han perfeccionado con nuestro diploma de </a:t>
            </a:r>
            <a:r>
              <a:rPr lang="es-CL" dirty="0" err="1"/>
              <a:t>xx</a:t>
            </a:r>
            <a:r>
              <a:rPr lang="es-CL" dirty="0"/>
              <a:t> (vencer miedo, aclarar prejuicios, </a:t>
            </a:r>
            <a:r>
              <a:rPr lang="es-CL" dirty="0" err="1"/>
              <a:t>etc</a:t>
            </a:r>
            <a:r>
              <a:rPr lang="es-CL" dirty="0"/>
              <a:t>)</a:t>
            </a:r>
          </a:p>
          <a:p>
            <a:r>
              <a:rPr lang="es-CL" dirty="0"/>
              <a:t>DESEO: perfeccionar en el área </a:t>
            </a:r>
            <a:r>
              <a:rPr lang="es-CL" dirty="0" err="1"/>
              <a:t>xx</a:t>
            </a:r>
            <a:r>
              <a:rPr lang="es-CL" dirty="0"/>
              <a:t> te permitirá estar mejor preparado para enfrentarte a un potencial ascenso (generar que quiera dar el paso)</a:t>
            </a:r>
          </a:p>
          <a:p>
            <a:r>
              <a:rPr lang="es-CL" dirty="0"/>
              <a:t>ACCIÓN: Empieza ahora, puedes ver más información aquí.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00319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79E58-D387-F94B-AD85-8145B7E2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Técnicas efectivas de Copywriting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D6F71D-BD4B-504F-8B00-BF76E0D6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14</a:t>
            </a:fld>
            <a:endParaRPr lang="es-CL" altLang="es-CL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0C36DF7-750C-8A4C-A632-55C4357FDBD9}"/>
              </a:ext>
            </a:extLst>
          </p:cNvPr>
          <p:cNvGraphicFramePr/>
          <p:nvPr/>
        </p:nvGraphicFramePr>
        <p:xfrm>
          <a:off x="1115582" y="1690688"/>
          <a:ext cx="8294109" cy="469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9331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16785-AFAE-7649-A6A5-706A75A0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132" y="562324"/>
            <a:ext cx="7982677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El copywriting no es inspiración, es investigación y método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CA15B4-A26A-6A49-98EA-C697EF72D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15</a:t>
            </a:fld>
            <a:endParaRPr lang="es-CL" alt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8E83D6E-2F3E-AD44-8939-F86996EB5493}"/>
              </a:ext>
            </a:extLst>
          </p:cNvPr>
          <p:cNvSpPr/>
          <p:nvPr/>
        </p:nvSpPr>
        <p:spPr>
          <a:xfrm>
            <a:off x="893179" y="2908219"/>
            <a:ext cx="10405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3600" dirty="0"/>
              <a:t>Para conectar con tus potenciales clientes, no puedes empezar a escribir sin entender </a:t>
            </a:r>
            <a:r>
              <a:rPr lang="es-CL" sz="3600" b="1" dirty="0">
                <a:solidFill>
                  <a:srgbClr val="B94594"/>
                </a:solidFill>
              </a:rPr>
              <a:t>quiénes son y qué necesitan.</a:t>
            </a:r>
          </a:p>
        </p:txBody>
      </p:sp>
    </p:spTree>
    <p:extLst>
      <p:ext uri="{BB962C8B-B14F-4D97-AF65-F5344CB8AC3E}">
        <p14:creationId xmlns:p14="http://schemas.microsoft.com/office/powerpoint/2010/main" val="3404910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58DF258-FC46-654B-9CBA-3C1B5CF3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16</a:t>
            </a:fld>
            <a:endParaRPr lang="es-CL" alt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BC7567-A815-3242-9EDD-287B29F1C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47334" r="12467" b="13004"/>
          <a:stretch/>
        </p:blipFill>
        <p:spPr>
          <a:xfrm>
            <a:off x="3287210" y="1090939"/>
            <a:ext cx="6247757" cy="491044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9086EEA-9023-F140-AA5F-534592A64485}"/>
              </a:ext>
            </a:extLst>
          </p:cNvPr>
          <p:cNvSpPr txBox="1">
            <a:spLocks/>
          </p:cNvSpPr>
          <p:nvPr/>
        </p:nvSpPr>
        <p:spPr bwMode="auto">
          <a:xfrm>
            <a:off x="-1103694" y="530869"/>
            <a:ext cx="851361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s-CL" dirty="0">
                <a:solidFill>
                  <a:srgbClr val="002060"/>
                </a:solidFill>
              </a:rPr>
              <a:t>Antes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5FD5CD-589D-1D45-B676-F37FCF218717}"/>
              </a:ext>
            </a:extLst>
          </p:cNvPr>
          <p:cNvSpPr txBox="1"/>
          <p:nvPr/>
        </p:nvSpPr>
        <p:spPr>
          <a:xfrm>
            <a:off x="3287210" y="6511814"/>
            <a:ext cx="7419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Metropolis" pitchFamily="2" charset="77"/>
              </a:rPr>
              <a:t>Fuente: Escuela de copywriting (2022). Cambio radical de textos</a:t>
            </a:r>
          </a:p>
        </p:txBody>
      </p:sp>
    </p:spTree>
    <p:extLst>
      <p:ext uri="{BB962C8B-B14F-4D97-AF65-F5344CB8AC3E}">
        <p14:creationId xmlns:p14="http://schemas.microsoft.com/office/powerpoint/2010/main" val="379760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794D4E2-65C4-D743-811C-156B5B93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17</a:t>
            </a:fld>
            <a:endParaRPr lang="es-CL" alt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46A7FB-4F5F-0640-8D62-3CEBE95B7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9578" r="13270" b="7982"/>
          <a:stretch/>
        </p:blipFill>
        <p:spPr>
          <a:xfrm>
            <a:off x="3952334" y="990343"/>
            <a:ext cx="4100192" cy="512461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22911B1-8F03-7B40-BBC9-2F62CEA76B8F}"/>
              </a:ext>
            </a:extLst>
          </p:cNvPr>
          <p:cNvSpPr txBox="1">
            <a:spLocks/>
          </p:cNvSpPr>
          <p:nvPr/>
        </p:nvSpPr>
        <p:spPr bwMode="auto">
          <a:xfrm>
            <a:off x="-1231028" y="445887"/>
            <a:ext cx="851361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s-CL" dirty="0">
                <a:solidFill>
                  <a:srgbClr val="16AD9E"/>
                </a:solidFill>
              </a:rPr>
              <a:t>Después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B59472-340B-524E-BE4E-41493A5AD6F4}"/>
              </a:ext>
            </a:extLst>
          </p:cNvPr>
          <p:cNvSpPr txBox="1"/>
          <p:nvPr/>
        </p:nvSpPr>
        <p:spPr>
          <a:xfrm>
            <a:off x="3287210" y="6511814"/>
            <a:ext cx="7419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Metropolis" pitchFamily="2" charset="77"/>
              </a:rPr>
              <a:t>Fuente: Escuela de copywriting (2022). Cambio radical de textos</a:t>
            </a:r>
          </a:p>
        </p:txBody>
      </p:sp>
    </p:spTree>
    <p:extLst>
      <p:ext uri="{BB962C8B-B14F-4D97-AF65-F5344CB8AC3E}">
        <p14:creationId xmlns:p14="http://schemas.microsoft.com/office/powerpoint/2010/main" val="23448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D6C401F-3386-8B44-A027-129C36EB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18</a:t>
            </a:fld>
            <a:endParaRPr lang="es-CL" alt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FA08D6-EE28-144C-81B1-D7D582DB7EB3}"/>
              </a:ext>
            </a:extLst>
          </p:cNvPr>
          <p:cNvSpPr/>
          <p:nvPr/>
        </p:nvSpPr>
        <p:spPr>
          <a:xfrm>
            <a:off x="782991" y="3429000"/>
            <a:ext cx="11057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000" dirty="0"/>
              <a:t>¿Qué </a:t>
            </a:r>
            <a:r>
              <a:rPr lang="es-CL" sz="4000" dirty="0">
                <a:solidFill>
                  <a:srgbClr val="B94594"/>
                </a:solidFill>
              </a:rPr>
              <a:t>acción</a:t>
            </a:r>
            <a:r>
              <a:rPr lang="es-CL" sz="4000" dirty="0"/>
              <a:t> concreta quieres provocar con el texto?</a:t>
            </a:r>
          </a:p>
        </p:txBody>
      </p:sp>
    </p:spTree>
    <p:extLst>
      <p:ext uri="{BB962C8B-B14F-4D97-AF65-F5344CB8AC3E}">
        <p14:creationId xmlns:p14="http://schemas.microsoft.com/office/powerpoint/2010/main" val="64500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E3689-969F-B74C-A36B-0ED96344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Las historias…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E2E7685-BFFE-F14A-A2E3-A3710D36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19</a:t>
            </a:fld>
            <a:endParaRPr lang="es-CL" alt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6CFA09-0680-3F49-8568-6C949F1C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42" y="1405075"/>
            <a:ext cx="2674620" cy="26746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64EC24-9A9C-4B4F-8CA1-E0E956719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45" y="1405075"/>
            <a:ext cx="2674620" cy="2674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8BE2AA-F1A1-E64A-A98E-09062CF8E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91" y="4136211"/>
            <a:ext cx="2674620" cy="2674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0BFE17-65EE-A245-997A-94CBE78F6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" y="4148910"/>
            <a:ext cx="2674620" cy="26746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EA9A56-F3F7-644C-8E38-279A373BA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640" y="4148910"/>
            <a:ext cx="2674620" cy="26746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38ED78-3C84-C541-A3C0-625CA2E18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291" y="1405075"/>
            <a:ext cx="2674620" cy="26746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4DC672-3483-E14F-893D-F534BECBB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" y="1428887"/>
            <a:ext cx="267462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1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E8BB3-3A4A-634C-14DC-CFFDC3B1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Consideraciones iniciales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54E848-A55C-6439-1116-475A34562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No todas las personas están listas para comprar</a:t>
            </a:r>
          </a:p>
          <a:p>
            <a:r>
              <a:rPr lang="es-CL" dirty="0"/>
              <a:t>A veces las personas no saben aún lo que necesitan</a:t>
            </a:r>
          </a:p>
          <a:p>
            <a:r>
              <a:rPr lang="es-CL" dirty="0"/>
              <a:t>Se deben considerar campañas en cada uno de los tres niveles del embudo de marketing (TOFU – MOFU – BOFU)</a:t>
            </a:r>
          </a:p>
          <a:p>
            <a:r>
              <a:rPr lang="es-CL" dirty="0"/>
              <a:t>Es fundamental fijar objetivos, estrategias, tácticas y KPI (además del presupuesto)</a:t>
            </a:r>
          </a:p>
          <a:p>
            <a:r>
              <a:rPr lang="es-CL" dirty="0"/>
              <a:t>Debemos llevar a cabo experimentos y medir lo que hacemos para tener claro qué funciona y qué no.</a:t>
            </a:r>
          </a:p>
        </p:txBody>
      </p:sp>
    </p:spTree>
    <p:extLst>
      <p:ext uri="{BB962C8B-B14F-4D97-AF65-F5344CB8AC3E}">
        <p14:creationId xmlns:p14="http://schemas.microsoft.com/office/powerpoint/2010/main" val="1720547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7A849C5-F48E-BE40-9D81-15B3DCEA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56904-ACDA-4292-BEFF-CE7C003A1E09}" type="slidenum">
              <a:rPr lang="es-CL" altLang="es-CL" smtClean="0"/>
              <a:pPr>
                <a:defRPr/>
              </a:pPr>
              <a:t>20</a:t>
            </a:fld>
            <a:endParaRPr lang="es-CL" alt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9AFAD1-8225-D549-9C6E-5D2E5349F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40" y="4132324"/>
            <a:ext cx="2469087" cy="2471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372DEA-A5E1-9D43-B21D-6E42B2D5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41" y="4132324"/>
            <a:ext cx="2469086" cy="24710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268210-7051-864C-B135-47462A3DB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61" y="1490138"/>
            <a:ext cx="2471076" cy="24710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4DBEC0-8EF8-DF42-9537-D1711295F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71" y="1452168"/>
            <a:ext cx="2471076" cy="24710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FDFD2E-0B31-3B45-803E-9EAF8721B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6" y="4132324"/>
            <a:ext cx="2469087" cy="24710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E8361F-1151-854B-99FE-6BABD037F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2" y="1490138"/>
            <a:ext cx="2471076" cy="25128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CAF7A2-CFF6-1541-9A65-3B6602107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41" y="1490138"/>
            <a:ext cx="2469086" cy="247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99EF8-95FF-E249-B875-9A23A91F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96" y="-66039"/>
            <a:ext cx="8272549" cy="1325563"/>
          </a:xfrm>
        </p:spPr>
        <p:txBody>
          <a:bodyPr/>
          <a:lstStyle/>
          <a:p>
            <a:r>
              <a:rPr lang="es-CL" dirty="0"/>
              <a:t>Ejemplo 1: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F547224F-176B-944E-B509-9D4E82CC9FA7}"/>
              </a:ext>
            </a:extLst>
          </p:cNvPr>
          <p:cNvSpPr/>
          <p:nvPr/>
        </p:nvSpPr>
        <p:spPr>
          <a:xfrm>
            <a:off x="4847355" y="1758032"/>
            <a:ext cx="2745637" cy="708925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err="1"/>
              <a:t>Views</a:t>
            </a:r>
            <a:r>
              <a:rPr lang="es-CL" sz="1200" dirty="0"/>
              <a:t>/alcance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8C975D13-D931-614C-AE88-820EAC5781A4}"/>
              </a:ext>
            </a:extLst>
          </p:cNvPr>
          <p:cNvSpPr/>
          <p:nvPr/>
        </p:nvSpPr>
        <p:spPr>
          <a:xfrm>
            <a:off x="4764447" y="3471693"/>
            <a:ext cx="2745637" cy="599608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Lead/conversión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F4CC3A10-E2D0-304C-93F1-5CAACCF3CFCD}"/>
              </a:ext>
            </a:extLst>
          </p:cNvPr>
          <p:cNvSpPr/>
          <p:nvPr/>
        </p:nvSpPr>
        <p:spPr>
          <a:xfrm>
            <a:off x="4697170" y="5177940"/>
            <a:ext cx="2745637" cy="599608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Tráfico/conversión/alcance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60D1A37-0C67-A25E-A94B-CAA0F598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31325" r="565" b="43797"/>
          <a:stretch/>
        </p:blipFill>
        <p:spPr>
          <a:xfrm>
            <a:off x="7896196" y="1259438"/>
            <a:ext cx="3154525" cy="170611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8194416-3CE4-8EDC-5E18-789A7757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17047" r="565" b="37384"/>
          <a:stretch/>
        </p:blipFill>
        <p:spPr>
          <a:xfrm>
            <a:off x="7592992" y="4437341"/>
            <a:ext cx="2054928" cy="2035803"/>
          </a:xfrm>
          <a:prstGeom prst="rect">
            <a:avLst/>
          </a:prstGeom>
        </p:spPr>
      </p:pic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F567E02A-E131-1DCD-E67B-0AEDAC2AAEAD}"/>
              </a:ext>
            </a:extLst>
          </p:cNvPr>
          <p:cNvSpPr/>
          <p:nvPr/>
        </p:nvSpPr>
        <p:spPr>
          <a:xfrm>
            <a:off x="9649108" y="5177940"/>
            <a:ext cx="2383419" cy="599608"/>
          </a:xfrm>
          <a:prstGeom prst="roundRect">
            <a:avLst/>
          </a:prstGeom>
          <a:solidFill>
            <a:srgbClr val="B9459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TESTIMONIOS</a:t>
            </a:r>
          </a:p>
        </p:txBody>
      </p:sp>
      <p:graphicFrame>
        <p:nvGraphicFramePr>
          <p:cNvPr id="31" name="Diagrama 30">
            <a:extLst>
              <a:ext uri="{FF2B5EF4-FFF2-40B4-BE49-F238E27FC236}">
                <a16:creationId xmlns:a16="http://schemas.microsoft.com/office/drawing/2014/main" id="{1675F073-00AC-E7C9-E06F-F38CD811A96A}"/>
              </a:ext>
            </a:extLst>
          </p:cNvPr>
          <p:cNvGraphicFramePr/>
          <p:nvPr/>
        </p:nvGraphicFramePr>
        <p:xfrm>
          <a:off x="159473" y="1380256"/>
          <a:ext cx="4782917" cy="485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560D572A-921F-BD3F-2C45-548E84563E11}"/>
              </a:ext>
            </a:extLst>
          </p:cNvPr>
          <p:cNvSpPr/>
          <p:nvPr/>
        </p:nvSpPr>
        <p:spPr>
          <a:xfrm>
            <a:off x="7896197" y="3465686"/>
            <a:ext cx="1751724" cy="599608"/>
          </a:xfrm>
          <a:prstGeom prst="roundRect">
            <a:avLst/>
          </a:prstGeom>
          <a:solidFill>
            <a:srgbClr val="E46988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err="1"/>
              <a:t>Webinar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1061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99EF8-95FF-E249-B875-9A23A91F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Ejemplo: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84D6327-55A9-E040-9C71-52B3137DC85D}"/>
              </a:ext>
            </a:extLst>
          </p:cNvPr>
          <p:cNvGrpSpPr/>
          <p:nvPr/>
        </p:nvGrpSpPr>
        <p:grpSpPr>
          <a:xfrm>
            <a:off x="183295" y="1458747"/>
            <a:ext cx="4002374" cy="4750509"/>
            <a:chOff x="2428783" y="1481897"/>
            <a:chExt cx="4002374" cy="4750509"/>
          </a:xfrm>
        </p:grpSpPr>
        <p:sp>
          <p:nvSpPr>
            <p:cNvPr id="4" name="Cilindro 3">
              <a:extLst>
                <a:ext uri="{FF2B5EF4-FFF2-40B4-BE49-F238E27FC236}">
                  <a16:creationId xmlns:a16="http://schemas.microsoft.com/office/drawing/2014/main" id="{1D6EEE55-A3C8-7F4E-AF19-0478F95CC8B8}"/>
                </a:ext>
              </a:extLst>
            </p:cNvPr>
            <p:cNvSpPr/>
            <p:nvPr/>
          </p:nvSpPr>
          <p:spPr>
            <a:xfrm>
              <a:off x="2428783" y="1481897"/>
              <a:ext cx="4002374" cy="599607"/>
            </a:xfrm>
            <a:prstGeom prst="can">
              <a:avLst/>
            </a:prstGeom>
            <a:solidFill>
              <a:srgbClr val="16AD9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ln>
                  <a:solidFill>
                    <a:srgbClr val="16AD9E"/>
                  </a:solidFill>
                </a:ln>
              </a:endParaRPr>
            </a:p>
          </p:txBody>
        </p:sp>
        <p:sp>
          <p:nvSpPr>
            <p:cNvPr id="5" name="Cilindro 4">
              <a:extLst>
                <a:ext uri="{FF2B5EF4-FFF2-40B4-BE49-F238E27FC236}">
                  <a16:creationId xmlns:a16="http://schemas.microsoft.com/office/drawing/2014/main" id="{D4F43232-6C35-F048-986B-ED8BEE600B24}"/>
                </a:ext>
              </a:extLst>
            </p:cNvPr>
            <p:cNvSpPr/>
            <p:nvPr/>
          </p:nvSpPr>
          <p:spPr>
            <a:xfrm>
              <a:off x="2545479" y="2307306"/>
              <a:ext cx="3768982" cy="599607"/>
            </a:xfrm>
            <a:prstGeom prst="can">
              <a:avLst/>
            </a:prstGeom>
            <a:solidFill>
              <a:srgbClr val="16AD9E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Cilindro 5">
              <a:extLst>
                <a:ext uri="{FF2B5EF4-FFF2-40B4-BE49-F238E27FC236}">
                  <a16:creationId xmlns:a16="http://schemas.microsoft.com/office/drawing/2014/main" id="{7E614AA3-DF0A-8B4F-B918-9C92FE46F4C0}"/>
                </a:ext>
              </a:extLst>
            </p:cNvPr>
            <p:cNvSpPr/>
            <p:nvPr/>
          </p:nvSpPr>
          <p:spPr>
            <a:xfrm>
              <a:off x="2713787" y="3155642"/>
              <a:ext cx="3432367" cy="599607"/>
            </a:xfrm>
            <a:prstGeom prst="can">
              <a:avLst/>
            </a:prstGeom>
            <a:solidFill>
              <a:srgbClr val="B9459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Cilindro 6">
              <a:extLst>
                <a:ext uri="{FF2B5EF4-FFF2-40B4-BE49-F238E27FC236}">
                  <a16:creationId xmlns:a16="http://schemas.microsoft.com/office/drawing/2014/main" id="{BB21C548-558D-BC45-9A4A-C086BDBABC74}"/>
                </a:ext>
              </a:extLst>
            </p:cNvPr>
            <p:cNvSpPr/>
            <p:nvPr/>
          </p:nvSpPr>
          <p:spPr>
            <a:xfrm>
              <a:off x="2806384" y="4004512"/>
              <a:ext cx="3224023" cy="599607"/>
            </a:xfrm>
            <a:prstGeom prst="can">
              <a:avLst/>
            </a:prstGeom>
            <a:solidFill>
              <a:srgbClr val="B94594">
                <a:alpha val="5020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Cilindro 7">
              <a:extLst>
                <a:ext uri="{FF2B5EF4-FFF2-40B4-BE49-F238E27FC236}">
                  <a16:creationId xmlns:a16="http://schemas.microsoft.com/office/drawing/2014/main" id="{DAB058D9-11D1-9847-89FC-E61ADCA242B4}"/>
                </a:ext>
              </a:extLst>
            </p:cNvPr>
            <p:cNvSpPr/>
            <p:nvPr/>
          </p:nvSpPr>
          <p:spPr>
            <a:xfrm>
              <a:off x="2933706" y="4853382"/>
              <a:ext cx="2946231" cy="599607"/>
            </a:xfrm>
            <a:prstGeom prst="can">
              <a:avLst/>
            </a:prstGeom>
            <a:solidFill>
              <a:srgbClr val="E469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Cilindro 8">
              <a:extLst>
                <a:ext uri="{FF2B5EF4-FFF2-40B4-BE49-F238E27FC236}">
                  <a16:creationId xmlns:a16="http://schemas.microsoft.com/office/drawing/2014/main" id="{D0D2EBA6-C8FC-B34F-9D80-FBB3E4E43537}"/>
                </a:ext>
              </a:extLst>
            </p:cNvPr>
            <p:cNvSpPr/>
            <p:nvPr/>
          </p:nvSpPr>
          <p:spPr>
            <a:xfrm>
              <a:off x="3129747" y="5632799"/>
              <a:ext cx="2449247" cy="599607"/>
            </a:xfrm>
            <a:prstGeom prst="can">
              <a:avLst/>
            </a:prstGeom>
            <a:solidFill>
              <a:srgbClr val="E46988">
                <a:alpha val="4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8C85BCC-F091-F042-B35D-331B2D280084}"/>
                </a:ext>
              </a:extLst>
            </p:cNvPr>
            <p:cNvSpPr txBox="1"/>
            <p:nvPr/>
          </p:nvSpPr>
          <p:spPr>
            <a:xfrm>
              <a:off x="3749968" y="1675686"/>
              <a:ext cx="211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Metropolis" pitchFamily="2" charset="77"/>
                </a:rPr>
                <a:t>Conciencia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CCEE42E-7823-6449-9636-40E41E4003BF}"/>
                </a:ext>
              </a:extLst>
            </p:cNvPr>
            <p:cNvSpPr txBox="1"/>
            <p:nvPr/>
          </p:nvSpPr>
          <p:spPr>
            <a:xfrm>
              <a:off x="3624728" y="2502327"/>
              <a:ext cx="211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Metropolis" pitchFamily="2" charset="77"/>
                </a:rPr>
                <a:t>Consideración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B1E99DB-B633-F940-B5AA-25BB984C9D93}"/>
                </a:ext>
              </a:extLst>
            </p:cNvPr>
            <p:cNvSpPr txBox="1"/>
            <p:nvPr/>
          </p:nvSpPr>
          <p:spPr>
            <a:xfrm>
              <a:off x="3728850" y="3396054"/>
              <a:ext cx="211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Metropolis" pitchFamily="2" charset="77"/>
                </a:rPr>
                <a:t>Preferencia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6AEE549-D9D5-5846-AD3E-56564E65FA7D}"/>
                </a:ext>
              </a:extLst>
            </p:cNvPr>
            <p:cNvSpPr txBox="1"/>
            <p:nvPr/>
          </p:nvSpPr>
          <p:spPr>
            <a:xfrm>
              <a:off x="3916795" y="4161203"/>
              <a:ext cx="211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Metropolis" pitchFamily="2" charset="77"/>
                </a:rPr>
                <a:t>Acción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04389C1-18CD-424E-AA7C-22FEDCD22207}"/>
                </a:ext>
              </a:extLst>
            </p:cNvPr>
            <p:cNvSpPr txBox="1"/>
            <p:nvPr/>
          </p:nvSpPr>
          <p:spPr>
            <a:xfrm>
              <a:off x="3709415" y="5018584"/>
              <a:ext cx="211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Metropolis" pitchFamily="2" charset="77"/>
                </a:rPr>
                <a:t>Fidelización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5420FAD-6CEB-6B4C-8672-420B033590F6}"/>
                </a:ext>
              </a:extLst>
            </p:cNvPr>
            <p:cNvSpPr txBox="1"/>
            <p:nvPr/>
          </p:nvSpPr>
          <p:spPr>
            <a:xfrm>
              <a:off x="3714668" y="5780926"/>
              <a:ext cx="211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latin typeface="Metropolis" pitchFamily="2" charset="77"/>
                </a:rPr>
                <a:t>Promoción</a:t>
              </a:r>
            </a:p>
          </p:txBody>
        </p:sp>
      </p:grp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F547224F-176B-944E-B509-9D4E82CC9FA7}"/>
              </a:ext>
            </a:extLst>
          </p:cNvPr>
          <p:cNvSpPr/>
          <p:nvPr/>
        </p:nvSpPr>
        <p:spPr>
          <a:xfrm>
            <a:off x="4233897" y="1349429"/>
            <a:ext cx="2745637" cy="708925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¿Cómo llamar la atención de aquellos que no conocen la marca/producto, pero que son parte de nuestro target?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1C7BA766-A0D0-124B-9AC1-F3A9F6BACF19}"/>
              </a:ext>
            </a:extLst>
          </p:cNvPr>
          <p:cNvSpPr/>
          <p:nvPr/>
        </p:nvSpPr>
        <p:spPr>
          <a:xfrm>
            <a:off x="7297325" y="1178068"/>
            <a:ext cx="2659769" cy="852825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Publicación sobre noticias relevantes asociadas a la Escuela, contenido relevante para profesionales/ejecutivos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997ECB6-B717-C149-8278-3AADE19CE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21" y="824044"/>
            <a:ext cx="1485412" cy="1485412"/>
          </a:xfrm>
          <a:prstGeom prst="rect">
            <a:avLst/>
          </a:prstGeom>
        </p:spPr>
      </p:pic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30B7E508-2422-3645-979B-E1BF1D212729}"/>
              </a:ext>
            </a:extLst>
          </p:cNvPr>
          <p:cNvSpPr/>
          <p:nvPr/>
        </p:nvSpPr>
        <p:spPr>
          <a:xfrm>
            <a:off x="7297324" y="2606375"/>
            <a:ext cx="2659769" cy="714544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Mostrar un video en donde se expliquen las temáticas del Diploma, los académicos, testimonios, etc.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8C975D13-D931-614C-AE88-820EAC5781A4}"/>
              </a:ext>
            </a:extLst>
          </p:cNvPr>
          <p:cNvSpPr/>
          <p:nvPr/>
        </p:nvSpPr>
        <p:spPr>
          <a:xfrm>
            <a:off x="4233896" y="2663843"/>
            <a:ext cx="2745637" cy="599608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Ya nos conocen, ¿cómo logramos estar dentro de sus opciones?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99626DC-D655-4D4F-8C62-E271FC43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086" y="2409099"/>
            <a:ext cx="1485412" cy="148721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341D707-D3CF-B347-AD4C-3E46F655B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889" y="3973417"/>
            <a:ext cx="1487215" cy="1487215"/>
          </a:xfrm>
          <a:prstGeom prst="rect">
            <a:avLst/>
          </a:prstGeom>
        </p:spPr>
      </p:pic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F4CC3A10-E2D0-304C-93F1-5CAACCF3CFCD}"/>
              </a:ext>
            </a:extLst>
          </p:cNvPr>
          <p:cNvSpPr/>
          <p:nvPr/>
        </p:nvSpPr>
        <p:spPr>
          <a:xfrm>
            <a:off x="4205130" y="4030885"/>
            <a:ext cx="2745637" cy="599608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Ya nos conocen, ¿cómo logramos que tomen acción y se matriculen?</a:t>
            </a:r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78ED9575-90A6-AF49-A3DD-25EA3CCC10E7}"/>
              </a:ext>
            </a:extLst>
          </p:cNvPr>
          <p:cNvSpPr/>
          <p:nvPr/>
        </p:nvSpPr>
        <p:spPr>
          <a:xfrm>
            <a:off x="7299125" y="3973417"/>
            <a:ext cx="2659769" cy="714544"/>
          </a:xfrm>
          <a:prstGeom prst="roundRect">
            <a:avLst/>
          </a:prstGeom>
          <a:solidFill>
            <a:srgbClr val="16AD9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/>
              <a:t>Mostrar descuentos, promociones, formas de pago, etc.</a:t>
            </a:r>
          </a:p>
        </p:txBody>
      </p:sp>
    </p:spTree>
    <p:extLst>
      <p:ext uri="{BB962C8B-B14F-4D97-AF65-F5344CB8AC3E}">
        <p14:creationId xmlns:p14="http://schemas.microsoft.com/office/powerpoint/2010/main" val="2057471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0D99E-CC9D-35F0-DFD7-F420041B8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272549" cy="1325563"/>
          </a:xfrm>
        </p:spPr>
        <p:txBody>
          <a:bodyPr/>
          <a:lstStyle/>
          <a:p>
            <a:r>
              <a:rPr lang="es-CL" dirty="0"/>
              <a:t>Presentación Resultados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5EA2C79-6110-8B3A-2537-6136938058BD}"/>
              </a:ext>
            </a:extLst>
          </p:cNvPr>
          <p:cNvGraphicFramePr>
            <a:graphicFrameLocks noGrp="1"/>
          </p:cNvGraphicFramePr>
          <p:nvPr/>
        </p:nvGraphicFramePr>
        <p:xfrm>
          <a:off x="902790" y="1262422"/>
          <a:ext cx="10386419" cy="1470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166">
                  <a:extLst>
                    <a:ext uri="{9D8B030D-6E8A-4147-A177-3AD203B41FA5}">
                      <a16:colId xmlns:a16="http://schemas.microsoft.com/office/drawing/2014/main" val="2686016748"/>
                    </a:ext>
                  </a:extLst>
                </a:gridCol>
                <a:gridCol w="2843129">
                  <a:extLst>
                    <a:ext uri="{9D8B030D-6E8A-4147-A177-3AD203B41FA5}">
                      <a16:colId xmlns:a16="http://schemas.microsoft.com/office/drawing/2014/main" val="4068698304"/>
                    </a:ext>
                  </a:extLst>
                </a:gridCol>
                <a:gridCol w="2473293">
                  <a:extLst>
                    <a:ext uri="{9D8B030D-6E8A-4147-A177-3AD203B41FA5}">
                      <a16:colId xmlns:a16="http://schemas.microsoft.com/office/drawing/2014/main" val="1208887225"/>
                    </a:ext>
                  </a:extLst>
                </a:gridCol>
                <a:gridCol w="2380831">
                  <a:extLst>
                    <a:ext uri="{9D8B030D-6E8A-4147-A177-3AD203B41FA5}">
                      <a16:colId xmlns:a16="http://schemas.microsoft.com/office/drawing/2014/main" val="2921715907"/>
                    </a:ext>
                  </a:extLst>
                </a:gridCol>
              </a:tblGrid>
              <a:tr h="386008">
                <a:tc>
                  <a:txBody>
                    <a:bodyPr/>
                    <a:lstStyle/>
                    <a:p>
                      <a:r>
                        <a:rPr lang="es-CL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Estrategia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Táctica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KPI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64586"/>
                  </a:ext>
                </a:extLst>
              </a:tr>
              <a:tr h="1084836">
                <a:tc>
                  <a:txBody>
                    <a:bodyPr/>
                    <a:lstStyle/>
                    <a:p>
                      <a:r>
                        <a:rPr lang="es-CL" dirty="0"/>
                        <a:t>Captar 1900 leads para el Diplomado de estrategias y control de gestión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Contenido orgánico</a:t>
                      </a:r>
                    </a:p>
                    <a:p>
                      <a:r>
                        <a:rPr lang="es-CL" dirty="0" err="1"/>
                        <a:t>Funnel</a:t>
                      </a:r>
                      <a:r>
                        <a:rPr lang="es-CL" dirty="0"/>
                        <a:t> ejemplo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Contenidos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Número de leads mes X/ 1900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333303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F579DA24-5F05-665D-34C2-C4C5FF12310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995688"/>
          <a:ext cx="10386417" cy="2472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72">
                  <a:extLst>
                    <a:ext uri="{9D8B030D-6E8A-4147-A177-3AD203B41FA5}">
                      <a16:colId xmlns:a16="http://schemas.microsoft.com/office/drawing/2014/main" val="1378770936"/>
                    </a:ext>
                  </a:extLst>
                </a:gridCol>
                <a:gridCol w="1235513">
                  <a:extLst>
                    <a:ext uri="{9D8B030D-6E8A-4147-A177-3AD203B41FA5}">
                      <a16:colId xmlns:a16="http://schemas.microsoft.com/office/drawing/2014/main" val="2763718853"/>
                    </a:ext>
                  </a:extLst>
                </a:gridCol>
                <a:gridCol w="1221605">
                  <a:extLst>
                    <a:ext uri="{9D8B030D-6E8A-4147-A177-3AD203B41FA5}">
                      <a16:colId xmlns:a16="http://schemas.microsoft.com/office/drawing/2014/main" val="89812272"/>
                    </a:ext>
                  </a:extLst>
                </a:gridCol>
                <a:gridCol w="1120597">
                  <a:extLst>
                    <a:ext uri="{9D8B030D-6E8A-4147-A177-3AD203B41FA5}">
                      <a16:colId xmlns:a16="http://schemas.microsoft.com/office/drawing/2014/main" val="235197340"/>
                    </a:ext>
                  </a:extLst>
                </a:gridCol>
                <a:gridCol w="1553155">
                  <a:extLst>
                    <a:ext uri="{9D8B030D-6E8A-4147-A177-3AD203B41FA5}">
                      <a16:colId xmlns:a16="http://schemas.microsoft.com/office/drawing/2014/main" val="3700517489"/>
                    </a:ext>
                  </a:extLst>
                </a:gridCol>
                <a:gridCol w="1088020">
                  <a:extLst>
                    <a:ext uri="{9D8B030D-6E8A-4147-A177-3AD203B41FA5}">
                      <a16:colId xmlns:a16="http://schemas.microsoft.com/office/drawing/2014/main" val="1691791974"/>
                    </a:ext>
                  </a:extLst>
                </a:gridCol>
                <a:gridCol w="1157468">
                  <a:extLst>
                    <a:ext uri="{9D8B030D-6E8A-4147-A177-3AD203B41FA5}">
                      <a16:colId xmlns:a16="http://schemas.microsoft.com/office/drawing/2014/main" val="2152308769"/>
                    </a:ext>
                  </a:extLst>
                </a:gridCol>
                <a:gridCol w="1041722">
                  <a:extLst>
                    <a:ext uri="{9D8B030D-6E8A-4147-A177-3AD203B41FA5}">
                      <a16:colId xmlns:a16="http://schemas.microsoft.com/office/drawing/2014/main" val="4160608270"/>
                    </a:ext>
                  </a:extLst>
                </a:gridCol>
                <a:gridCol w="929865">
                  <a:extLst>
                    <a:ext uri="{9D8B030D-6E8A-4147-A177-3AD203B41FA5}">
                      <a16:colId xmlns:a16="http://schemas.microsoft.com/office/drawing/2014/main" val="795922435"/>
                    </a:ext>
                  </a:extLst>
                </a:gridCol>
              </a:tblGrid>
              <a:tr h="824279"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Conjunto de anuncios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Conversiones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Costo por conversión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Alcance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Clics únicos en el enlace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CTR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Valor conversión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Ingresos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ROI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095049"/>
                  </a:ext>
                </a:extLst>
              </a:tr>
              <a:tr h="824279">
                <a:tc>
                  <a:txBody>
                    <a:bodyPr/>
                    <a:lstStyle/>
                    <a:p>
                      <a:r>
                        <a:rPr lang="es-CL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926819"/>
                  </a:ext>
                </a:extLst>
              </a:tr>
              <a:tr h="824279">
                <a:tc>
                  <a:txBody>
                    <a:bodyPr/>
                    <a:lstStyle/>
                    <a:p>
                      <a:r>
                        <a:rPr lang="es-CL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526745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589F2861-F4AB-231A-5695-B921E17E14F4}"/>
              </a:ext>
            </a:extLst>
          </p:cNvPr>
          <p:cNvSpPr txBox="1">
            <a:spLocks/>
          </p:cNvSpPr>
          <p:nvPr/>
        </p:nvSpPr>
        <p:spPr>
          <a:xfrm>
            <a:off x="838199" y="2733266"/>
            <a:ext cx="82725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6AD9E"/>
                </a:solidFill>
                <a:latin typeface="Metropolis Black" panose="00000A00000000000000" pitchFamily="50" charset="0"/>
                <a:ea typeface="+mj-ea"/>
                <a:cs typeface="+mj-cs"/>
              </a:defRPr>
            </a:lvl1pPr>
          </a:lstStyle>
          <a:p>
            <a:r>
              <a:rPr lang="es-CL" dirty="0"/>
              <a:t>Por cada campaña</a:t>
            </a:r>
          </a:p>
        </p:txBody>
      </p:sp>
    </p:spTree>
    <p:extLst>
      <p:ext uri="{BB962C8B-B14F-4D97-AF65-F5344CB8AC3E}">
        <p14:creationId xmlns:p14="http://schemas.microsoft.com/office/powerpoint/2010/main" val="180624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2352A-B349-B684-3949-AD6778AE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813DBBF-E4D6-C016-6DCF-CD2E874CB14B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96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4661E-9DAA-51EC-8D13-C3DAEA24F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1. Audiencia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CD6AB-CF12-35B7-27A0-C2F7F704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Todos aquellos que visualizaron videos en Facebook </a:t>
            </a:r>
          </a:p>
          <a:p>
            <a:r>
              <a:rPr lang="es-CL" dirty="0"/>
              <a:t>Base de datos propia que puede importarse a Facebook</a:t>
            </a:r>
          </a:p>
          <a:p>
            <a:r>
              <a:rPr lang="es-CL" dirty="0"/>
              <a:t>Seguidores de la comunidad de Instagram </a:t>
            </a:r>
          </a:p>
          <a:p>
            <a:r>
              <a:rPr lang="es-CL" dirty="0"/>
              <a:t>Público similar a nuestra comunidad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9192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33B328B-3E28-A1D8-EFC4-95D3E7F8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19705" r="1053" b="12944"/>
          <a:stretch/>
        </p:blipFill>
        <p:spPr>
          <a:xfrm>
            <a:off x="0" y="590309"/>
            <a:ext cx="12192000" cy="5810700"/>
          </a:xfrm>
        </p:spPr>
      </p:pic>
    </p:spTree>
    <p:extLst>
      <p:ext uri="{BB962C8B-B14F-4D97-AF65-F5344CB8AC3E}">
        <p14:creationId xmlns:p14="http://schemas.microsoft.com/office/powerpoint/2010/main" val="374909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E9CA4A7-5C97-FAA1-50C4-72150227D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15957" r="1321" b="12131"/>
          <a:stretch/>
        </p:blipFill>
        <p:spPr>
          <a:xfrm>
            <a:off x="339839" y="851213"/>
            <a:ext cx="11234845" cy="53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8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78237-DEBF-4CB5-66DF-3AEA4D43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399"/>
            <a:ext cx="8272549" cy="1325563"/>
          </a:xfrm>
        </p:spPr>
        <p:txBody>
          <a:bodyPr/>
          <a:lstStyle/>
          <a:p>
            <a:r>
              <a:rPr lang="es-CL" dirty="0"/>
              <a:t>Segmentación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17EED11E-8A50-6D37-EAE9-AE31365FF12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388963"/>
          <a:ext cx="9660039" cy="5057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010">
                  <a:extLst>
                    <a:ext uri="{9D8B030D-6E8A-4147-A177-3AD203B41FA5}">
                      <a16:colId xmlns:a16="http://schemas.microsoft.com/office/drawing/2014/main" val="775109963"/>
                    </a:ext>
                  </a:extLst>
                </a:gridCol>
                <a:gridCol w="2050548">
                  <a:extLst>
                    <a:ext uri="{9D8B030D-6E8A-4147-A177-3AD203B41FA5}">
                      <a16:colId xmlns:a16="http://schemas.microsoft.com/office/drawing/2014/main" val="3911468839"/>
                    </a:ext>
                  </a:extLst>
                </a:gridCol>
                <a:gridCol w="2779471">
                  <a:extLst>
                    <a:ext uri="{9D8B030D-6E8A-4147-A177-3AD203B41FA5}">
                      <a16:colId xmlns:a16="http://schemas.microsoft.com/office/drawing/2014/main" val="2407742498"/>
                    </a:ext>
                  </a:extLst>
                </a:gridCol>
                <a:gridCol w="2415010">
                  <a:extLst>
                    <a:ext uri="{9D8B030D-6E8A-4147-A177-3AD203B41FA5}">
                      <a16:colId xmlns:a16="http://schemas.microsoft.com/office/drawing/2014/main" val="2902682118"/>
                    </a:ext>
                  </a:extLst>
                </a:gridCol>
              </a:tblGrid>
              <a:tr h="543752"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Metropolis" pitchFamily="2" charset="77"/>
                        </a:rPr>
                        <a:t>Contexto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Metropolis" pitchFamily="2" charset="77"/>
                        </a:rPr>
                        <a:t>Tipos de Campaña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Metropolis" pitchFamily="2" charset="77"/>
                        </a:rPr>
                        <a:t>Conjunto de anuncios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>
                          <a:latin typeface="Metropolis" pitchFamily="2" charset="77"/>
                        </a:rPr>
                        <a:t>Segmentación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610165"/>
                  </a:ext>
                </a:extLst>
              </a:tr>
              <a:tr h="1087503">
                <a:tc rowSpan="3"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Vender diploma Estrategias y Control de Gestión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Conversión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Estudiantes de años previos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>
                          <a:latin typeface="Metropolis" pitchFamily="2" charset="77"/>
                        </a:rPr>
                        <a:t>BBDD Público similar a estudiantes del diplomado de años previos</a:t>
                      </a:r>
                    </a:p>
                    <a:p>
                      <a:endParaRPr lang="es-CL" sz="1400" dirty="0">
                        <a:latin typeface="Metropoli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164016"/>
                  </a:ext>
                </a:extLst>
              </a:tr>
              <a:tr h="228948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Leads tibios de comunidad 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Tráfico en sitio web</a:t>
                      </a:r>
                    </a:p>
                    <a:p>
                      <a:r>
                        <a:rPr lang="es-CL" sz="1400" dirty="0">
                          <a:latin typeface="Metropolis" pitchFamily="2" charset="77"/>
                        </a:rPr>
                        <a:t>Fans página </a:t>
                      </a:r>
                    </a:p>
                    <a:p>
                      <a:r>
                        <a:rPr lang="es-CL" sz="1400" dirty="0">
                          <a:latin typeface="Metropolis" pitchFamily="2" charset="77"/>
                        </a:rPr>
                        <a:t>BBDD leads que no compraron primer semestre</a:t>
                      </a:r>
                    </a:p>
                    <a:p>
                      <a:r>
                        <a:rPr lang="es-CL" sz="1400" dirty="0">
                          <a:latin typeface="Metropolis" pitchFamily="2" charset="77"/>
                        </a:rPr>
                        <a:t>BBDD leads que pidieron información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>
                          <a:latin typeface="Metropolis" pitchFamily="2" charset="77"/>
                        </a:rPr>
                        <a:t>Público que interactuó con video de Claudio Pizarro</a:t>
                      </a:r>
                    </a:p>
                    <a:p>
                      <a:endParaRPr lang="es-CL" sz="1400" dirty="0">
                        <a:latin typeface="Metropoli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832203"/>
                  </a:ext>
                </a:extLst>
              </a:tr>
              <a:tr h="917481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s-CL" dirty="0"/>
                        <a:t>Conversión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Tráfico frío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latin typeface="Metropolis" pitchFamily="2" charset="77"/>
                        </a:rPr>
                        <a:t>Segmentación por intereses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539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46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BA94C-BC06-3F5F-7BBC-4A3E45BB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Creación Campaña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15432C-499F-44F2-086F-CC0EAD93C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40" y="1543986"/>
            <a:ext cx="7484714" cy="4677947"/>
          </a:xfrm>
        </p:spPr>
      </p:pic>
    </p:spTree>
    <p:extLst>
      <p:ext uri="{BB962C8B-B14F-4D97-AF65-F5344CB8AC3E}">
        <p14:creationId xmlns:p14="http://schemas.microsoft.com/office/powerpoint/2010/main" val="244293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BA94C-BC06-3F5F-7BBC-4A3E45BB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Creación Campaña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DA5D0D8-657F-8068-073D-8A8059491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9" y="1253331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6635233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693</Words>
  <Application>Microsoft Macintosh PowerPoint</Application>
  <PresentationFormat>Panorámica</PresentationFormat>
  <Paragraphs>119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Metropolis</vt:lpstr>
      <vt:lpstr>Metropolis Black</vt:lpstr>
      <vt:lpstr>Tema de Office</vt:lpstr>
      <vt:lpstr>Campañas de publicidad en META</vt:lpstr>
      <vt:lpstr>Consideraciones iniciales</vt:lpstr>
      <vt:lpstr>Estructura</vt:lpstr>
      <vt:lpstr>1. Audiencia</vt:lpstr>
      <vt:lpstr>Presentación de PowerPoint</vt:lpstr>
      <vt:lpstr>Presentación de PowerPoint</vt:lpstr>
      <vt:lpstr>Segmentación</vt:lpstr>
      <vt:lpstr>Creación Campaña</vt:lpstr>
      <vt:lpstr>Creación Campaña</vt:lpstr>
      <vt:lpstr>Creación Campaña</vt:lpstr>
      <vt:lpstr>Público:</vt:lpstr>
      <vt:lpstr>IMPORTANTE</vt:lpstr>
      <vt:lpstr>2. Mensaje</vt:lpstr>
      <vt:lpstr>Técnicas efectivas de Copywriting</vt:lpstr>
      <vt:lpstr>El copywriting no es inspiración, es investigación y método</vt:lpstr>
      <vt:lpstr>Presentación de PowerPoint</vt:lpstr>
      <vt:lpstr>Presentación de PowerPoint</vt:lpstr>
      <vt:lpstr>Presentación de PowerPoint</vt:lpstr>
      <vt:lpstr>Las historias…</vt:lpstr>
      <vt:lpstr>Presentación de PowerPoint</vt:lpstr>
      <vt:lpstr>Ejemplo 1:</vt:lpstr>
      <vt:lpstr>Ejemplo:</vt:lpstr>
      <vt:lpstr>Presentación Resultados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Campañas de publicidad en META</dc:title>
  <dc:creator>Nayadet Marcela Salazar Pino</dc:creator>
  <cp:lastModifiedBy>Nayadet Marcela Salazar Pino</cp:lastModifiedBy>
  <cp:revision>5</cp:revision>
  <dcterms:created xsi:type="dcterms:W3CDTF">2022-07-08T18:10:31Z</dcterms:created>
  <dcterms:modified xsi:type="dcterms:W3CDTF">2023-06-10T11:23:18Z</dcterms:modified>
</cp:coreProperties>
</file>