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33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22" r:id="rId12"/>
    <p:sldId id="266" r:id="rId13"/>
    <p:sldId id="267" r:id="rId14"/>
    <p:sldId id="323" r:id="rId15"/>
    <p:sldId id="269" r:id="rId16"/>
    <p:sldId id="319" r:id="rId17"/>
    <p:sldId id="320" r:id="rId18"/>
    <p:sldId id="321" r:id="rId19"/>
    <p:sldId id="270" r:id="rId20"/>
    <p:sldId id="324" r:id="rId21"/>
    <p:sldId id="272" r:id="rId22"/>
    <p:sldId id="325" r:id="rId23"/>
    <p:sldId id="273" r:id="rId24"/>
    <p:sldId id="274" r:id="rId25"/>
    <p:sldId id="314" r:id="rId26"/>
    <p:sldId id="315" r:id="rId27"/>
    <p:sldId id="317" r:id="rId28"/>
    <p:sldId id="318" r:id="rId29"/>
    <p:sldId id="326" r:id="rId30"/>
    <p:sldId id="276" r:id="rId31"/>
    <p:sldId id="327" r:id="rId32"/>
    <p:sldId id="329" r:id="rId33"/>
    <p:sldId id="279" r:id="rId34"/>
    <p:sldId id="280" r:id="rId35"/>
    <p:sldId id="330" r:id="rId36"/>
    <p:sldId id="282" r:id="rId37"/>
    <p:sldId id="328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31" r:id="rId60"/>
    <p:sldId id="306" r:id="rId61"/>
    <p:sldId id="307" r:id="rId62"/>
    <p:sldId id="308" r:id="rId63"/>
    <p:sldId id="309" r:id="rId64"/>
    <p:sldId id="310" r:id="rId65"/>
    <p:sldId id="332" r:id="rId66"/>
    <p:sldId id="312" r:id="rId67"/>
  </p:sldIdLst>
  <p:sldSz cx="18288000" cy="10287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Hit and Run" pitchFamily="2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4"/>
    <a:srgbClr val="51D8DB"/>
    <a:srgbClr val="B2EDE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5639" autoAdjust="0"/>
  </p:normalViewPr>
  <p:slideViewPr>
    <p:cSldViewPr>
      <p:cViewPr varScale="1">
        <p:scale>
          <a:sx n="64" d="100"/>
          <a:sy n="64" d="100"/>
        </p:scale>
        <p:origin x="176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9348265-B0B5-F970-37B0-0D19B05ED80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82000" y="3543300"/>
            <a:ext cx="9372600" cy="420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s-CL" sz="4800" dirty="0">
              <a:solidFill>
                <a:srgbClr val="51D8DB"/>
              </a:solidFill>
              <a:latin typeface="Hit and Run" panose="020B0604020202020204" charset="0"/>
              <a:cs typeface="Arial" panose="020B0604020202020204" pitchFamily="34" charset="0"/>
            </a:endParaRPr>
          </a:p>
          <a:p>
            <a:r>
              <a:rPr lang="es-CL" sz="7200" spc="-121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El viaje de un </a:t>
            </a:r>
            <a:r>
              <a:rPr lang="es-CL" sz="5000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emprendedor hacia</a:t>
            </a:r>
          </a:p>
          <a:p>
            <a:r>
              <a:rPr lang="es-CL" sz="4900" spc="-121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las </a:t>
            </a:r>
            <a:r>
              <a:rPr lang="es-CL" sz="4900" b="1" spc="-121" dirty="0">
                <a:solidFill>
                  <a:srgbClr val="FF66C4"/>
                </a:solidFill>
                <a:latin typeface="Hit and Run" panose="020B0604020202020204" charset="0"/>
                <a:cs typeface="Arial" panose="020B0604020202020204" pitchFamily="34" charset="0"/>
              </a:rPr>
              <a:t>estrategias</a:t>
            </a:r>
            <a:r>
              <a:rPr lang="es-CL" sz="4900" spc="-121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 de </a:t>
            </a:r>
            <a:r>
              <a:rPr lang="es-CL" sz="5400" spc="-121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marketing digital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66CE63E-84AC-F1E8-6E5F-53B9FC1204DC}"/>
              </a:ext>
            </a:extLst>
          </p:cNvPr>
          <p:cNvSpPr/>
          <p:nvPr/>
        </p:nvSpPr>
        <p:spPr>
          <a:xfrm>
            <a:off x="7486650" y="7991694"/>
            <a:ext cx="4591050" cy="809406"/>
          </a:xfrm>
          <a:prstGeom prst="rect">
            <a:avLst/>
          </a:prstGeom>
          <a:solidFill>
            <a:srgbClr val="51D8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8A98DD-80CB-B0A0-DBD5-1D193FABE5D5}"/>
              </a:ext>
            </a:extLst>
          </p:cNvPr>
          <p:cNvSpPr/>
          <p:nvPr/>
        </p:nvSpPr>
        <p:spPr>
          <a:xfrm>
            <a:off x="12382500" y="7984565"/>
            <a:ext cx="4533900" cy="809406"/>
          </a:xfrm>
          <a:prstGeom prst="rect">
            <a:avLst/>
          </a:prstGeom>
          <a:solidFill>
            <a:srgbClr val="51D8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6C53451-676A-224B-8D04-B0A9829F73AA}"/>
              </a:ext>
            </a:extLst>
          </p:cNvPr>
          <p:cNvSpPr/>
          <p:nvPr/>
        </p:nvSpPr>
        <p:spPr>
          <a:xfrm>
            <a:off x="12382500" y="6862154"/>
            <a:ext cx="4533900" cy="809406"/>
          </a:xfrm>
          <a:prstGeom prst="rect">
            <a:avLst/>
          </a:prstGeom>
          <a:solidFill>
            <a:srgbClr val="51D8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A608F0-6FC4-43C0-4638-6B0C947720AC}"/>
              </a:ext>
            </a:extLst>
          </p:cNvPr>
          <p:cNvSpPr/>
          <p:nvPr/>
        </p:nvSpPr>
        <p:spPr>
          <a:xfrm>
            <a:off x="7448550" y="6862154"/>
            <a:ext cx="4629150" cy="809406"/>
          </a:xfrm>
          <a:prstGeom prst="rect">
            <a:avLst/>
          </a:prstGeom>
          <a:solidFill>
            <a:srgbClr val="51D8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extBox 3"/>
          <p:cNvSpPr txBox="1"/>
          <p:nvPr/>
        </p:nvSpPr>
        <p:spPr>
          <a:xfrm>
            <a:off x="7486650" y="5162550"/>
            <a:ext cx="106680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0"/>
              </a:lnSpc>
            </a:pPr>
            <a:r>
              <a:rPr lang="en-US" sz="13800" spc="185" dirty="0">
                <a:solidFill>
                  <a:srgbClr val="FF66C4"/>
                </a:solidFill>
                <a:latin typeface="Hit and Run" panose="020B0604020202020204" charset="0"/>
              </a:rPr>
              <a:t>¿CÓMO ES </a:t>
            </a:r>
          </a:p>
          <a:p>
            <a:pPr>
              <a:lnSpc>
                <a:spcPts val="6200"/>
              </a:lnSpc>
            </a:pPr>
            <a:r>
              <a:rPr lang="en-US" sz="6400" spc="185" dirty="0">
                <a:solidFill>
                  <a:srgbClr val="FF66C4"/>
                </a:solidFill>
                <a:latin typeface="Hit and Run" panose="020B0604020202020204" charset="0"/>
              </a:rPr>
              <a:t>LA RED DE CLIENTES?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99829" y="7051414"/>
            <a:ext cx="36576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6200" y="8173824"/>
            <a:ext cx="48006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Constantemente conectada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01600" y="7051414"/>
            <a:ext cx="5105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“influencer” más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1600" y="8173824"/>
            <a:ext cx="5105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comunica contigo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66CE63E-84AC-F1E8-6E5F-53B9FC1204DC}"/>
              </a:ext>
            </a:extLst>
          </p:cNvPr>
          <p:cNvSpPr/>
          <p:nvPr/>
        </p:nvSpPr>
        <p:spPr>
          <a:xfrm>
            <a:off x="6134100" y="7991694"/>
            <a:ext cx="4591050" cy="809406"/>
          </a:xfrm>
          <a:prstGeom prst="rect">
            <a:avLst/>
          </a:prstGeom>
          <a:solidFill>
            <a:srgbClr val="FF66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8A98DD-80CB-B0A0-DBD5-1D193FABE5D5}"/>
              </a:ext>
            </a:extLst>
          </p:cNvPr>
          <p:cNvSpPr/>
          <p:nvPr/>
        </p:nvSpPr>
        <p:spPr>
          <a:xfrm>
            <a:off x="12706350" y="7459694"/>
            <a:ext cx="4533900" cy="809406"/>
          </a:xfrm>
          <a:prstGeom prst="rect">
            <a:avLst/>
          </a:prstGeom>
          <a:solidFill>
            <a:srgbClr val="FF66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6C53451-676A-224B-8D04-B0A9829F73AA}"/>
              </a:ext>
            </a:extLst>
          </p:cNvPr>
          <p:cNvSpPr/>
          <p:nvPr/>
        </p:nvSpPr>
        <p:spPr>
          <a:xfrm>
            <a:off x="12706350" y="6182285"/>
            <a:ext cx="4533900" cy="809406"/>
          </a:xfrm>
          <a:prstGeom prst="rect">
            <a:avLst/>
          </a:prstGeom>
          <a:solidFill>
            <a:srgbClr val="FF66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A608F0-6FC4-43C0-4638-6B0C947720AC}"/>
              </a:ext>
            </a:extLst>
          </p:cNvPr>
          <p:cNvSpPr/>
          <p:nvPr/>
        </p:nvSpPr>
        <p:spPr>
          <a:xfrm>
            <a:off x="6096000" y="6862154"/>
            <a:ext cx="4629150" cy="809406"/>
          </a:xfrm>
          <a:prstGeom prst="rect">
            <a:avLst/>
          </a:prstGeom>
          <a:solidFill>
            <a:srgbClr val="FF66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TextBox 3"/>
          <p:cNvSpPr txBox="1"/>
          <p:nvPr/>
        </p:nvSpPr>
        <p:spPr>
          <a:xfrm>
            <a:off x="6134100" y="3667354"/>
            <a:ext cx="1203960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s-CL" sz="8500" spc="185" dirty="0">
                <a:solidFill>
                  <a:srgbClr val="51D8DB"/>
                </a:solidFill>
                <a:latin typeface="Hit and Run" panose="020B0604020202020204" charset="0"/>
              </a:rPr>
              <a:t>Comportamiento</a:t>
            </a:r>
          </a:p>
          <a:p>
            <a:pPr>
              <a:lnSpc>
                <a:spcPts val="7680"/>
              </a:lnSpc>
            </a:pPr>
            <a:r>
              <a:rPr lang="en-US" sz="5400" spc="300" dirty="0">
                <a:solidFill>
                  <a:srgbClr val="51D8DB"/>
                </a:solidFill>
                <a:latin typeface="Hit and Run" panose="020B0604020202020204" charset="0"/>
              </a:rPr>
              <a:t>De LA </a:t>
            </a:r>
            <a:r>
              <a:rPr lang="en-US" sz="7200" spc="300" dirty="0">
                <a:solidFill>
                  <a:srgbClr val="51D8DB"/>
                </a:solidFill>
                <a:latin typeface="Hit and Run" panose="020B0604020202020204" charset="0"/>
              </a:rPr>
              <a:t>RED DE CLIENTES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47279" y="7051414"/>
            <a:ext cx="36576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43650" y="8173824"/>
            <a:ext cx="48006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41406" y="6371544"/>
            <a:ext cx="5105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18994" y="7624238"/>
            <a:ext cx="5105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laboración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A26B890-36DD-DBE4-C5B3-C74476CB50EE}"/>
              </a:ext>
            </a:extLst>
          </p:cNvPr>
          <p:cNvSpPr txBox="1"/>
          <p:nvPr/>
        </p:nvSpPr>
        <p:spPr>
          <a:xfrm>
            <a:off x="4840332" y="9549445"/>
            <a:ext cx="14110395" cy="389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CL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 estrategias de las redes de clientes. Rogers, D (2010 ) </a:t>
            </a:r>
            <a:r>
              <a:rPr lang="es-CL" spc="-1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es-CL" spc="-1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CL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pc="-1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CL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pc="-1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endParaRPr lang="es-CL" spc="-1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711B906-CCA7-D1D6-1997-400412D4A161}"/>
              </a:ext>
            </a:extLst>
          </p:cNvPr>
          <p:cNvSpPr/>
          <p:nvPr/>
        </p:nvSpPr>
        <p:spPr>
          <a:xfrm>
            <a:off x="6134100" y="5817282"/>
            <a:ext cx="4629150" cy="809406"/>
          </a:xfrm>
          <a:prstGeom prst="rect">
            <a:avLst/>
          </a:prstGeom>
          <a:solidFill>
            <a:srgbClr val="FF66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761FE9A-237D-57A1-EDC5-69C050156E15}"/>
              </a:ext>
            </a:extLst>
          </p:cNvPr>
          <p:cNvSpPr txBox="1"/>
          <p:nvPr/>
        </p:nvSpPr>
        <p:spPr>
          <a:xfrm>
            <a:off x="6347279" y="6004785"/>
            <a:ext cx="36576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lang="es-CL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383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0800" y="4945298"/>
            <a:ext cx="754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CL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Las redes de clientes buscan acceso a la información y a las interacciones digitales de la forma más sencilla, flexible, rápida, en todas partes.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800" y="3771900"/>
            <a:ext cx="804707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10800" spc="225" dirty="0">
                <a:solidFill>
                  <a:srgbClr val="FF66C4"/>
                </a:solidFill>
                <a:latin typeface="Hit and Run" panose="020B0604020202020204" charset="0"/>
              </a:rPr>
              <a:t>Acceso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9B76118-CB43-9376-A4D2-50B84F1CB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20600" y="5624549"/>
            <a:ext cx="5867400" cy="45839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no sosteniendo un celular en la mano&#10;&#10;Descripción generada automáticamente">
            <a:extLst>
              <a:ext uri="{FF2B5EF4-FFF2-40B4-BE49-F238E27FC236}">
                <a16:creationId xmlns:a16="http://schemas.microsoft.com/office/drawing/2014/main" id="{48A628BF-BDE7-10AA-8365-BCE4F56B6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8412"/>
          <a:stretch/>
        </p:blipFill>
        <p:spPr>
          <a:xfrm>
            <a:off x="-28355" y="1"/>
            <a:ext cx="18316355" cy="10287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D0B94A3-2557-5820-ED5C-F0458C6E2322}"/>
              </a:ext>
            </a:extLst>
          </p:cNvPr>
          <p:cNvSpPr/>
          <p:nvPr/>
        </p:nvSpPr>
        <p:spPr>
          <a:xfrm>
            <a:off x="-28355" y="5372100"/>
            <a:ext cx="18316355" cy="49149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extBox 2"/>
          <p:cNvSpPr txBox="1"/>
          <p:nvPr/>
        </p:nvSpPr>
        <p:spPr>
          <a:xfrm>
            <a:off x="990600" y="8776096"/>
            <a:ext cx="9650262" cy="107580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- Ejemplo</a:t>
            </a:r>
          </a:p>
        </p:txBody>
      </p:sp>
      <p:sp>
        <p:nvSpPr>
          <p:cNvPr id="3" name="Freeform 3"/>
          <p:cNvSpPr/>
          <p:nvPr/>
        </p:nvSpPr>
        <p:spPr>
          <a:xfrm>
            <a:off x="15544800" y="3112704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s-CL" dirty="0">
              <a:solidFill>
                <a:srgbClr val="51D8DB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63000" y="8776097"/>
            <a:ext cx="929640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s-CL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Entretención en el dispositivo que tú quieras, en cualquier momento y lugar</a:t>
            </a:r>
          </a:p>
        </p:txBody>
      </p:sp>
      <p:sp>
        <p:nvSpPr>
          <p:cNvPr id="5" name="Freeform 5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s-CL">
              <a:solidFill>
                <a:srgbClr val="51D8DB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016CFD9-8D7E-B7F4-1C75-A3C0475C655A}"/>
              </a:ext>
            </a:extLst>
          </p:cNvPr>
          <p:cNvCxnSpPr/>
          <p:nvPr/>
        </p:nvCxnSpPr>
        <p:spPr>
          <a:xfrm>
            <a:off x="8229600" y="8877300"/>
            <a:ext cx="0" cy="9746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no sosteniendo un celular en la mano&#10;&#10;Descripción generada automáticamente">
            <a:extLst>
              <a:ext uri="{FF2B5EF4-FFF2-40B4-BE49-F238E27FC236}">
                <a16:creationId xmlns:a16="http://schemas.microsoft.com/office/drawing/2014/main" id="{48A628BF-BDE7-10AA-8365-BCE4F56B6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8412"/>
          <a:stretch/>
        </p:blipFill>
        <p:spPr>
          <a:xfrm>
            <a:off x="-28355" y="1"/>
            <a:ext cx="18316355" cy="10287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D0B94A3-2557-5820-ED5C-F0458C6E2322}"/>
              </a:ext>
            </a:extLst>
          </p:cNvPr>
          <p:cNvSpPr/>
          <p:nvPr/>
        </p:nvSpPr>
        <p:spPr>
          <a:xfrm>
            <a:off x="-28355" y="0"/>
            <a:ext cx="18316355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6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5686412" y="3114049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s-CL" dirty="0">
              <a:solidFill>
                <a:srgbClr val="51D8DB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s-CL">
              <a:solidFill>
                <a:srgbClr val="51D8DB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E52FC7E-15A4-50DA-BA1D-777399E4BA68}"/>
              </a:ext>
            </a:extLst>
          </p:cNvPr>
          <p:cNvSpPr txBox="1"/>
          <p:nvPr/>
        </p:nvSpPr>
        <p:spPr>
          <a:xfrm>
            <a:off x="1037459" y="4668400"/>
            <a:ext cx="7305192" cy="2041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800"/>
              </a:lnSpc>
              <a:defRPr sz="4000" spc="296">
                <a:latin typeface="Poppins Medium"/>
              </a:defRPr>
            </a:lvl1pPr>
          </a:lstStyle>
          <a:p>
            <a:pPr>
              <a:lnSpc>
                <a:spcPts val="7600"/>
              </a:lnSpc>
            </a:pPr>
            <a:r>
              <a:rPr lang="es-CL" sz="1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</a:p>
          <a:p>
            <a:pPr>
              <a:lnSpc>
                <a:spcPts val="7600"/>
              </a:lnSpc>
            </a:pPr>
            <a:r>
              <a:rPr lang="es-CL" sz="1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Acceso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7492BF3-8D74-A009-500F-18DD4ECE9535}"/>
              </a:ext>
            </a:extLst>
          </p:cNvPr>
          <p:cNvSpPr txBox="1"/>
          <p:nvPr/>
        </p:nvSpPr>
        <p:spPr>
          <a:xfrm>
            <a:off x="11811000" y="2933700"/>
            <a:ext cx="4364977" cy="61555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s-CL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¿Estás localizable?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9EDB31E-3D44-5990-F662-6D996E239069}"/>
              </a:ext>
            </a:extLst>
          </p:cNvPr>
          <p:cNvSpPr txBox="1"/>
          <p:nvPr/>
        </p:nvSpPr>
        <p:spPr>
          <a:xfrm>
            <a:off x="11811000" y="4293006"/>
            <a:ext cx="3359894" cy="61555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¿Eres flexible?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774F715-82C4-B1E3-889B-4101BE91F6D2}"/>
              </a:ext>
            </a:extLst>
          </p:cNvPr>
          <p:cNvSpPr txBox="1"/>
          <p:nvPr/>
        </p:nvSpPr>
        <p:spPr>
          <a:xfrm>
            <a:off x="11811000" y="5689032"/>
            <a:ext cx="2989601" cy="61555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¿Eres móvil?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B632A96-83D3-378E-5845-3387E96CCC5C}"/>
              </a:ext>
            </a:extLst>
          </p:cNvPr>
          <p:cNvSpPr txBox="1"/>
          <p:nvPr/>
        </p:nvSpPr>
        <p:spPr>
          <a:xfrm>
            <a:off x="11811000" y="6977901"/>
            <a:ext cx="2931893" cy="61555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¿Eres veloz?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EE761E4-619B-7BD2-A2C7-B61C6B1C2865}"/>
              </a:ext>
            </a:extLst>
          </p:cNvPr>
          <p:cNvSpPr txBox="1"/>
          <p:nvPr/>
        </p:nvSpPr>
        <p:spPr>
          <a:xfrm>
            <a:off x="11811000" y="8183788"/>
            <a:ext cx="3500958" cy="61555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¿Eres sencillo?</a:t>
            </a:r>
          </a:p>
        </p:txBody>
      </p:sp>
    </p:spTree>
    <p:extLst>
      <p:ext uri="{BB962C8B-B14F-4D97-AF65-F5344CB8AC3E}">
        <p14:creationId xmlns:p14="http://schemas.microsoft.com/office/powerpoint/2010/main" val="5516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6649716" y="452262"/>
            <a:ext cx="4835323" cy="9382476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5868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094C2B9-133E-12A3-27C4-5CBBFBD4F110}"/>
              </a:ext>
            </a:extLst>
          </p:cNvPr>
          <p:cNvSpPr/>
          <p:nvPr/>
        </p:nvSpPr>
        <p:spPr>
          <a:xfrm>
            <a:off x="11353800" y="3640643"/>
            <a:ext cx="2114448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002" r="-216184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8DB871E-909F-D9FD-2858-8EDE3875DF72}"/>
              </a:ext>
            </a:extLst>
          </p:cNvPr>
          <p:cNvSpPr/>
          <p:nvPr/>
        </p:nvSpPr>
        <p:spPr>
          <a:xfrm>
            <a:off x="13468248" y="3640642"/>
            <a:ext cx="1987581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228" r="-120032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102FA32-E2A0-2C75-2B13-C25897099FDD}"/>
              </a:ext>
            </a:extLst>
          </p:cNvPr>
          <p:cNvSpPr/>
          <p:nvPr/>
        </p:nvSpPr>
        <p:spPr>
          <a:xfrm>
            <a:off x="15451457" y="3640641"/>
            <a:ext cx="2118366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3400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F6E5313-E0BB-9CB1-7784-5943B39C3365}"/>
              </a:ext>
            </a:extLst>
          </p:cNvPr>
          <p:cNvSpPr txBox="1"/>
          <p:nvPr/>
        </p:nvSpPr>
        <p:spPr>
          <a:xfrm>
            <a:off x="685800" y="873070"/>
            <a:ext cx="7305192" cy="1400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800"/>
              </a:lnSpc>
              <a:defRPr sz="4000" spc="296">
                <a:latin typeface="Poppins Medium"/>
              </a:defRPr>
            </a:lvl1pPr>
          </a:lstStyle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</a:p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Acceso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8094C2B9-133E-12A3-27C4-5CBBFBD4F110}"/>
              </a:ext>
            </a:extLst>
          </p:cNvPr>
          <p:cNvSpPr/>
          <p:nvPr/>
        </p:nvSpPr>
        <p:spPr>
          <a:xfrm>
            <a:off x="6518931" y="452262"/>
            <a:ext cx="4835323" cy="9570125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002" r="-216184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2" name="Freeform 2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4362194" y="3640641"/>
            <a:ext cx="2156737" cy="4184940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5868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8DB871E-909F-D9FD-2858-8EDE3875DF72}"/>
              </a:ext>
            </a:extLst>
          </p:cNvPr>
          <p:cNvSpPr/>
          <p:nvPr/>
        </p:nvSpPr>
        <p:spPr>
          <a:xfrm>
            <a:off x="11354254" y="3640642"/>
            <a:ext cx="1987581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228" r="-120032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102FA32-E2A0-2C75-2B13-C25897099FDD}"/>
              </a:ext>
            </a:extLst>
          </p:cNvPr>
          <p:cNvSpPr/>
          <p:nvPr/>
        </p:nvSpPr>
        <p:spPr>
          <a:xfrm>
            <a:off x="13337463" y="3640641"/>
            <a:ext cx="2118366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400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97A43E8-A4D5-C323-4CF9-39486173D9A8}"/>
              </a:ext>
            </a:extLst>
          </p:cNvPr>
          <p:cNvSpPr txBox="1"/>
          <p:nvPr/>
        </p:nvSpPr>
        <p:spPr>
          <a:xfrm>
            <a:off x="685800" y="873070"/>
            <a:ext cx="7305192" cy="1400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800"/>
              </a:lnSpc>
              <a:defRPr sz="4000" spc="296">
                <a:latin typeface="Poppins Medium"/>
              </a:defRPr>
            </a:lvl1pPr>
          </a:lstStyle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</a:p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Acceso</a:t>
            </a:r>
          </a:p>
        </p:txBody>
      </p:sp>
    </p:spTree>
    <p:extLst>
      <p:ext uri="{BB962C8B-B14F-4D97-AF65-F5344CB8AC3E}">
        <p14:creationId xmlns:p14="http://schemas.microsoft.com/office/powerpoint/2010/main" val="240184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8094C2B9-133E-12A3-27C4-5CBBFBD4F110}"/>
              </a:ext>
            </a:extLst>
          </p:cNvPr>
          <p:cNvSpPr/>
          <p:nvPr/>
        </p:nvSpPr>
        <p:spPr>
          <a:xfrm>
            <a:off x="4626027" y="3627942"/>
            <a:ext cx="2120865" cy="41976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002" r="-216184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2" name="Freeform 2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2469290" y="3640641"/>
            <a:ext cx="2156737" cy="4184940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5868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8DB871E-909F-D9FD-2858-8EDE3875DF72}"/>
              </a:ext>
            </a:extLst>
          </p:cNvPr>
          <p:cNvSpPr/>
          <p:nvPr/>
        </p:nvSpPr>
        <p:spPr>
          <a:xfrm>
            <a:off x="6746892" y="452263"/>
            <a:ext cx="4379401" cy="9221022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228" r="-120032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102FA32-E2A0-2C75-2B13-C25897099FDD}"/>
              </a:ext>
            </a:extLst>
          </p:cNvPr>
          <p:cNvSpPr/>
          <p:nvPr/>
        </p:nvSpPr>
        <p:spPr>
          <a:xfrm>
            <a:off x="11024508" y="3627942"/>
            <a:ext cx="2118366" cy="41849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400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0B8F454-E995-B304-893C-3F4152AA117A}"/>
              </a:ext>
            </a:extLst>
          </p:cNvPr>
          <p:cNvSpPr txBox="1"/>
          <p:nvPr/>
        </p:nvSpPr>
        <p:spPr>
          <a:xfrm>
            <a:off x="685800" y="873070"/>
            <a:ext cx="7305192" cy="1400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800"/>
              </a:lnSpc>
              <a:defRPr sz="4000" spc="296">
                <a:latin typeface="Poppins Medium"/>
              </a:defRPr>
            </a:lvl1pPr>
          </a:lstStyle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</a:p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Acceso</a:t>
            </a:r>
          </a:p>
        </p:txBody>
      </p:sp>
    </p:spTree>
    <p:extLst>
      <p:ext uri="{BB962C8B-B14F-4D97-AF65-F5344CB8AC3E}">
        <p14:creationId xmlns:p14="http://schemas.microsoft.com/office/powerpoint/2010/main" val="202506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6102FA32-E2A0-2C75-2B13-C25897099FDD}"/>
              </a:ext>
            </a:extLst>
          </p:cNvPr>
          <p:cNvSpPr/>
          <p:nvPr/>
        </p:nvSpPr>
        <p:spPr>
          <a:xfrm>
            <a:off x="6746892" y="452263"/>
            <a:ext cx="4667571" cy="9221022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400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094C2B9-133E-12A3-27C4-5CBBFBD4F110}"/>
              </a:ext>
            </a:extLst>
          </p:cNvPr>
          <p:cNvSpPr/>
          <p:nvPr/>
        </p:nvSpPr>
        <p:spPr>
          <a:xfrm>
            <a:off x="2638444" y="3627942"/>
            <a:ext cx="2120865" cy="4197639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002" r="-216184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2" name="Freeform 2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481707" y="3640641"/>
            <a:ext cx="2156737" cy="4184940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5868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8DB871E-909F-D9FD-2858-8EDE3875DF72}"/>
              </a:ext>
            </a:extLst>
          </p:cNvPr>
          <p:cNvSpPr/>
          <p:nvPr/>
        </p:nvSpPr>
        <p:spPr>
          <a:xfrm>
            <a:off x="4759310" y="3640641"/>
            <a:ext cx="1987582" cy="4184940"/>
          </a:xfrm>
          <a:custGeom>
            <a:avLst/>
            <a:gdLst/>
            <a:ahLst/>
            <a:cxnLst/>
            <a:rect l="l" t="t" r="r" b="b"/>
            <a:pathLst>
              <a:path w="16161460" h="7540795">
                <a:moveTo>
                  <a:pt x="0" y="0"/>
                </a:moveTo>
                <a:lnTo>
                  <a:pt x="16161460" y="0"/>
                </a:lnTo>
                <a:lnTo>
                  <a:pt x="16161460" y="7540794"/>
                </a:lnTo>
                <a:lnTo>
                  <a:pt x="0" y="7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228" r="-120032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539193C-BB8B-3458-6330-C361C0FBEDBA}"/>
              </a:ext>
            </a:extLst>
          </p:cNvPr>
          <p:cNvSpPr txBox="1"/>
          <p:nvPr/>
        </p:nvSpPr>
        <p:spPr>
          <a:xfrm>
            <a:off x="685800" y="873070"/>
            <a:ext cx="7305192" cy="1400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800"/>
              </a:lnSpc>
              <a:defRPr sz="4000" spc="296">
                <a:latin typeface="Poppins Medium"/>
              </a:defRPr>
            </a:lvl1pPr>
          </a:lstStyle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</a:p>
          <a:p>
            <a:pPr>
              <a:lnSpc>
                <a:spcPts val="5200"/>
              </a:lnSpc>
            </a:pPr>
            <a:r>
              <a:rPr lang="es-CL" sz="80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Acceso</a:t>
            </a:r>
          </a:p>
        </p:txBody>
      </p:sp>
    </p:spTree>
    <p:extLst>
      <p:ext uri="{BB962C8B-B14F-4D97-AF65-F5344CB8AC3E}">
        <p14:creationId xmlns:p14="http://schemas.microsoft.com/office/powerpoint/2010/main" val="88417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35161F1C-483B-DE6B-20AD-13A67FB8D6D2}"/>
              </a:ext>
            </a:extLst>
          </p:cNvPr>
          <p:cNvGrpSpPr/>
          <p:nvPr/>
        </p:nvGrpSpPr>
        <p:grpSpPr>
          <a:xfrm>
            <a:off x="19051" y="2546490"/>
            <a:ext cx="18268950" cy="7584200"/>
            <a:chOff x="19050" y="1288228"/>
            <a:chExt cx="19500669" cy="8095538"/>
          </a:xfrm>
        </p:grpSpPr>
        <p:sp>
          <p:nvSpPr>
            <p:cNvPr id="10" name="Freeform 10"/>
            <p:cNvSpPr/>
            <p:nvPr/>
          </p:nvSpPr>
          <p:spPr>
            <a:xfrm>
              <a:off x="8809996" y="1288228"/>
              <a:ext cx="10709723" cy="8095538"/>
            </a:xfrm>
            <a:custGeom>
              <a:avLst/>
              <a:gdLst/>
              <a:ahLst/>
              <a:cxnLst/>
              <a:rect l="l" t="t" r="r" b="b"/>
              <a:pathLst>
                <a:path w="9171289" h="6932628">
                  <a:moveTo>
                    <a:pt x="0" y="0"/>
                  </a:moveTo>
                  <a:lnTo>
                    <a:pt x="9171288" y="0"/>
                  </a:lnTo>
                  <a:lnTo>
                    <a:pt x="9171288" y="6932627"/>
                  </a:lnTo>
                  <a:lnTo>
                    <a:pt x="0" y="6932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636" t="-51748" r="-64574" b="-22058"/>
              </a:stretch>
            </a:blipFill>
          </p:spPr>
          <p:txBody>
            <a:bodyPr/>
            <a:lstStyle/>
            <a:p>
              <a:endParaRPr lang="es-CL"/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45F80ADD-ECB1-4855-BAF1-C1D83265CA02}"/>
                </a:ext>
              </a:extLst>
            </p:cNvPr>
            <p:cNvGrpSpPr/>
            <p:nvPr/>
          </p:nvGrpSpPr>
          <p:grpSpPr>
            <a:xfrm>
              <a:off x="19050" y="1288228"/>
              <a:ext cx="8849961" cy="8095538"/>
              <a:chOff x="610783" y="2652006"/>
              <a:chExt cx="7836599" cy="7168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10783" y="2652006"/>
                <a:ext cx="7836599" cy="7168561"/>
              </a:xfrm>
              <a:custGeom>
                <a:avLst/>
                <a:gdLst/>
                <a:ahLst/>
                <a:cxnLst/>
                <a:rect l="l" t="t" r="r" b="b"/>
                <a:pathLst>
                  <a:path w="7836599" h="7168561">
                    <a:moveTo>
                      <a:pt x="0" y="0"/>
                    </a:moveTo>
                    <a:lnTo>
                      <a:pt x="7836599" y="0"/>
                    </a:lnTo>
                    <a:lnTo>
                      <a:pt x="7836599" y="7168561"/>
                    </a:lnTo>
                    <a:lnTo>
                      <a:pt x="0" y="7168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7788" t="-32277" r="-106397" b="-20896"/>
                </a:stretch>
              </a:blip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9D72822B-9362-631B-8FA7-EBD65F512CB1}"/>
                  </a:ext>
                </a:extLst>
              </p:cNvPr>
              <p:cNvSpPr/>
              <p:nvPr/>
            </p:nvSpPr>
            <p:spPr>
              <a:xfrm>
                <a:off x="2419350" y="3136106"/>
                <a:ext cx="609601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836599" h="7168561">
                    <a:moveTo>
                      <a:pt x="0" y="0"/>
                    </a:moveTo>
                    <a:lnTo>
                      <a:pt x="7836599" y="0"/>
                    </a:lnTo>
                    <a:lnTo>
                      <a:pt x="7836599" y="7168561"/>
                    </a:lnTo>
                    <a:lnTo>
                      <a:pt x="0" y="7168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61000"/>
                          </a14:imgEffect>
                        </a14:imgLayer>
                      </a14:imgProps>
                    </a:ext>
                  </a:extLst>
                </a:blip>
                <a:stretch>
                  <a:fillRect l="-528668" t="-919313" r="-2253283" b="-2583154"/>
                </a:stretch>
              </a:blip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1828D3-9F25-5AAF-13A5-C4898E401924}"/>
                  </a:ext>
                </a:extLst>
              </p:cNvPr>
              <p:cNvSpPr/>
              <p:nvPr/>
            </p:nvSpPr>
            <p:spPr>
              <a:xfrm>
                <a:off x="2428875" y="3513878"/>
                <a:ext cx="552451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7836599" h="7168561">
                    <a:moveTo>
                      <a:pt x="0" y="0"/>
                    </a:moveTo>
                    <a:lnTo>
                      <a:pt x="7836599" y="0"/>
                    </a:lnTo>
                    <a:lnTo>
                      <a:pt x="7836599" y="7168561"/>
                    </a:lnTo>
                    <a:lnTo>
                      <a:pt x="0" y="7168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58000"/>
                          </a14:imgEffect>
                        </a14:imgLayer>
                      </a14:imgProps>
                    </a:ext>
                  </a:extLst>
                </a:blip>
                <a:stretch>
                  <a:fillRect l="-519660" t="-1038422" r="-2262290" b="-2464044"/>
                </a:stretch>
              </a:blip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0587DE0C-B9E4-1BF6-485C-FF906307EA91}"/>
                  </a:ext>
                </a:extLst>
              </p:cNvPr>
              <p:cNvSpPr/>
              <p:nvPr/>
            </p:nvSpPr>
            <p:spPr>
              <a:xfrm>
                <a:off x="2442210" y="6939915"/>
                <a:ext cx="552451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7836599" h="7168561">
                    <a:moveTo>
                      <a:pt x="0" y="0"/>
                    </a:moveTo>
                    <a:lnTo>
                      <a:pt x="7836599" y="0"/>
                    </a:lnTo>
                    <a:lnTo>
                      <a:pt x="7836599" y="7168561"/>
                    </a:lnTo>
                    <a:lnTo>
                      <a:pt x="0" y="7168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58000"/>
                          </a14:imgEffect>
                        </a14:imgLayer>
                      </a14:imgProps>
                    </a:ext>
                  </a:extLst>
                </a:blip>
                <a:stretch>
                  <a:fillRect l="-519660" t="-1038422" r="-2262290" b="-2464044"/>
                </a:stretch>
              </a:blip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5542BACA-C770-48F1-B60D-D95D63E89751}"/>
                  </a:ext>
                </a:extLst>
              </p:cNvPr>
              <p:cNvSpPr/>
              <p:nvPr/>
            </p:nvSpPr>
            <p:spPr>
              <a:xfrm>
                <a:off x="2419350" y="5238370"/>
                <a:ext cx="552451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7836599" h="7168561">
                    <a:moveTo>
                      <a:pt x="0" y="0"/>
                    </a:moveTo>
                    <a:lnTo>
                      <a:pt x="7836599" y="0"/>
                    </a:lnTo>
                    <a:lnTo>
                      <a:pt x="7836599" y="7168561"/>
                    </a:lnTo>
                    <a:lnTo>
                      <a:pt x="0" y="7168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58000"/>
                          </a14:imgEffect>
                        </a14:imgLayer>
                      </a14:imgProps>
                    </a:ext>
                  </a:extLst>
                </a:blip>
                <a:stretch>
                  <a:fillRect l="-519660" t="-1038422" r="-2262290" b="-2464044"/>
                </a:stretch>
              </a:blipFill>
            </p:spPr>
            <p:txBody>
              <a:bodyPr/>
              <a:lstStyle/>
              <a:p>
                <a:endParaRPr lang="es-CL"/>
              </a:p>
            </p:txBody>
          </p:sp>
        </p:grpSp>
      </p:grpSp>
      <p:sp>
        <p:nvSpPr>
          <p:cNvPr id="2" name="Freeform 2"/>
          <p:cNvSpPr/>
          <p:nvPr/>
        </p:nvSpPr>
        <p:spPr>
          <a:xfrm>
            <a:off x="360755" y="1269178"/>
            <a:ext cx="2207807" cy="608296"/>
          </a:xfrm>
          <a:custGeom>
            <a:avLst/>
            <a:gdLst/>
            <a:ahLst/>
            <a:cxnLst/>
            <a:rect l="l" t="t" r="r" b="b"/>
            <a:pathLst>
              <a:path w="2207807" h="608296">
                <a:moveTo>
                  <a:pt x="0" y="0"/>
                </a:moveTo>
                <a:lnTo>
                  <a:pt x="2207807" y="0"/>
                </a:lnTo>
                <a:lnTo>
                  <a:pt x="2207807" y="608296"/>
                </a:lnTo>
                <a:lnTo>
                  <a:pt x="0" y="60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5697200" y="2050934"/>
            <a:ext cx="2039729" cy="1138848"/>
          </a:xfrm>
          <a:custGeom>
            <a:avLst/>
            <a:gdLst/>
            <a:ahLst/>
            <a:cxnLst/>
            <a:rect l="l" t="t" r="r" b="b"/>
            <a:pathLst>
              <a:path w="3843443" h="2145922">
                <a:moveTo>
                  <a:pt x="0" y="0"/>
                </a:moveTo>
                <a:lnTo>
                  <a:pt x="3843443" y="0"/>
                </a:lnTo>
                <a:lnTo>
                  <a:pt x="3843443" y="2145922"/>
                </a:lnTo>
                <a:lnTo>
                  <a:pt x="0" y="21459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107950">
            <a:solidFill>
              <a:schemeClr val="bg1"/>
            </a:solidFill>
          </a:ln>
        </p:spPr>
        <p:txBody>
          <a:bodyPr/>
          <a:lstStyle/>
          <a:p>
            <a:endParaRPr lang="es-CL"/>
          </a:p>
        </p:txBody>
      </p:sp>
      <p:sp>
        <p:nvSpPr>
          <p:cNvPr id="11" name="TextBox 11"/>
          <p:cNvSpPr txBox="1"/>
          <p:nvPr/>
        </p:nvSpPr>
        <p:spPr>
          <a:xfrm>
            <a:off x="609600" y="517799"/>
            <a:ext cx="13029017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Linktree</a:t>
            </a:r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Todo lo que </a:t>
            </a:r>
            <a:r>
              <a:rPr lang="en-US" sz="44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eres</a:t>
            </a:r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 un simple link</a:t>
            </a:r>
            <a:endParaRPr lang="en-US" sz="54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715122"/>
            <a:ext cx="9213920" cy="5026616"/>
            <a:chOff x="0" y="323850"/>
            <a:chExt cx="12285227" cy="6702154"/>
          </a:xfrm>
        </p:grpSpPr>
        <p:sp>
          <p:nvSpPr>
            <p:cNvPr id="4" name="TextBox 4"/>
            <p:cNvSpPr txBox="1"/>
            <p:nvPr/>
          </p:nvSpPr>
          <p:spPr>
            <a:xfrm>
              <a:off x="0" y="3703873"/>
              <a:ext cx="12285227" cy="3322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  <a:spcBef>
                  <a:spcPct val="0"/>
                </a:spcBef>
              </a:pPr>
              <a:endParaRPr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23850"/>
              <a:ext cx="12285227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  <a:spcBef>
                  <a:spcPct val="0"/>
                </a:spcBef>
              </a:pPr>
              <a:r>
                <a:rPr lang="en-US" sz="12000" dirty="0">
                  <a:solidFill>
                    <a:srgbClr val="51D8DB"/>
                  </a:solidFill>
                  <a:latin typeface="Hit and Run"/>
                </a:rPr>
                <a:t>MI VIAJE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AB5EA855-7B90-8906-53A2-0EAA3CA0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3137" r="980" b="4314"/>
          <a:stretch/>
        </p:blipFill>
        <p:spPr>
          <a:xfrm>
            <a:off x="11430000" y="3250140"/>
            <a:ext cx="6629400" cy="39508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B5D596-CF58-5F74-502E-66DD4F6D2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 b="11765"/>
          <a:stretch/>
        </p:blipFill>
        <p:spPr>
          <a:xfrm>
            <a:off x="4482085" y="2476500"/>
            <a:ext cx="6629400" cy="35746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72A579-DB6A-FA8B-76D2-3376EBF7F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16" y="2476500"/>
            <a:ext cx="7772400" cy="11695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794A3B-A657-D0A3-A4A0-2924CB2E1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97"/>
          <a:stretch/>
        </p:blipFill>
        <p:spPr>
          <a:xfrm>
            <a:off x="5247586" y="5266179"/>
            <a:ext cx="2986204" cy="4695150"/>
          </a:xfrm>
          <a:prstGeom prst="rect">
            <a:avLst/>
          </a:prstGeom>
        </p:spPr>
      </p:pic>
      <p:pic>
        <p:nvPicPr>
          <p:cNvPr id="4100" name="Picture 4" descr="Marcaje Web | GeoVictoria Español">
            <a:extLst>
              <a:ext uri="{FF2B5EF4-FFF2-40B4-BE49-F238E27FC236}">
                <a16:creationId xmlns:a16="http://schemas.microsoft.com/office/drawing/2014/main" id="{B83C449C-18B7-3DDF-C633-037542DF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107" y="1901896"/>
            <a:ext cx="5789693" cy="41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6271D79-808E-86C0-E30B-DF78B69D2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0" y="5792125"/>
            <a:ext cx="3924224" cy="3924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06836" y="4335698"/>
            <a:ext cx="7543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Las redes de clientes buscan contenido que sean relevante, entretenido y diverso.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72200" y="3162300"/>
            <a:ext cx="10409277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AU" sz="10800" spc="225" dirty="0">
                <a:solidFill>
                  <a:srgbClr val="FF66C4"/>
                </a:solidFill>
                <a:latin typeface="Hit and Run" panose="020B0604020202020204" charset="0"/>
              </a:rPr>
              <a:t>Engagement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6C0DA79-FB0A-7CC6-30D9-15C35B68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750" y="5143500"/>
            <a:ext cx="9239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442477"/>
            <a:ext cx="5334000" cy="9343573"/>
          </a:xfrm>
          <a:custGeom>
            <a:avLst/>
            <a:gdLst/>
            <a:ahLst/>
            <a:cxnLst/>
            <a:rect l="l" t="t" r="r" b="b"/>
            <a:pathLst>
              <a:path w="3920187" h="6866995">
                <a:moveTo>
                  <a:pt x="0" y="0"/>
                </a:moveTo>
                <a:lnTo>
                  <a:pt x="3920188" y="0"/>
                </a:lnTo>
                <a:lnTo>
                  <a:pt x="3920188" y="6866995"/>
                </a:lnTo>
                <a:lnTo>
                  <a:pt x="0" y="6866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6019800" y="712503"/>
            <a:ext cx="6019800" cy="8861993"/>
          </a:xfrm>
          <a:custGeom>
            <a:avLst/>
            <a:gdLst/>
            <a:ahLst/>
            <a:cxnLst/>
            <a:rect l="l" t="t" r="r" b="b"/>
            <a:pathLst>
              <a:path w="4664632" h="6866995">
                <a:moveTo>
                  <a:pt x="0" y="0"/>
                </a:moveTo>
                <a:lnTo>
                  <a:pt x="4664632" y="0"/>
                </a:lnTo>
                <a:lnTo>
                  <a:pt x="4664632" y="6866995"/>
                </a:lnTo>
                <a:lnTo>
                  <a:pt x="0" y="6866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37B0FD1-00DE-BE0D-E14C-E4C24D70A79F}"/>
              </a:ext>
            </a:extLst>
          </p:cNvPr>
          <p:cNvSpPr txBox="1"/>
          <p:nvPr/>
        </p:nvSpPr>
        <p:spPr>
          <a:xfrm>
            <a:off x="12649200" y="7200900"/>
            <a:ext cx="5105400" cy="221240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66741" y="2933700"/>
            <a:ext cx="15554517" cy="5334000"/>
          </a:xfrm>
          <a:custGeom>
            <a:avLst/>
            <a:gdLst/>
            <a:ahLst/>
            <a:cxnLst/>
            <a:rect l="l" t="t" r="r" b="b"/>
            <a:pathLst>
              <a:path w="8162529" h="2799118">
                <a:moveTo>
                  <a:pt x="0" y="0"/>
                </a:moveTo>
                <a:lnTo>
                  <a:pt x="8162529" y="0"/>
                </a:lnTo>
                <a:lnTo>
                  <a:pt x="8162529" y="2799118"/>
                </a:lnTo>
                <a:lnTo>
                  <a:pt x="0" y="2799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2190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67600" y="56007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67600" y="6913032"/>
            <a:ext cx="89916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¿Estás creando contenido valioso para tus clientes?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67600" y="8077313"/>
            <a:ext cx="1152525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¿Eres interactivo y sensorial?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7600" y="8749152"/>
            <a:ext cx="1152525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L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¿Eres auténtico?</a:t>
            </a:r>
          </a:p>
        </p:txBody>
      </p:sp>
      <p:pic>
        <p:nvPicPr>
          <p:cNvPr id="8" name="Imagen 7" descr="Mano sosteniendo un celular en la mano&#10;&#10;Descripción generada automáticamente">
            <a:extLst>
              <a:ext uri="{FF2B5EF4-FFF2-40B4-BE49-F238E27FC236}">
                <a16:creationId xmlns:a16="http://schemas.microsoft.com/office/drawing/2014/main" id="{B700A6A1-8A40-8BCA-C66C-2DB229356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61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994059" y="3910143"/>
            <a:ext cx="3771669" cy="3771670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3" y="0"/>
                </a:lnTo>
                <a:lnTo>
                  <a:pt x="3892013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1654858" y="3890472"/>
            <a:ext cx="3784039" cy="3804268"/>
          </a:xfrm>
          <a:custGeom>
            <a:avLst/>
            <a:gdLst/>
            <a:ahLst/>
            <a:cxnLst/>
            <a:rect l="l" t="t" r="r" b="b"/>
            <a:pathLst>
              <a:path w="3859454" h="3859454">
                <a:moveTo>
                  <a:pt x="0" y="0"/>
                </a:moveTo>
                <a:lnTo>
                  <a:pt x="3859454" y="0"/>
                </a:lnTo>
                <a:lnTo>
                  <a:pt x="3859454" y="3859454"/>
                </a:lnTo>
                <a:lnTo>
                  <a:pt x="0" y="385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6"/>
          <p:cNvSpPr/>
          <p:nvPr/>
        </p:nvSpPr>
        <p:spPr>
          <a:xfrm>
            <a:off x="15425601" y="3897214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9209829" y="3897214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5486400" y="2705100"/>
            <a:ext cx="6181754" cy="6181755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4" y="0"/>
                </a:lnTo>
                <a:lnTo>
                  <a:pt x="3892014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7DC4F49D-A8C6-46AB-52F1-7B2C12BACA94}"/>
              </a:ext>
            </a:extLst>
          </p:cNvPr>
          <p:cNvSpPr txBox="1"/>
          <p:nvPr/>
        </p:nvSpPr>
        <p:spPr>
          <a:xfrm>
            <a:off x="609600" y="7239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C60E862D-D6C6-1920-6154-2AA462D62F88}"/>
              </a:ext>
            </a:extLst>
          </p:cNvPr>
          <p:cNvSpPr/>
          <p:nvPr/>
        </p:nvSpPr>
        <p:spPr>
          <a:xfrm>
            <a:off x="19225496" y="3910142"/>
            <a:ext cx="3771669" cy="3771669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3" y="0"/>
                </a:lnTo>
                <a:lnTo>
                  <a:pt x="3892013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092921A-0BD7-A1A0-7D59-AA767389F2B1}"/>
              </a:ext>
            </a:extLst>
          </p:cNvPr>
          <p:cNvSpPr/>
          <p:nvPr/>
        </p:nvSpPr>
        <p:spPr>
          <a:xfrm>
            <a:off x="5482659" y="2731251"/>
            <a:ext cx="6155598" cy="6155603"/>
          </a:xfrm>
          <a:custGeom>
            <a:avLst/>
            <a:gdLst/>
            <a:ahLst/>
            <a:cxnLst/>
            <a:rect l="l" t="t" r="r" b="b"/>
            <a:pathLst>
              <a:path w="3859454" h="3859454">
                <a:moveTo>
                  <a:pt x="0" y="0"/>
                </a:moveTo>
                <a:lnTo>
                  <a:pt x="3859454" y="0"/>
                </a:lnTo>
                <a:lnTo>
                  <a:pt x="3859454" y="3859454"/>
                </a:lnTo>
                <a:lnTo>
                  <a:pt x="0" y="385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16978AD-4EA4-0B69-F7DB-9326AE6695BE}"/>
              </a:ext>
            </a:extLst>
          </p:cNvPr>
          <p:cNvSpPr/>
          <p:nvPr/>
        </p:nvSpPr>
        <p:spPr>
          <a:xfrm>
            <a:off x="11638257" y="3897213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42A1564-96FD-A609-A9C7-4DCC2BC72A08}"/>
              </a:ext>
            </a:extLst>
          </p:cNvPr>
          <p:cNvSpPr/>
          <p:nvPr/>
        </p:nvSpPr>
        <p:spPr>
          <a:xfrm>
            <a:off x="15441266" y="3897213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BEB6B10-378F-CEF7-EAD1-1F1B25496EBC}"/>
              </a:ext>
            </a:extLst>
          </p:cNvPr>
          <p:cNvSpPr/>
          <p:nvPr/>
        </p:nvSpPr>
        <p:spPr>
          <a:xfrm>
            <a:off x="1698429" y="3897215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4" y="0"/>
                </a:lnTo>
                <a:lnTo>
                  <a:pt x="3892014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5CAAFC40-0D06-E74B-E3A3-9E9E626B5535}"/>
              </a:ext>
            </a:extLst>
          </p:cNvPr>
          <p:cNvSpPr txBox="1"/>
          <p:nvPr/>
        </p:nvSpPr>
        <p:spPr>
          <a:xfrm>
            <a:off x="609600" y="7239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405048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16978AD-4EA4-0B69-F7DB-9326AE6695BE}"/>
              </a:ext>
            </a:extLst>
          </p:cNvPr>
          <p:cNvSpPr/>
          <p:nvPr/>
        </p:nvSpPr>
        <p:spPr>
          <a:xfrm>
            <a:off x="5482659" y="2743425"/>
            <a:ext cx="6143429" cy="6143430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60E862D-D6C6-1920-6154-2AA462D62F88}"/>
              </a:ext>
            </a:extLst>
          </p:cNvPr>
          <p:cNvSpPr/>
          <p:nvPr/>
        </p:nvSpPr>
        <p:spPr>
          <a:xfrm>
            <a:off x="15409192" y="3910142"/>
            <a:ext cx="3771669" cy="3771669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3" y="0"/>
                </a:lnTo>
                <a:lnTo>
                  <a:pt x="3892013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092921A-0BD7-A1A0-7D59-AA767389F2B1}"/>
              </a:ext>
            </a:extLst>
          </p:cNvPr>
          <p:cNvSpPr/>
          <p:nvPr/>
        </p:nvSpPr>
        <p:spPr>
          <a:xfrm>
            <a:off x="1699554" y="3910142"/>
            <a:ext cx="3783103" cy="3783106"/>
          </a:xfrm>
          <a:custGeom>
            <a:avLst/>
            <a:gdLst/>
            <a:ahLst/>
            <a:cxnLst/>
            <a:rect l="l" t="t" r="r" b="b"/>
            <a:pathLst>
              <a:path w="3859454" h="3859454">
                <a:moveTo>
                  <a:pt x="0" y="0"/>
                </a:moveTo>
                <a:lnTo>
                  <a:pt x="3859454" y="0"/>
                </a:lnTo>
                <a:lnTo>
                  <a:pt x="3859454" y="3859454"/>
                </a:lnTo>
                <a:lnTo>
                  <a:pt x="0" y="385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42A1564-96FD-A609-A9C7-4DCC2BC72A08}"/>
              </a:ext>
            </a:extLst>
          </p:cNvPr>
          <p:cNvSpPr/>
          <p:nvPr/>
        </p:nvSpPr>
        <p:spPr>
          <a:xfrm>
            <a:off x="11624962" y="3897213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BEB6B10-378F-CEF7-EAD1-1F1B25496EBC}"/>
              </a:ext>
            </a:extLst>
          </p:cNvPr>
          <p:cNvSpPr/>
          <p:nvPr/>
        </p:nvSpPr>
        <p:spPr>
          <a:xfrm>
            <a:off x="-2073240" y="3897215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4" y="0"/>
                </a:lnTo>
                <a:lnTo>
                  <a:pt x="3892014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8DC1E1-1A0E-03C6-0251-29106471CF7D}"/>
              </a:ext>
            </a:extLst>
          </p:cNvPr>
          <p:cNvSpPr txBox="1"/>
          <p:nvPr/>
        </p:nvSpPr>
        <p:spPr>
          <a:xfrm>
            <a:off x="609600" y="7239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70739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16978AD-4EA4-0B69-F7DB-9326AE6695BE}"/>
              </a:ext>
            </a:extLst>
          </p:cNvPr>
          <p:cNvSpPr/>
          <p:nvPr/>
        </p:nvSpPr>
        <p:spPr>
          <a:xfrm>
            <a:off x="1699550" y="3911635"/>
            <a:ext cx="3783105" cy="378310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60E862D-D6C6-1920-6154-2AA462D62F88}"/>
              </a:ext>
            </a:extLst>
          </p:cNvPr>
          <p:cNvSpPr/>
          <p:nvPr/>
        </p:nvSpPr>
        <p:spPr>
          <a:xfrm>
            <a:off x="11626085" y="3923072"/>
            <a:ext cx="3771669" cy="3771669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3" y="0"/>
                </a:lnTo>
                <a:lnTo>
                  <a:pt x="3892013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092921A-0BD7-A1A0-7D59-AA767389F2B1}"/>
              </a:ext>
            </a:extLst>
          </p:cNvPr>
          <p:cNvSpPr/>
          <p:nvPr/>
        </p:nvSpPr>
        <p:spPr>
          <a:xfrm>
            <a:off x="-2083553" y="3911635"/>
            <a:ext cx="3783103" cy="3783106"/>
          </a:xfrm>
          <a:custGeom>
            <a:avLst/>
            <a:gdLst/>
            <a:ahLst/>
            <a:cxnLst/>
            <a:rect l="l" t="t" r="r" b="b"/>
            <a:pathLst>
              <a:path w="3859454" h="3859454">
                <a:moveTo>
                  <a:pt x="0" y="0"/>
                </a:moveTo>
                <a:lnTo>
                  <a:pt x="3859454" y="0"/>
                </a:lnTo>
                <a:lnTo>
                  <a:pt x="3859454" y="3859454"/>
                </a:lnTo>
                <a:lnTo>
                  <a:pt x="0" y="385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42A1564-96FD-A609-A9C7-4DCC2BC72A08}"/>
              </a:ext>
            </a:extLst>
          </p:cNvPr>
          <p:cNvSpPr/>
          <p:nvPr/>
        </p:nvSpPr>
        <p:spPr>
          <a:xfrm>
            <a:off x="5482657" y="2724261"/>
            <a:ext cx="6143428" cy="6143429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BEB6B10-378F-CEF7-EAD1-1F1B25496EBC}"/>
              </a:ext>
            </a:extLst>
          </p:cNvPr>
          <p:cNvSpPr/>
          <p:nvPr/>
        </p:nvSpPr>
        <p:spPr>
          <a:xfrm>
            <a:off x="-5856347" y="3897215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4" y="0"/>
                </a:lnTo>
                <a:lnTo>
                  <a:pt x="3892014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CA3B8F3-217D-049A-0EED-4300167E9F48}"/>
              </a:ext>
            </a:extLst>
          </p:cNvPr>
          <p:cNvSpPr txBox="1"/>
          <p:nvPr/>
        </p:nvSpPr>
        <p:spPr>
          <a:xfrm>
            <a:off x="609600" y="7239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606883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16978AD-4EA4-0B69-F7DB-9326AE6695BE}"/>
              </a:ext>
            </a:extLst>
          </p:cNvPr>
          <p:cNvSpPr/>
          <p:nvPr/>
        </p:nvSpPr>
        <p:spPr>
          <a:xfrm>
            <a:off x="-2059878" y="3911635"/>
            <a:ext cx="3783105" cy="3783106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60E862D-D6C6-1920-6154-2AA462D62F88}"/>
              </a:ext>
            </a:extLst>
          </p:cNvPr>
          <p:cNvSpPr/>
          <p:nvPr/>
        </p:nvSpPr>
        <p:spPr>
          <a:xfrm>
            <a:off x="5506334" y="2724264"/>
            <a:ext cx="6143428" cy="6143428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3" y="0"/>
                </a:lnTo>
                <a:lnTo>
                  <a:pt x="3892013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092921A-0BD7-A1A0-7D59-AA767389F2B1}"/>
              </a:ext>
            </a:extLst>
          </p:cNvPr>
          <p:cNvSpPr/>
          <p:nvPr/>
        </p:nvSpPr>
        <p:spPr>
          <a:xfrm>
            <a:off x="-5842981" y="3911635"/>
            <a:ext cx="3783103" cy="3783106"/>
          </a:xfrm>
          <a:custGeom>
            <a:avLst/>
            <a:gdLst/>
            <a:ahLst/>
            <a:cxnLst/>
            <a:rect l="l" t="t" r="r" b="b"/>
            <a:pathLst>
              <a:path w="3859454" h="3859454">
                <a:moveTo>
                  <a:pt x="0" y="0"/>
                </a:moveTo>
                <a:lnTo>
                  <a:pt x="3859454" y="0"/>
                </a:lnTo>
                <a:lnTo>
                  <a:pt x="3859454" y="3859454"/>
                </a:lnTo>
                <a:lnTo>
                  <a:pt x="0" y="385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42A1564-96FD-A609-A9C7-4DCC2BC72A08}"/>
              </a:ext>
            </a:extLst>
          </p:cNvPr>
          <p:cNvSpPr/>
          <p:nvPr/>
        </p:nvSpPr>
        <p:spPr>
          <a:xfrm>
            <a:off x="1723229" y="3911635"/>
            <a:ext cx="3797526" cy="3797527"/>
          </a:xfrm>
          <a:custGeom>
            <a:avLst/>
            <a:gdLst/>
            <a:ahLst/>
            <a:cxnLst/>
            <a:rect l="l" t="t" r="r" b="b"/>
            <a:pathLst>
              <a:path w="3873209" h="3873209">
                <a:moveTo>
                  <a:pt x="0" y="0"/>
                </a:moveTo>
                <a:lnTo>
                  <a:pt x="3873209" y="0"/>
                </a:lnTo>
                <a:lnTo>
                  <a:pt x="3873209" y="3873209"/>
                </a:lnTo>
                <a:lnTo>
                  <a:pt x="0" y="3873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BEB6B10-378F-CEF7-EAD1-1F1B25496EBC}"/>
              </a:ext>
            </a:extLst>
          </p:cNvPr>
          <p:cNvSpPr/>
          <p:nvPr/>
        </p:nvSpPr>
        <p:spPr>
          <a:xfrm>
            <a:off x="-9615775" y="3897215"/>
            <a:ext cx="3797525" cy="3797526"/>
          </a:xfrm>
          <a:custGeom>
            <a:avLst/>
            <a:gdLst/>
            <a:ahLst/>
            <a:cxnLst/>
            <a:rect l="l" t="t" r="r" b="b"/>
            <a:pathLst>
              <a:path w="3892013" h="3892013">
                <a:moveTo>
                  <a:pt x="0" y="0"/>
                </a:moveTo>
                <a:lnTo>
                  <a:pt x="3892014" y="0"/>
                </a:lnTo>
                <a:lnTo>
                  <a:pt x="3892014" y="3892013"/>
                </a:lnTo>
                <a:lnTo>
                  <a:pt x="0" y="389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D8666-090D-0AEB-7978-69328501284E}"/>
              </a:ext>
            </a:extLst>
          </p:cNvPr>
          <p:cNvSpPr txBox="1"/>
          <p:nvPr/>
        </p:nvSpPr>
        <p:spPr>
          <a:xfrm>
            <a:off x="609600" y="723900"/>
            <a:ext cx="15054555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</a:t>
            </a:r>
            <a:r>
              <a:rPr lang="en-AU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76440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0800" y="4621262"/>
            <a:ext cx="863710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Las redes de clientes NO buscan experiencias "de molde", contenidos idénticos o productos elaborados masivamente.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800" y="3467100"/>
            <a:ext cx="1040927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8000" spc="225" dirty="0">
                <a:solidFill>
                  <a:srgbClr val="FF66C4"/>
                </a:solidFill>
                <a:latin typeface="Hit and Run" panose="020B0604020202020204" charset="0"/>
              </a:rPr>
              <a:t>Personalización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2EAB199-B0C1-7F42-35B4-389117E24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1345" y="5341257"/>
            <a:ext cx="7233118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715122"/>
            <a:ext cx="9213920" cy="5026616"/>
            <a:chOff x="0" y="323850"/>
            <a:chExt cx="12285227" cy="6702154"/>
          </a:xfrm>
        </p:grpSpPr>
        <p:sp>
          <p:nvSpPr>
            <p:cNvPr id="4" name="TextBox 4"/>
            <p:cNvSpPr txBox="1"/>
            <p:nvPr/>
          </p:nvSpPr>
          <p:spPr>
            <a:xfrm>
              <a:off x="0" y="3703873"/>
              <a:ext cx="12285227" cy="3322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  <a:spcBef>
                  <a:spcPct val="0"/>
                </a:spcBef>
              </a:pPr>
              <a:endParaRPr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23850"/>
              <a:ext cx="12285227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  <a:spcBef>
                  <a:spcPct val="0"/>
                </a:spcBef>
              </a:pPr>
              <a:r>
                <a:rPr lang="en-US" sz="12000" dirty="0">
                  <a:solidFill>
                    <a:srgbClr val="51D8DB"/>
                  </a:solidFill>
                  <a:latin typeface="Hit and Run"/>
                </a:rPr>
                <a:t>MI VIAJE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92146FCD-4317-9AC6-309E-6C558DBA8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7410" y="3208901"/>
            <a:ext cx="7488673" cy="56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6324600" cy="10361729"/>
          </a:xfrm>
          <a:custGeom>
            <a:avLst/>
            <a:gdLst/>
            <a:ahLst/>
            <a:cxnLst/>
            <a:rect l="l" t="t" r="r" b="b"/>
            <a:pathLst>
              <a:path w="4396609" h="7117309">
                <a:moveTo>
                  <a:pt x="0" y="0"/>
                </a:moveTo>
                <a:lnTo>
                  <a:pt x="4396609" y="0"/>
                </a:lnTo>
                <a:lnTo>
                  <a:pt x="4396609" y="7117308"/>
                </a:lnTo>
                <a:lnTo>
                  <a:pt x="0" y="711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4783160" y="9073298"/>
            <a:ext cx="2721258" cy="55399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NIKE BY YOU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0D03139-1870-121C-28D0-BD0CDBA40B10}"/>
              </a:ext>
            </a:extLst>
          </p:cNvPr>
          <p:cNvSpPr txBox="1"/>
          <p:nvPr/>
        </p:nvSpPr>
        <p:spPr>
          <a:xfrm>
            <a:off x="11506200" y="7829550"/>
            <a:ext cx="6161943" cy="16414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Personalización</a:t>
            </a:r>
          </a:p>
          <a:p>
            <a:pPr>
              <a:lnSpc>
                <a:spcPts val="64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F34537B-D3F4-F335-9509-80A8D424E739}"/>
              </a:ext>
            </a:extLst>
          </p:cNvPr>
          <p:cNvSpPr/>
          <p:nvPr/>
        </p:nvSpPr>
        <p:spPr>
          <a:xfrm>
            <a:off x="5995261" y="2466620"/>
            <a:ext cx="8610960" cy="4741056"/>
          </a:xfrm>
          <a:custGeom>
            <a:avLst/>
            <a:gdLst/>
            <a:ahLst/>
            <a:cxnLst/>
            <a:rect l="l" t="t" r="r" b="b"/>
            <a:pathLst>
              <a:path w="4396609" h="7117309">
                <a:moveTo>
                  <a:pt x="0" y="0"/>
                </a:moveTo>
                <a:lnTo>
                  <a:pt x="4396609" y="0"/>
                </a:lnTo>
                <a:lnTo>
                  <a:pt x="4396609" y="7117308"/>
                </a:lnTo>
                <a:lnTo>
                  <a:pt x="0" y="711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3" t="-194376" r="-1010" b="-2606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67600" y="5600700"/>
            <a:ext cx="10342575" cy="104079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000" b="1" spc="-150" dirty="0">
                <a:latin typeface="Arial" panose="020B0604020202020204" pitchFamily="34" charset="0"/>
                <a:cs typeface="Arial" panose="020B0604020202020204" pitchFamily="34" charset="0"/>
              </a:rPr>
              <a:t>Estrategia de Personalización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67600" y="6913032"/>
            <a:ext cx="1034257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¿Tus clientes pueden escoger lo que quieren escuchar de ti?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67600" y="8077313"/>
            <a:ext cx="7834645" cy="49244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r>
              <a:rPr lang="es-CL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¿Actúas como filtro de tus clientes?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7600" y="8749152"/>
            <a:ext cx="95250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3200" spc="296" dirty="0">
                <a:latin typeface="Arial" panose="020B0604020202020204" pitchFamily="34" charset="0"/>
                <a:cs typeface="Arial" panose="020B0604020202020204" pitchFamily="34" charset="0"/>
              </a:rPr>
              <a:t>¿Tus productos y servicios son adaptables?</a:t>
            </a:r>
          </a:p>
        </p:txBody>
      </p:sp>
      <p:pic>
        <p:nvPicPr>
          <p:cNvPr id="7" name="Imagen 6" descr="Teclado de computadora&#10;&#10;Descripción generada automáticamente con confianza media">
            <a:extLst>
              <a:ext uri="{FF2B5EF4-FFF2-40B4-BE49-F238E27FC236}">
                <a16:creationId xmlns:a16="http://schemas.microsoft.com/office/drawing/2014/main" id="{89AD03D2-0A91-70A6-126B-90EFF25F8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2" y="-29030"/>
            <a:ext cx="6981371" cy="10472057"/>
          </a:xfrm>
          <a:prstGeom prst="rect">
            <a:avLst/>
          </a:prstGeom>
        </p:spPr>
      </p:pic>
      <p:pic>
        <p:nvPicPr>
          <p:cNvPr id="3" name="Imagen 2" descr="Imagen que contiene persona, interior, sostener, tabla&#10;&#10;Descripción generada automáticamente">
            <a:extLst>
              <a:ext uri="{FF2B5EF4-FFF2-40B4-BE49-F238E27FC236}">
                <a16:creationId xmlns:a16="http://schemas.microsoft.com/office/drawing/2014/main" id="{A14A1455-A7F6-9391-4D42-C6F780584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36735"/>
          <a:stretch/>
        </p:blipFill>
        <p:spPr>
          <a:xfrm>
            <a:off x="-47173" y="0"/>
            <a:ext cx="69813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0800" y="4951922"/>
            <a:ext cx="863710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Las redes de clientes quieren conectarse entre sí y compartir sus ideas y opiniones en textos, videos y links sociales.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800" y="3797760"/>
            <a:ext cx="10409277" cy="119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11500" spc="225" dirty="0">
                <a:solidFill>
                  <a:srgbClr val="FF66C4"/>
                </a:solidFill>
                <a:latin typeface="Hit and Run" panose="020B0604020202020204" charset="0"/>
              </a:rPr>
              <a:t>Conexión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985148E-AF73-3E80-C583-FC9DAEC4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8618" y="5295900"/>
            <a:ext cx="7243096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28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91200" cy="10295466"/>
          </a:xfrm>
          <a:custGeom>
            <a:avLst/>
            <a:gdLst/>
            <a:ahLst/>
            <a:cxnLst/>
            <a:rect l="l" t="t" r="r" b="b"/>
            <a:pathLst>
              <a:path w="4095992" h="7281763">
                <a:moveTo>
                  <a:pt x="0" y="0"/>
                </a:moveTo>
                <a:lnTo>
                  <a:pt x="4095991" y="0"/>
                </a:lnTo>
                <a:lnTo>
                  <a:pt x="4095991" y="7281763"/>
                </a:lnTo>
                <a:lnTo>
                  <a:pt x="0" y="728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>
              <a:solidFill>
                <a:srgbClr val="51D8DB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91200" y="0"/>
            <a:ext cx="5791200" cy="10295466"/>
          </a:xfrm>
          <a:custGeom>
            <a:avLst/>
            <a:gdLst/>
            <a:ahLst/>
            <a:cxnLst/>
            <a:rect l="l" t="t" r="r" b="b"/>
            <a:pathLst>
              <a:path w="4095992" h="7281763">
                <a:moveTo>
                  <a:pt x="0" y="0"/>
                </a:moveTo>
                <a:lnTo>
                  <a:pt x="4095991" y="0"/>
                </a:lnTo>
                <a:lnTo>
                  <a:pt x="4095991" y="7281763"/>
                </a:lnTo>
                <a:lnTo>
                  <a:pt x="0" y="7281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>
              <a:solidFill>
                <a:srgbClr val="51D8DB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D65FE71-A004-B82F-BE0D-982969EAB269}"/>
              </a:ext>
            </a:extLst>
          </p:cNvPr>
          <p:cNvSpPr/>
          <p:nvPr/>
        </p:nvSpPr>
        <p:spPr>
          <a:xfrm>
            <a:off x="2952750" y="7639050"/>
            <a:ext cx="1333500" cy="1333500"/>
          </a:xfrm>
          <a:prstGeom prst="ellipse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2EAFE1-44CE-42E3-277A-6C1162A1F3D3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4090963" y="3219450"/>
            <a:ext cx="3128987" cy="4614887"/>
          </a:xfrm>
          <a:prstGeom prst="straightConnector1">
            <a:avLst/>
          </a:prstGeom>
          <a:ln w="825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E1CD99-092D-3D8F-3767-7CC8C17528E5}"/>
              </a:ext>
            </a:extLst>
          </p:cNvPr>
          <p:cNvSpPr/>
          <p:nvPr/>
        </p:nvSpPr>
        <p:spPr>
          <a:xfrm>
            <a:off x="7391400" y="2247900"/>
            <a:ext cx="2895600" cy="91440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775EB90-6761-B3A3-EE3B-C9532CCB2E8F}"/>
              </a:ext>
            </a:extLst>
          </p:cNvPr>
          <p:cNvSpPr txBox="1"/>
          <p:nvPr/>
        </p:nvSpPr>
        <p:spPr>
          <a:xfrm>
            <a:off x="12249150" y="8241452"/>
            <a:ext cx="5105400" cy="14621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Conexión</a:t>
            </a:r>
          </a:p>
          <a:p>
            <a:pPr>
              <a:lnSpc>
                <a:spcPts val="52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9800" y="0"/>
            <a:ext cx="4800600" cy="10389703"/>
          </a:xfrm>
          <a:custGeom>
            <a:avLst/>
            <a:gdLst/>
            <a:ahLst/>
            <a:cxnLst/>
            <a:rect l="l" t="t" r="r" b="b"/>
            <a:pathLst>
              <a:path w="4301326" h="9309149">
                <a:moveTo>
                  <a:pt x="0" y="0"/>
                </a:moveTo>
                <a:lnTo>
                  <a:pt x="4301326" y="0"/>
                </a:lnTo>
                <a:lnTo>
                  <a:pt x="4301326" y="9309148"/>
                </a:lnTo>
                <a:lnTo>
                  <a:pt x="0" y="9309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7010400" y="6591300"/>
            <a:ext cx="10439400" cy="168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s-CL" sz="5200" dirty="0"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52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 una publicación </a:t>
            </a:r>
          </a:p>
          <a:p>
            <a:pPr algn="ctr">
              <a:lnSpc>
                <a:spcPts val="8100"/>
              </a:lnSpc>
            </a:pPr>
            <a:r>
              <a:rPr lang="en-US" sz="9200" b="1" spc="-150" dirty="0">
                <a:latin typeface="Arial" panose="020B0604020202020204" pitchFamily="34" charset="0"/>
                <a:cs typeface="Arial" panose="020B0604020202020204" pitchFamily="34" charset="0"/>
              </a:rPr>
              <a:t>SIN RESPONDER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EF82B70-B3AB-422C-B049-D8D703967774}"/>
              </a:ext>
            </a:extLst>
          </p:cNvPr>
          <p:cNvSpPr/>
          <p:nvPr/>
        </p:nvSpPr>
        <p:spPr>
          <a:xfrm>
            <a:off x="6650357" y="3162300"/>
            <a:ext cx="10321283" cy="3276600"/>
          </a:xfrm>
          <a:custGeom>
            <a:avLst/>
            <a:gdLst/>
            <a:ahLst/>
            <a:cxnLst/>
            <a:rect l="l" t="t" r="r" b="b"/>
            <a:pathLst>
              <a:path w="4301326" h="9309149">
                <a:moveTo>
                  <a:pt x="0" y="0"/>
                </a:moveTo>
                <a:lnTo>
                  <a:pt x="4301326" y="0"/>
                </a:lnTo>
                <a:lnTo>
                  <a:pt x="4301326" y="9309148"/>
                </a:lnTo>
                <a:lnTo>
                  <a:pt x="0" y="9309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99" b="-501740"/>
            </a:stretch>
          </a:blipFill>
          <a:ln w="92075">
            <a:solidFill>
              <a:schemeClr val="bg1"/>
            </a:solidFill>
          </a:ln>
        </p:spPr>
        <p:txBody>
          <a:bodyPr/>
          <a:lstStyle/>
          <a:p>
            <a:endParaRPr lang="es-C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2200" y="4088940"/>
            <a:ext cx="10287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Involucra a tus clientes en cada etapa de tu negocio.</a:t>
            </a:r>
          </a:p>
          <a:p>
            <a:pPr algn="just">
              <a:lnSpc>
                <a:spcPts val="3600"/>
              </a:lnSpc>
            </a:pP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La habilidad de lograr el </a:t>
            </a:r>
            <a:r>
              <a:rPr lang="en-AU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engagemen</a:t>
            </a:r>
            <a:r>
              <a:rPr lang="es-MX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t por medio de las redes en acciones con un propósito y metas compartidas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19800" y="2933700"/>
            <a:ext cx="12649200" cy="119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10800" spc="225" dirty="0">
                <a:solidFill>
                  <a:srgbClr val="FF66C4"/>
                </a:solidFill>
                <a:latin typeface="Hit and Run" panose="020B0604020202020204" charset="0"/>
              </a:rPr>
              <a:t>Colaboración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9BD21C4-D0EA-59B9-6FD0-4BEB00F4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68744" y="5852225"/>
            <a:ext cx="5890227" cy="48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5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0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9304" y="560890"/>
            <a:ext cx="2231600" cy="1610810"/>
          </a:xfrm>
          <a:custGeom>
            <a:avLst/>
            <a:gdLst/>
            <a:ahLst/>
            <a:cxnLst/>
            <a:rect l="l" t="t" r="r" b="b"/>
            <a:pathLst>
              <a:path w="2231600" h="1610810">
                <a:moveTo>
                  <a:pt x="0" y="0"/>
                </a:moveTo>
                <a:lnTo>
                  <a:pt x="2231600" y="0"/>
                </a:lnTo>
                <a:lnTo>
                  <a:pt x="2231600" y="1610810"/>
                </a:lnTo>
                <a:lnTo>
                  <a:pt x="0" y="1610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0" y="247650"/>
            <a:ext cx="18211800" cy="10020300"/>
          </a:xfrm>
          <a:custGeom>
            <a:avLst/>
            <a:gdLst/>
            <a:ahLst/>
            <a:cxnLst/>
            <a:rect l="l" t="t" r="r" b="b"/>
            <a:pathLst>
              <a:path w="13116951" h="7726940">
                <a:moveTo>
                  <a:pt x="0" y="0"/>
                </a:moveTo>
                <a:lnTo>
                  <a:pt x="13116951" y="0"/>
                </a:lnTo>
                <a:lnTo>
                  <a:pt x="13116951" y="7726940"/>
                </a:lnTo>
                <a:lnTo>
                  <a:pt x="0" y="7726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828" t="-45362" r="-19014" b="-3621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0EE44BC-336D-8289-2061-FAE8DA17420A}"/>
              </a:ext>
            </a:extLst>
          </p:cNvPr>
          <p:cNvSpPr/>
          <p:nvPr/>
        </p:nvSpPr>
        <p:spPr>
          <a:xfrm>
            <a:off x="-28355" y="5372100"/>
            <a:ext cx="18316355" cy="49149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1315215-5BFE-4D43-57CD-5EEA44197FB8}"/>
              </a:ext>
            </a:extLst>
          </p:cNvPr>
          <p:cNvSpPr txBox="1"/>
          <p:nvPr/>
        </p:nvSpPr>
        <p:spPr>
          <a:xfrm>
            <a:off x="762000" y="8776096"/>
            <a:ext cx="9650262" cy="107580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66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 - Ejemplo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C72601D5-D3E1-65EB-A9EF-E984B3F32C0E}"/>
              </a:ext>
            </a:extLst>
          </p:cNvPr>
          <p:cNvGrpSpPr/>
          <p:nvPr/>
        </p:nvGrpSpPr>
        <p:grpSpPr>
          <a:xfrm>
            <a:off x="8153400" y="6134100"/>
            <a:ext cx="12929246" cy="3385927"/>
            <a:chOff x="0" y="-2231023"/>
            <a:chExt cx="17238995" cy="4514567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B2FBB93-0D47-5BE8-7565-71E3F35D46B0}"/>
                </a:ext>
              </a:extLst>
            </p:cNvPr>
            <p:cNvSpPr txBox="1"/>
            <p:nvPr/>
          </p:nvSpPr>
          <p:spPr>
            <a:xfrm>
              <a:off x="0" y="-2231023"/>
              <a:ext cx="17238995" cy="451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lang="es-CL" sz="2400" dirty="0"/>
            </a:p>
            <a:p>
              <a:pPr algn="ctr">
                <a:lnSpc>
                  <a:spcPts val="9900"/>
                </a:lnSpc>
                <a:spcBef>
                  <a:spcPct val="0"/>
                </a:spcBef>
              </a:pPr>
              <a:r>
                <a:rPr lang="es-CL" sz="4000" dirty="0">
                  <a:solidFill>
                    <a:srgbClr val="FF66C4"/>
                  </a:solidFill>
                  <a:latin typeface="Hit and Run"/>
                </a:rPr>
                <a:t>Su </a:t>
              </a:r>
              <a:r>
                <a:rPr lang="es-CL" sz="8000" dirty="0">
                  <a:solidFill>
                    <a:srgbClr val="FF66C4"/>
                  </a:solidFill>
                  <a:latin typeface="Hit and Run"/>
                </a:rPr>
                <a:t>Maleta</a:t>
              </a:r>
              <a:endParaRPr lang="es-CL" sz="15800" dirty="0">
                <a:solidFill>
                  <a:srgbClr val="FF66C4"/>
                </a:solidFill>
                <a:latin typeface="Hit and Run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5A4B4F8-BF1A-6D4E-C177-F47D50EC821F}"/>
                </a:ext>
              </a:extLst>
            </p:cNvPr>
            <p:cNvSpPr txBox="1"/>
            <p:nvPr/>
          </p:nvSpPr>
          <p:spPr>
            <a:xfrm>
              <a:off x="0" y="-432577"/>
              <a:ext cx="17238995" cy="1625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s-CL" sz="12400" dirty="0">
                  <a:solidFill>
                    <a:srgbClr val="51D8DB"/>
                  </a:solidFill>
                  <a:latin typeface="Hit and Run"/>
                </a:rPr>
                <a:t>Abran</a:t>
              </a:r>
            </a:p>
          </p:txBody>
        </p:sp>
      </p:grpSp>
      <p:pic>
        <p:nvPicPr>
          <p:cNvPr id="1026" name="Picture 2" descr="13.800+ Maleta Abierta Fotografías de stock, fotos e imágenes libres de  derechos - iStock | Maletas, Viaje, Maleta vacia">
            <a:extLst>
              <a:ext uri="{FF2B5EF4-FFF2-40B4-BE49-F238E27FC236}">
                <a16:creationId xmlns:a16="http://schemas.microsoft.com/office/drawing/2014/main" id="{B512EB3E-0526-BFEA-2A3C-821C012C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6667" r="6863" b="23529"/>
          <a:stretch/>
        </p:blipFill>
        <p:spPr bwMode="auto">
          <a:xfrm>
            <a:off x="17929" y="2410"/>
            <a:ext cx="10373074" cy="7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37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087452" y="6646430"/>
            <a:ext cx="82268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s-CL" sz="4800" b="1" spc="-150" dirty="0">
                <a:latin typeface="Arial" panose="020B0604020202020204" pitchFamily="34" charset="0"/>
                <a:cs typeface="Arial" panose="020B0604020202020204" pitchFamily="34" charset="0"/>
              </a:rPr>
              <a:t>Las personas compran a negocios en los que sienten que pueden </a:t>
            </a:r>
            <a:r>
              <a:rPr lang="es-CL" sz="4800" b="1" spc="-15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confiar</a:t>
            </a:r>
          </a:p>
        </p:txBody>
      </p:sp>
      <p:sp>
        <p:nvSpPr>
          <p:cNvPr id="5" name="Freeform 5"/>
          <p:cNvSpPr/>
          <p:nvPr/>
        </p:nvSpPr>
        <p:spPr>
          <a:xfrm>
            <a:off x="10744200" y="3238500"/>
            <a:ext cx="2913321" cy="2913321"/>
          </a:xfrm>
          <a:custGeom>
            <a:avLst/>
            <a:gdLst/>
            <a:ahLst/>
            <a:cxnLst/>
            <a:rect l="l" t="t" r="r" b="b"/>
            <a:pathLst>
              <a:path w="2913321" h="2913321">
                <a:moveTo>
                  <a:pt x="0" y="0"/>
                </a:moveTo>
                <a:lnTo>
                  <a:pt x="2913320" y="0"/>
                </a:lnTo>
                <a:lnTo>
                  <a:pt x="2913320" y="2913321"/>
                </a:lnTo>
                <a:lnTo>
                  <a:pt x="0" y="2913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71353" y="3965774"/>
            <a:ext cx="16345295" cy="235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¿Cómo construimos </a:t>
            </a:r>
            <a:r>
              <a:rPr lang="es-CL" sz="7500" b="1" spc="-15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</a:p>
          <a:p>
            <a:pPr algn="ctr">
              <a:lnSpc>
                <a:spcPts val="9000"/>
              </a:lnSpc>
            </a:pPr>
            <a:r>
              <a:rPr lang="es-CL" sz="11400" b="1" spc="-150" dirty="0">
                <a:latin typeface="Arial" panose="020B0604020202020204" pitchFamily="34" charset="0"/>
                <a:cs typeface="Arial" panose="020B0604020202020204" pitchFamily="34" charset="0"/>
              </a:rPr>
              <a:t>en el mundo digital?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419559" y="3379638"/>
            <a:ext cx="5096283" cy="2492574"/>
          </a:xfrm>
          <a:custGeom>
            <a:avLst/>
            <a:gdLst/>
            <a:ahLst/>
            <a:cxnLst/>
            <a:rect l="l" t="t" r="r" b="b"/>
            <a:pathLst>
              <a:path w="3987557" h="1950300">
                <a:moveTo>
                  <a:pt x="0" y="0"/>
                </a:moveTo>
                <a:lnTo>
                  <a:pt x="3987557" y="0"/>
                </a:lnTo>
                <a:lnTo>
                  <a:pt x="3987557" y="1950301"/>
                </a:lnTo>
                <a:lnTo>
                  <a:pt x="0" y="1950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4" name="Freeform 4"/>
          <p:cNvSpPr/>
          <p:nvPr/>
        </p:nvSpPr>
        <p:spPr>
          <a:xfrm>
            <a:off x="10544527" y="4612438"/>
            <a:ext cx="1491042" cy="1672889"/>
          </a:xfrm>
          <a:custGeom>
            <a:avLst/>
            <a:gdLst/>
            <a:ahLst/>
            <a:cxnLst/>
            <a:rect l="l" t="t" r="r" b="b"/>
            <a:pathLst>
              <a:path w="2698695" h="3027827">
                <a:moveTo>
                  <a:pt x="0" y="0"/>
                </a:moveTo>
                <a:lnTo>
                  <a:pt x="2698694" y="0"/>
                </a:lnTo>
                <a:lnTo>
                  <a:pt x="2698694" y="3027827"/>
                </a:lnTo>
                <a:lnTo>
                  <a:pt x="0" y="3027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24" r="-52657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5" name="Freeform 5"/>
          <p:cNvSpPr/>
          <p:nvPr/>
        </p:nvSpPr>
        <p:spPr>
          <a:xfrm>
            <a:off x="5752123" y="4229100"/>
            <a:ext cx="2329337" cy="2252712"/>
          </a:xfrm>
          <a:custGeom>
            <a:avLst/>
            <a:gdLst/>
            <a:ahLst/>
            <a:cxnLst/>
            <a:rect l="l" t="t" r="r" b="b"/>
            <a:pathLst>
              <a:path w="2620889" h="2620889">
                <a:moveTo>
                  <a:pt x="0" y="0"/>
                </a:moveTo>
                <a:lnTo>
                  <a:pt x="2620889" y="0"/>
                </a:lnTo>
                <a:lnTo>
                  <a:pt x="2620889" y="2620889"/>
                </a:lnTo>
                <a:lnTo>
                  <a:pt x="0" y="2620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6" name="Freeform 6"/>
          <p:cNvSpPr/>
          <p:nvPr/>
        </p:nvSpPr>
        <p:spPr>
          <a:xfrm>
            <a:off x="8857826" y="7015424"/>
            <a:ext cx="2268940" cy="2268940"/>
          </a:xfrm>
          <a:custGeom>
            <a:avLst/>
            <a:gdLst/>
            <a:ahLst/>
            <a:cxnLst/>
            <a:rect l="l" t="t" r="r" b="b"/>
            <a:pathLst>
              <a:path w="2268940" h="2268940">
                <a:moveTo>
                  <a:pt x="0" y="0"/>
                </a:moveTo>
                <a:lnTo>
                  <a:pt x="2268940" y="0"/>
                </a:lnTo>
                <a:lnTo>
                  <a:pt x="2268940" y="2268940"/>
                </a:lnTo>
                <a:lnTo>
                  <a:pt x="0" y="2268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7" name="Freeform 7"/>
          <p:cNvSpPr/>
          <p:nvPr/>
        </p:nvSpPr>
        <p:spPr>
          <a:xfrm>
            <a:off x="8457472" y="4469464"/>
            <a:ext cx="1801614" cy="1801614"/>
          </a:xfrm>
          <a:custGeom>
            <a:avLst/>
            <a:gdLst/>
            <a:ahLst/>
            <a:cxnLst/>
            <a:rect l="l" t="t" r="r" b="b"/>
            <a:pathLst>
              <a:path w="2492575" h="2492575">
                <a:moveTo>
                  <a:pt x="0" y="0"/>
                </a:moveTo>
                <a:lnTo>
                  <a:pt x="2492575" y="0"/>
                </a:lnTo>
                <a:lnTo>
                  <a:pt x="2492575" y="2492575"/>
                </a:lnTo>
                <a:lnTo>
                  <a:pt x="0" y="249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8" name="Freeform 8"/>
          <p:cNvSpPr/>
          <p:nvPr/>
        </p:nvSpPr>
        <p:spPr>
          <a:xfrm>
            <a:off x="12356385" y="6151889"/>
            <a:ext cx="5144228" cy="2355189"/>
          </a:xfrm>
          <a:custGeom>
            <a:avLst/>
            <a:gdLst/>
            <a:ahLst/>
            <a:cxnLst/>
            <a:rect l="l" t="t" r="r" b="b"/>
            <a:pathLst>
              <a:path w="5144228" h="2355189">
                <a:moveTo>
                  <a:pt x="0" y="0"/>
                </a:moveTo>
                <a:lnTo>
                  <a:pt x="5144228" y="0"/>
                </a:lnTo>
                <a:lnTo>
                  <a:pt x="5144228" y="2355189"/>
                </a:lnTo>
                <a:lnTo>
                  <a:pt x="0" y="235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9" name="Freeform 9"/>
          <p:cNvSpPr/>
          <p:nvPr/>
        </p:nvSpPr>
        <p:spPr>
          <a:xfrm>
            <a:off x="5685670" y="6972300"/>
            <a:ext cx="2355189" cy="235518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379BDED-EE19-CD34-D17C-82A56BF0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03" y="1604040"/>
            <a:ext cx="1755278" cy="219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eneficios de Google My Business para tu negocio local">
            <a:extLst>
              <a:ext uri="{FF2B5EF4-FFF2-40B4-BE49-F238E27FC236}">
                <a16:creationId xmlns:a16="http://schemas.microsoft.com/office/drawing/2014/main" id="{CF7BB380-3700-41E6-A9F5-126EB050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142" y="1894265"/>
            <a:ext cx="2857729" cy="19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CE72845-361E-2E3D-ECCA-B98D9172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61797"/>
            <a:ext cx="4404039" cy="15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hatsApp Business - Recursos para emprender">
            <a:extLst>
              <a:ext uri="{FF2B5EF4-FFF2-40B4-BE49-F238E27FC236}">
                <a16:creationId xmlns:a16="http://schemas.microsoft.com/office/drawing/2014/main" id="{4A3A698F-7174-C7BF-AE09-00DDAEC0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740" y="2020356"/>
            <a:ext cx="2427289" cy="13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0" y="4000500"/>
            <a:ext cx="9786333" cy="3847207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sz="13400" dirty="0">
                <a:solidFill>
                  <a:srgbClr val="FF66C4"/>
                </a:solidFill>
                <a:latin typeface="Hit and Run"/>
              </a:rPr>
              <a:t>NO TODAS </a:t>
            </a:r>
          </a:p>
          <a:p>
            <a:pPr>
              <a:lnSpc>
                <a:spcPts val="10000"/>
              </a:lnSpc>
            </a:pPr>
            <a:r>
              <a:rPr lang="en-US" sz="4000" dirty="0">
                <a:solidFill>
                  <a:srgbClr val="FF66C4"/>
                </a:solidFill>
                <a:latin typeface="Hit and Run"/>
              </a:rPr>
              <a:t>LAS</a:t>
            </a:r>
            <a:r>
              <a:rPr lang="en-US" sz="10800" dirty="0">
                <a:solidFill>
                  <a:srgbClr val="FF66C4"/>
                </a:solidFill>
                <a:latin typeface="Hit and Run"/>
              </a:rPr>
              <a:t> PERSONAS</a:t>
            </a:r>
          </a:p>
          <a:p>
            <a:pPr>
              <a:lnSpc>
                <a:spcPts val="10000"/>
              </a:lnSpc>
              <a:spcBef>
                <a:spcPct val="0"/>
              </a:spcBef>
            </a:pPr>
            <a:endParaRPr lang="en-US" sz="10800" dirty="0">
              <a:solidFill>
                <a:srgbClr val="FF66C4"/>
              </a:solidFill>
              <a:latin typeface="Hit and Run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05400" y="6972300"/>
            <a:ext cx="13346938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  <a:spcBef>
                <a:spcPct val="0"/>
              </a:spcBef>
            </a:pPr>
            <a:r>
              <a:rPr lang="en-US" sz="9300" dirty="0">
                <a:solidFill>
                  <a:srgbClr val="51D8DB"/>
                </a:solidFill>
                <a:latin typeface="Hit and Run"/>
              </a:rPr>
              <a:t>ESTÁN LISTAs</a:t>
            </a:r>
          </a:p>
          <a:p>
            <a:pPr algn="ctr">
              <a:lnSpc>
                <a:spcPts val="8900"/>
              </a:lnSpc>
              <a:spcBef>
                <a:spcPct val="0"/>
              </a:spcBef>
            </a:pPr>
            <a:r>
              <a:rPr lang="en-US" sz="6600" dirty="0">
                <a:solidFill>
                  <a:srgbClr val="51D8DB"/>
                </a:solidFill>
                <a:latin typeface="Hit and Run"/>
              </a:rPr>
              <a:t>para</a:t>
            </a:r>
            <a:r>
              <a:rPr lang="en-US" sz="7200" dirty="0">
                <a:solidFill>
                  <a:srgbClr val="51D8DB"/>
                </a:solidFill>
                <a:latin typeface="Hit and Run"/>
              </a:rPr>
              <a:t> </a:t>
            </a:r>
            <a:r>
              <a:rPr lang="en-US" sz="9600" dirty="0">
                <a:solidFill>
                  <a:srgbClr val="51D8DB"/>
                </a:solidFill>
                <a:latin typeface="Hit and Run"/>
              </a:rPr>
              <a:t>COMPRAR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BE4AA58-B40A-8749-D55B-11884165D4DF}"/>
              </a:ext>
            </a:extLst>
          </p:cNvPr>
          <p:cNvSpPr/>
          <p:nvPr/>
        </p:nvSpPr>
        <p:spPr>
          <a:xfrm>
            <a:off x="0" y="1943100"/>
            <a:ext cx="18288000" cy="834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Freeform 2"/>
          <p:cNvSpPr/>
          <p:nvPr/>
        </p:nvSpPr>
        <p:spPr>
          <a:xfrm>
            <a:off x="1524000" y="2247900"/>
            <a:ext cx="14706600" cy="7312763"/>
          </a:xfrm>
          <a:custGeom>
            <a:avLst/>
            <a:gdLst/>
            <a:ahLst/>
            <a:cxnLst/>
            <a:rect l="l" t="t" r="r" b="b"/>
            <a:pathLst>
              <a:path w="18288000" h="9093592">
                <a:moveTo>
                  <a:pt x="0" y="0"/>
                </a:moveTo>
                <a:lnTo>
                  <a:pt x="18288000" y="0"/>
                </a:lnTo>
                <a:lnTo>
                  <a:pt x="18288000" y="9093592"/>
                </a:lnTo>
                <a:lnTo>
                  <a:pt x="0" y="9093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39400" y="3619500"/>
            <a:ext cx="6558023" cy="6508837"/>
          </a:xfrm>
          <a:custGeom>
            <a:avLst/>
            <a:gdLst/>
            <a:ahLst/>
            <a:cxnLst/>
            <a:rect l="l" t="t" r="r" b="b"/>
            <a:pathLst>
              <a:path w="6558023" h="6508837">
                <a:moveTo>
                  <a:pt x="0" y="0"/>
                </a:moveTo>
                <a:lnTo>
                  <a:pt x="6558022" y="0"/>
                </a:lnTo>
                <a:lnTo>
                  <a:pt x="6558022" y="6508837"/>
                </a:lnTo>
                <a:lnTo>
                  <a:pt x="0" y="6508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7315200" y="5529002"/>
            <a:ext cx="2595364" cy="1134109"/>
          </a:xfrm>
          <a:custGeom>
            <a:avLst/>
            <a:gdLst/>
            <a:ahLst/>
            <a:cxnLst/>
            <a:rect l="l" t="t" r="r" b="b"/>
            <a:pathLst>
              <a:path w="2595364" h="1134109">
                <a:moveTo>
                  <a:pt x="0" y="0"/>
                </a:moveTo>
                <a:lnTo>
                  <a:pt x="2595365" y="0"/>
                </a:lnTo>
                <a:lnTo>
                  <a:pt x="2595365" y="1134108"/>
                </a:lnTo>
                <a:lnTo>
                  <a:pt x="0" y="113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4" name="Freeform 4"/>
          <p:cNvSpPr/>
          <p:nvPr/>
        </p:nvSpPr>
        <p:spPr>
          <a:xfrm>
            <a:off x="1828800" y="3595914"/>
            <a:ext cx="4248068" cy="6134394"/>
          </a:xfrm>
          <a:custGeom>
            <a:avLst/>
            <a:gdLst/>
            <a:ahLst/>
            <a:cxnLst/>
            <a:rect l="l" t="t" r="r" b="b"/>
            <a:pathLst>
              <a:path w="4248068" h="6134394">
                <a:moveTo>
                  <a:pt x="0" y="0"/>
                </a:moveTo>
                <a:lnTo>
                  <a:pt x="4248068" y="0"/>
                </a:lnTo>
                <a:lnTo>
                  <a:pt x="4248068" y="6134394"/>
                </a:lnTo>
                <a:lnTo>
                  <a:pt x="0" y="6134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8839200" y="2247900"/>
            <a:ext cx="7775205" cy="99270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6000" b="1" spc="-150" dirty="0">
                <a:solidFill>
                  <a:srgbClr val="51D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 conversación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424" y="2174419"/>
            <a:ext cx="593682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</a:pPr>
            <a:r>
              <a:rPr lang="en-US" sz="6000" b="1" spc="-15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Persuadir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7400" y="0"/>
            <a:ext cx="6320572" cy="10190777"/>
          </a:xfrm>
          <a:custGeom>
            <a:avLst/>
            <a:gdLst/>
            <a:ahLst/>
            <a:cxnLst/>
            <a:rect l="l" t="t" r="r" b="b"/>
            <a:pathLst>
              <a:path w="5687062" h="9169357">
                <a:moveTo>
                  <a:pt x="0" y="0"/>
                </a:moveTo>
                <a:lnTo>
                  <a:pt x="5687063" y="0"/>
                </a:lnTo>
                <a:lnTo>
                  <a:pt x="5687063" y="9169357"/>
                </a:lnTo>
                <a:lnTo>
                  <a:pt x="0" y="9169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rot="-10646580">
            <a:off x="4199433" y="520809"/>
            <a:ext cx="1418920" cy="796369"/>
          </a:xfrm>
          <a:custGeom>
            <a:avLst/>
            <a:gdLst/>
            <a:ahLst/>
            <a:cxnLst/>
            <a:rect l="l" t="t" r="r" b="b"/>
            <a:pathLst>
              <a:path w="2154364" h="1209137">
                <a:moveTo>
                  <a:pt x="0" y="0"/>
                </a:moveTo>
                <a:lnTo>
                  <a:pt x="2154363" y="0"/>
                </a:lnTo>
                <a:lnTo>
                  <a:pt x="2154363" y="1209137"/>
                </a:lnTo>
                <a:lnTo>
                  <a:pt x="0" y="1209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2135798" y="8821176"/>
            <a:ext cx="1408124" cy="790310"/>
          </a:xfrm>
          <a:custGeom>
            <a:avLst/>
            <a:gdLst/>
            <a:ahLst/>
            <a:cxnLst/>
            <a:rect l="l" t="t" r="r" b="b"/>
            <a:pathLst>
              <a:path w="1408124" h="790310">
                <a:moveTo>
                  <a:pt x="0" y="0"/>
                </a:moveTo>
                <a:lnTo>
                  <a:pt x="1408124" y="0"/>
                </a:lnTo>
                <a:lnTo>
                  <a:pt x="1408124" y="790310"/>
                </a:lnTo>
                <a:lnTo>
                  <a:pt x="0" y="79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2135798" y="8030866"/>
            <a:ext cx="1408124" cy="790310"/>
          </a:xfrm>
          <a:custGeom>
            <a:avLst/>
            <a:gdLst/>
            <a:ahLst/>
            <a:cxnLst/>
            <a:rect l="l" t="t" r="r" b="b"/>
            <a:pathLst>
              <a:path w="1408124" h="790310">
                <a:moveTo>
                  <a:pt x="0" y="0"/>
                </a:moveTo>
                <a:lnTo>
                  <a:pt x="1408124" y="0"/>
                </a:lnTo>
                <a:lnTo>
                  <a:pt x="1408124" y="790310"/>
                </a:lnTo>
                <a:lnTo>
                  <a:pt x="0" y="79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385886" y="6848299"/>
            <a:ext cx="1627841" cy="1648826"/>
          </a:xfrm>
          <a:custGeom>
            <a:avLst/>
            <a:gdLst/>
            <a:ahLst/>
            <a:cxnLst/>
            <a:rect l="l" t="t" r="r" b="b"/>
            <a:pathLst>
              <a:path w="1627841" h="1648826">
                <a:moveTo>
                  <a:pt x="0" y="0"/>
                </a:moveTo>
                <a:lnTo>
                  <a:pt x="1627841" y="0"/>
                </a:lnTo>
                <a:lnTo>
                  <a:pt x="1627841" y="1648826"/>
                </a:lnTo>
                <a:lnTo>
                  <a:pt x="0" y="164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300326" y="4245219"/>
            <a:ext cx="5451079" cy="85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rgbClr val="51D8DB"/>
                </a:solidFill>
                <a:latin typeface="Hit and Run" panose="020B0604020202020204" charset="0"/>
                <a:cs typeface="Arial" panose="020B0604020202020204" pitchFamily="34" charset="0"/>
              </a:rPr>
              <a:t>STORYTELLING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457200" y="334758"/>
            <a:ext cx="5936820" cy="101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</a:pPr>
            <a:r>
              <a:rPr lang="es-CL" sz="54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455" y="7919184"/>
            <a:ext cx="5936820" cy="101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56"/>
              </a:lnSpc>
              <a:defRPr sz="5400" b="1" spc="-1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dirty="0"/>
              <a:t>Interés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4000" y="8417219"/>
            <a:ext cx="420469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2"/>
              </a:lnSpc>
            </a:pPr>
            <a:r>
              <a:rPr lang="es-CL" sz="6272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Deseo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D7DAA32-0D41-D33C-4C3B-3701609D6A39}"/>
              </a:ext>
            </a:extLst>
          </p:cNvPr>
          <p:cNvSpPr/>
          <p:nvPr/>
        </p:nvSpPr>
        <p:spPr>
          <a:xfrm rot="-10646580">
            <a:off x="4315428" y="8167501"/>
            <a:ext cx="1418920" cy="796369"/>
          </a:xfrm>
          <a:custGeom>
            <a:avLst/>
            <a:gdLst/>
            <a:ahLst/>
            <a:cxnLst/>
            <a:rect l="l" t="t" r="r" b="b"/>
            <a:pathLst>
              <a:path w="2154364" h="1209137">
                <a:moveTo>
                  <a:pt x="0" y="0"/>
                </a:moveTo>
                <a:lnTo>
                  <a:pt x="2154363" y="0"/>
                </a:lnTo>
                <a:lnTo>
                  <a:pt x="2154363" y="1209137"/>
                </a:lnTo>
                <a:lnTo>
                  <a:pt x="0" y="1209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8801100" y="4753248"/>
            <a:ext cx="9486900" cy="4263802"/>
            <a:chOff x="4589795" y="2934064"/>
            <a:chExt cx="12649200" cy="5685068"/>
          </a:xfrm>
        </p:grpSpPr>
        <p:sp>
          <p:nvSpPr>
            <p:cNvPr id="4" name="TextBox 4"/>
            <p:cNvSpPr txBox="1"/>
            <p:nvPr/>
          </p:nvSpPr>
          <p:spPr>
            <a:xfrm>
              <a:off x="4640595" y="3044957"/>
              <a:ext cx="12598400" cy="55741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sz="1200" dirty="0"/>
            </a:p>
            <a:p>
              <a:pPr algn="ctr">
                <a:lnSpc>
                  <a:spcPts val="7700"/>
                </a:lnSpc>
              </a:pPr>
              <a:r>
                <a:rPr lang="en-US" sz="8800" dirty="0">
                  <a:solidFill>
                    <a:srgbClr val="FF66C4"/>
                  </a:solidFill>
                  <a:latin typeface="Hit and Run"/>
                </a:rPr>
                <a:t>ES COMO UNA </a:t>
              </a:r>
              <a:r>
                <a:rPr lang="en-US" sz="8000" dirty="0">
                  <a:solidFill>
                    <a:srgbClr val="FF66C4"/>
                  </a:solidFill>
                  <a:latin typeface="Hit and Run"/>
                </a:rPr>
                <a:t>MALETA VACÍA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589795" y="2934064"/>
              <a:ext cx="12598400" cy="28725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8000" dirty="0">
                  <a:solidFill>
                    <a:srgbClr val="51D8DB"/>
                  </a:solidFill>
                  <a:latin typeface="Hit and Run"/>
                </a:rPr>
                <a:t>LA TECNOLOGÍA SIN ESTRATEGIA </a:t>
              </a:r>
            </a:p>
          </p:txBody>
        </p:sp>
      </p:grpSp>
      <p:pic>
        <p:nvPicPr>
          <p:cNvPr id="9" name="Imagen 8" descr="Maleta abierta">
            <a:extLst>
              <a:ext uri="{FF2B5EF4-FFF2-40B4-BE49-F238E27FC236}">
                <a16:creationId xmlns:a16="http://schemas.microsoft.com/office/drawing/2014/main" id="{DBD0A5C7-B399-5B51-4C79-BA8FDED4C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30247"/>
          <a:stretch/>
        </p:blipFill>
        <p:spPr>
          <a:xfrm>
            <a:off x="-45595" y="0"/>
            <a:ext cx="8839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7000" y="26928"/>
            <a:ext cx="5791200" cy="10300614"/>
          </a:xfrm>
          <a:custGeom>
            <a:avLst/>
            <a:gdLst/>
            <a:ahLst/>
            <a:cxnLst/>
            <a:rect l="l" t="t" r="r" b="b"/>
            <a:pathLst>
              <a:path w="5133445" h="9130687">
                <a:moveTo>
                  <a:pt x="0" y="0"/>
                </a:moveTo>
                <a:lnTo>
                  <a:pt x="5133444" y="0"/>
                </a:lnTo>
                <a:lnTo>
                  <a:pt x="5133444" y="9130686"/>
                </a:lnTo>
                <a:lnTo>
                  <a:pt x="0" y="913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8991600" y="4381500"/>
            <a:ext cx="8839200" cy="2722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s-CL" sz="7200" b="1" spc="-15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vemos este perfil </a:t>
            </a:r>
          </a:p>
          <a:p>
            <a:pPr algn="ctr">
              <a:lnSpc>
                <a:spcPts val="4800"/>
              </a:lnSpc>
            </a:pPr>
            <a:r>
              <a:rPr lang="es-CL" sz="5400" b="1" spc="-150" dirty="0">
                <a:latin typeface="Arial" panose="020B0604020202020204" pitchFamily="34" charset="0"/>
                <a:cs typeface="Arial" panose="020B0604020202020204" pitchFamily="34" charset="0"/>
              </a:rPr>
              <a:t>¿nos queda clara la propuesta de valor </a:t>
            </a:r>
          </a:p>
          <a:p>
            <a:pPr algn="ctr">
              <a:lnSpc>
                <a:spcPts val="4800"/>
              </a:lnSpc>
            </a:pPr>
            <a:r>
              <a:rPr lang="es-CL" sz="5400" b="1" spc="-150" dirty="0">
                <a:latin typeface="Arial" panose="020B0604020202020204" pitchFamily="34" charset="0"/>
                <a:cs typeface="Arial" panose="020B0604020202020204" pitchFamily="34" charset="0"/>
              </a:rPr>
              <a:t>de Jugología?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772669"/>
            <a:ext cx="10363200" cy="149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00"/>
              </a:lnSpc>
            </a:pPr>
            <a:r>
              <a:rPr lang="es-CL" sz="6500" b="1" spc="-150">
                <a:latin typeface="Arial" panose="020B0604020202020204" pitchFamily="34" charset="0"/>
                <a:cs typeface="Arial" panose="020B0604020202020204" pitchFamily="34" charset="0"/>
              </a:rPr>
              <a:t>Construcción de </a:t>
            </a:r>
          </a:p>
          <a:p>
            <a:pPr>
              <a:lnSpc>
                <a:spcPts val="5800"/>
              </a:lnSpc>
            </a:pPr>
            <a:r>
              <a:rPr lang="es-CL" sz="6500" b="1" spc="-150" dirty="0">
                <a:latin typeface="Arial" panose="020B0604020202020204" pitchFamily="34" charset="0"/>
                <a:cs typeface="Arial" panose="020B0604020202020204" pitchFamily="34" charset="0"/>
              </a:rPr>
              <a:t>relaciones a largo plazo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943600" y="6133564"/>
            <a:ext cx="5627181" cy="1540490"/>
            <a:chOff x="-5252" y="0"/>
            <a:chExt cx="7502908" cy="2053988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7497656" cy="152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s-CL" sz="38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RESPUESTAS OPORTUNAS Y A TIEMPO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252" y="1469297"/>
              <a:ext cx="7497656" cy="5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s-CL" sz="2500" spc="-150" dirty="0">
                  <a:latin typeface="Arial" panose="020B0604020202020204" pitchFamily="34" charset="0"/>
                  <a:cs typeface="Arial" panose="020B0604020202020204" pitchFamily="34" charset="0"/>
                </a:rPr>
                <a:t>Consultas y mensajes directos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22760" y="6133564"/>
            <a:ext cx="5623242" cy="173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b="1" spc="-150" dirty="0">
                <a:latin typeface="Arial" panose="020B0604020202020204" pitchFamily="34" charset="0"/>
                <a:cs typeface="Arial" panose="020B0604020202020204" pitchFamily="34" charset="0"/>
              </a:rPr>
              <a:t>COMUNICACIÓN ENTRE EL CM Y EL RESTO DEL EQUIPO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943600" y="4076700"/>
            <a:ext cx="5623242" cy="1506690"/>
            <a:chOff x="0" y="0"/>
            <a:chExt cx="7497656" cy="200892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7497656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s-CL" sz="38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DISEÑO DE LAS PUBLICACIONES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24230"/>
              <a:ext cx="7497656" cy="5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s-CL" sz="2500" spc="-150" dirty="0">
                  <a:latin typeface="Arial" panose="020B0604020202020204" pitchFamily="34" charset="0"/>
                  <a:cs typeface="Arial" panose="020B0604020202020204" pitchFamily="34" charset="0"/>
                </a:rPr>
                <a:t>A las personas les debe gustar tu perfil.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322760" y="4072124"/>
            <a:ext cx="5642292" cy="1531499"/>
            <a:chOff x="0" y="0"/>
            <a:chExt cx="7523056" cy="20420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7497656" cy="152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s-CL" sz="38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DEMOSTRAR GENUINA PREOCUPACIÓN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400" y="1457309"/>
              <a:ext cx="7497656" cy="5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s-CL" sz="2500" spc="-150" dirty="0">
                  <a:latin typeface="Arial" panose="020B0604020202020204" pitchFamily="34" charset="0"/>
                  <a:cs typeface="Arial" panose="020B0604020202020204" pitchFamily="34" charset="0"/>
                </a:rPr>
                <a:t>Por el problema del cliente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320368" y="8659667"/>
            <a:ext cx="478972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000" b="1" spc="-15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CONSTANTE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10200" y="4381500"/>
            <a:ext cx="12725400" cy="2396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cómo nos comunicamos </a:t>
            </a:r>
          </a:p>
          <a:p>
            <a:pPr algn="ctr">
              <a:lnSpc>
                <a:spcPts val="6200"/>
              </a:lnSpc>
            </a:pPr>
            <a:r>
              <a:rPr lang="es-CL" sz="6600" b="1" spc="-150" dirty="0">
                <a:latin typeface="Arial" panose="020B0604020202020204" pitchFamily="34" charset="0"/>
                <a:cs typeface="Arial" panose="020B0604020202020204" pitchFamily="34" charset="0"/>
              </a:rPr>
              <a:t>en la plataforma nos permiten construir relaciones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867400" y="3148510"/>
            <a:ext cx="4664980" cy="53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b="1" spc="-150" dirty="0">
                <a:latin typeface="Arial" panose="020B0604020202020204" pitchFamily="34" charset="0"/>
                <a:cs typeface="Arial" panose="020B0604020202020204" pitchFamily="34" charset="0"/>
              </a:rPr>
              <a:t>LOGO MARCA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879552" y="4008144"/>
            <a:ext cx="4664980" cy="1112834"/>
            <a:chOff x="0" y="-66675"/>
            <a:chExt cx="6219974" cy="1483779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621997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b="1" spc="-150">
                  <a:latin typeface="Arial" panose="020B0604020202020204" pitchFamily="34" charset="0"/>
                  <a:cs typeface="Arial" panose="020B0604020202020204" pitchFamily="34" charset="0"/>
                </a:rPr>
                <a:t>PROPÓSITO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21272"/>
              <a:ext cx="4797574" cy="695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s-CL" sz="2500" spc="-150" dirty="0">
                  <a:latin typeface="Arial" panose="020B0604020202020204" pitchFamily="34" charset="0"/>
                  <a:cs typeface="Arial" panose="020B0604020202020204" pitchFamily="34" charset="0"/>
                </a:rPr>
                <a:t>Debe quedar muy claro de qué se trata el negocio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67400" y="5192844"/>
            <a:ext cx="4664980" cy="53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b="1" spc="-150" dirty="0">
                <a:latin typeface="Arial" panose="020B0604020202020204" pitchFamily="34" charset="0"/>
                <a:cs typeface="Arial" panose="020B0604020202020204" pitchFamily="34" charset="0"/>
              </a:rPr>
              <a:t>LINK DE PÁGINA WEB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46024" y="7060282"/>
            <a:ext cx="4664980" cy="53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b="1" spc="-150" dirty="0">
                <a:latin typeface="Arial" panose="020B0604020202020204" pitchFamily="34" charset="0"/>
                <a:cs typeface="Arial" panose="020B0604020202020204" pitchFamily="34" charset="0"/>
              </a:rPr>
              <a:t>STORIES DESTACADAS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6800" y="945403"/>
            <a:ext cx="6327843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s-CL" sz="6600" b="1" spc="-150">
                <a:latin typeface="Arial" panose="020B0604020202020204" pitchFamily="34" charset="0"/>
                <a:cs typeface="Arial" panose="020B0604020202020204" pitchFamily="34" charset="0"/>
              </a:rPr>
              <a:t>Perfil atractivo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622632" y="3189339"/>
            <a:ext cx="1950773" cy="457146"/>
            <a:chOff x="0" y="0"/>
            <a:chExt cx="2167784" cy="508000"/>
          </a:xfrm>
        </p:grpSpPr>
        <p:sp>
          <p:nvSpPr>
            <p:cNvPr id="11" name="Freeform 11"/>
            <p:cNvSpPr/>
            <p:nvPr/>
          </p:nvSpPr>
          <p:spPr>
            <a:xfrm>
              <a:off x="171947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CCEBF3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1430"/>
              <a:ext cx="2167784" cy="485140"/>
            </a:xfrm>
            <a:custGeom>
              <a:avLst/>
              <a:gdLst/>
              <a:ahLst/>
              <a:cxnLst/>
              <a:rect l="l" t="t" r="r" b="b"/>
              <a:pathLst>
                <a:path w="2167784" h="485140">
                  <a:moveTo>
                    <a:pt x="1923944" y="0"/>
                  </a:moveTo>
                  <a:cubicBezTo>
                    <a:pt x="1803294" y="0"/>
                    <a:pt x="1702964" y="88900"/>
                    <a:pt x="168391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685184" y="280670"/>
                  </a:lnTo>
                  <a:cubicBezTo>
                    <a:pt x="1702963" y="396240"/>
                    <a:pt x="1804563" y="485140"/>
                    <a:pt x="1925214" y="485140"/>
                  </a:cubicBezTo>
                  <a:cubicBezTo>
                    <a:pt x="2059834" y="485140"/>
                    <a:pt x="2167784" y="375920"/>
                    <a:pt x="2167784" y="242570"/>
                  </a:cubicBezTo>
                  <a:cubicBezTo>
                    <a:pt x="2167784" y="107950"/>
                    <a:pt x="2058564" y="0"/>
                    <a:pt x="1923944" y="0"/>
                  </a:cubicBezTo>
                  <a:close/>
                  <a:moveTo>
                    <a:pt x="1923944" y="408940"/>
                  </a:moveTo>
                  <a:cubicBezTo>
                    <a:pt x="1832504" y="408940"/>
                    <a:pt x="1757574" y="334010"/>
                    <a:pt x="1757574" y="242570"/>
                  </a:cubicBezTo>
                  <a:cubicBezTo>
                    <a:pt x="1757574" y="151130"/>
                    <a:pt x="1832504" y="76200"/>
                    <a:pt x="1923944" y="76200"/>
                  </a:cubicBezTo>
                  <a:cubicBezTo>
                    <a:pt x="2015384" y="76200"/>
                    <a:pt x="2090314" y="151130"/>
                    <a:pt x="2090314" y="242570"/>
                  </a:cubicBezTo>
                  <a:cubicBezTo>
                    <a:pt x="2091584" y="334010"/>
                    <a:pt x="2016653" y="408940"/>
                    <a:pt x="1923944" y="408940"/>
                  </a:cubicBezTo>
                  <a:close/>
                </a:path>
              </a:pathLst>
            </a:custGeom>
            <a:solidFill>
              <a:srgbClr val="D2009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0587204" y="4053176"/>
            <a:ext cx="1950773" cy="457146"/>
            <a:chOff x="0" y="0"/>
            <a:chExt cx="2167784" cy="508000"/>
          </a:xfrm>
        </p:grpSpPr>
        <p:sp>
          <p:nvSpPr>
            <p:cNvPr id="14" name="Freeform 14"/>
            <p:cNvSpPr/>
            <p:nvPr/>
          </p:nvSpPr>
          <p:spPr>
            <a:xfrm>
              <a:off x="171947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FF3E89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1430"/>
              <a:ext cx="2167784" cy="485140"/>
            </a:xfrm>
            <a:custGeom>
              <a:avLst/>
              <a:gdLst/>
              <a:ahLst/>
              <a:cxnLst/>
              <a:rect l="l" t="t" r="r" b="b"/>
              <a:pathLst>
                <a:path w="2167784" h="485140">
                  <a:moveTo>
                    <a:pt x="1923944" y="0"/>
                  </a:moveTo>
                  <a:cubicBezTo>
                    <a:pt x="1803294" y="0"/>
                    <a:pt x="1702964" y="88900"/>
                    <a:pt x="168391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685184" y="280670"/>
                  </a:lnTo>
                  <a:cubicBezTo>
                    <a:pt x="1702963" y="396240"/>
                    <a:pt x="1804563" y="485140"/>
                    <a:pt x="1925214" y="485140"/>
                  </a:cubicBezTo>
                  <a:cubicBezTo>
                    <a:pt x="2059834" y="485140"/>
                    <a:pt x="2167784" y="375920"/>
                    <a:pt x="2167784" y="242570"/>
                  </a:cubicBezTo>
                  <a:cubicBezTo>
                    <a:pt x="2167784" y="107950"/>
                    <a:pt x="2058564" y="0"/>
                    <a:pt x="1923944" y="0"/>
                  </a:cubicBezTo>
                  <a:close/>
                  <a:moveTo>
                    <a:pt x="1923944" y="408940"/>
                  </a:moveTo>
                  <a:cubicBezTo>
                    <a:pt x="1832504" y="408940"/>
                    <a:pt x="1757574" y="334010"/>
                    <a:pt x="1757574" y="242570"/>
                  </a:cubicBezTo>
                  <a:cubicBezTo>
                    <a:pt x="1757574" y="151130"/>
                    <a:pt x="1832504" y="76200"/>
                    <a:pt x="1923944" y="76200"/>
                  </a:cubicBezTo>
                  <a:cubicBezTo>
                    <a:pt x="2015384" y="76200"/>
                    <a:pt x="2090314" y="151130"/>
                    <a:pt x="2090314" y="242570"/>
                  </a:cubicBezTo>
                  <a:cubicBezTo>
                    <a:pt x="2091584" y="334010"/>
                    <a:pt x="2016653" y="408940"/>
                    <a:pt x="1923944" y="408940"/>
                  </a:cubicBezTo>
                  <a:close/>
                </a:path>
              </a:pathLst>
            </a:custGeom>
            <a:solidFill>
              <a:srgbClr val="CCEBF3"/>
            </a:solidFill>
          </p:spPr>
          <p:txBody>
            <a:bodyPr/>
            <a:lstStyle/>
            <a:p>
              <a:endParaRPr lang="es-CL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0608540" y="5105736"/>
            <a:ext cx="1950773" cy="457146"/>
            <a:chOff x="0" y="0"/>
            <a:chExt cx="2167784" cy="508000"/>
          </a:xfrm>
        </p:grpSpPr>
        <p:sp>
          <p:nvSpPr>
            <p:cNvPr id="17" name="Freeform 17"/>
            <p:cNvSpPr/>
            <p:nvPr/>
          </p:nvSpPr>
          <p:spPr>
            <a:xfrm>
              <a:off x="171947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CCEBF3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1430"/>
              <a:ext cx="2167784" cy="485140"/>
            </a:xfrm>
            <a:custGeom>
              <a:avLst/>
              <a:gdLst/>
              <a:ahLst/>
              <a:cxnLst/>
              <a:rect l="l" t="t" r="r" b="b"/>
              <a:pathLst>
                <a:path w="2167784" h="485140">
                  <a:moveTo>
                    <a:pt x="1923944" y="0"/>
                  </a:moveTo>
                  <a:cubicBezTo>
                    <a:pt x="1803294" y="0"/>
                    <a:pt x="1702964" y="88900"/>
                    <a:pt x="168391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685184" y="280670"/>
                  </a:lnTo>
                  <a:cubicBezTo>
                    <a:pt x="1702963" y="396240"/>
                    <a:pt x="1804563" y="485140"/>
                    <a:pt x="1925214" y="485140"/>
                  </a:cubicBezTo>
                  <a:cubicBezTo>
                    <a:pt x="2059834" y="485140"/>
                    <a:pt x="2167784" y="375920"/>
                    <a:pt x="2167784" y="242570"/>
                  </a:cubicBezTo>
                  <a:cubicBezTo>
                    <a:pt x="2167784" y="107950"/>
                    <a:pt x="2058564" y="0"/>
                    <a:pt x="1923944" y="0"/>
                  </a:cubicBezTo>
                  <a:close/>
                  <a:moveTo>
                    <a:pt x="1923944" y="408940"/>
                  </a:moveTo>
                  <a:cubicBezTo>
                    <a:pt x="1832504" y="408940"/>
                    <a:pt x="1757574" y="334010"/>
                    <a:pt x="1757574" y="242570"/>
                  </a:cubicBezTo>
                  <a:cubicBezTo>
                    <a:pt x="1757574" y="151130"/>
                    <a:pt x="1832504" y="76200"/>
                    <a:pt x="1923944" y="76200"/>
                  </a:cubicBezTo>
                  <a:cubicBezTo>
                    <a:pt x="2015384" y="76200"/>
                    <a:pt x="2090314" y="151130"/>
                    <a:pt x="2090314" y="242570"/>
                  </a:cubicBezTo>
                  <a:cubicBezTo>
                    <a:pt x="2091584" y="334010"/>
                    <a:pt x="2016653" y="408940"/>
                    <a:pt x="1923944" y="408940"/>
                  </a:cubicBezTo>
                  <a:close/>
                </a:path>
              </a:pathLst>
            </a:custGeom>
            <a:solidFill>
              <a:srgbClr val="DD2E44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10640920" y="7011138"/>
            <a:ext cx="1950773" cy="457146"/>
            <a:chOff x="0" y="0"/>
            <a:chExt cx="2167784" cy="508000"/>
          </a:xfrm>
        </p:grpSpPr>
        <p:sp>
          <p:nvSpPr>
            <p:cNvPr id="20" name="Freeform 20"/>
            <p:cNvSpPr/>
            <p:nvPr/>
          </p:nvSpPr>
          <p:spPr>
            <a:xfrm>
              <a:off x="171947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CCEBF3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1430"/>
              <a:ext cx="2167784" cy="485140"/>
            </a:xfrm>
            <a:custGeom>
              <a:avLst/>
              <a:gdLst/>
              <a:ahLst/>
              <a:cxnLst/>
              <a:rect l="l" t="t" r="r" b="b"/>
              <a:pathLst>
                <a:path w="2167784" h="485140">
                  <a:moveTo>
                    <a:pt x="1923944" y="0"/>
                  </a:moveTo>
                  <a:cubicBezTo>
                    <a:pt x="1803294" y="0"/>
                    <a:pt x="1702964" y="88900"/>
                    <a:pt x="168391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685184" y="280670"/>
                  </a:lnTo>
                  <a:cubicBezTo>
                    <a:pt x="1702963" y="396240"/>
                    <a:pt x="1804563" y="485140"/>
                    <a:pt x="1925214" y="485140"/>
                  </a:cubicBezTo>
                  <a:cubicBezTo>
                    <a:pt x="2059834" y="485140"/>
                    <a:pt x="2167784" y="375920"/>
                    <a:pt x="2167784" y="242570"/>
                  </a:cubicBezTo>
                  <a:cubicBezTo>
                    <a:pt x="2167784" y="107950"/>
                    <a:pt x="2058564" y="0"/>
                    <a:pt x="1923944" y="0"/>
                  </a:cubicBezTo>
                  <a:close/>
                  <a:moveTo>
                    <a:pt x="1923944" y="408940"/>
                  </a:moveTo>
                  <a:cubicBezTo>
                    <a:pt x="1832504" y="408940"/>
                    <a:pt x="1757574" y="334010"/>
                    <a:pt x="1757574" y="242570"/>
                  </a:cubicBezTo>
                  <a:cubicBezTo>
                    <a:pt x="1757574" y="151130"/>
                    <a:pt x="1832504" y="76200"/>
                    <a:pt x="1923944" y="76200"/>
                  </a:cubicBezTo>
                  <a:cubicBezTo>
                    <a:pt x="2015384" y="76200"/>
                    <a:pt x="2090314" y="151130"/>
                    <a:pt x="2090314" y="242570"/>
                  </a:cubicBezTo>
                  <a:cubicBezTo>
                    <a:pt x="2091584" y="334010"/>
                    <a:pt x="2016653" y="408940"/>
                    <a:pt x="1923944" y="408940"/>
                  </a:cubicBezTo>
                  <a:close/>
                </a:path>
              </a:pathLst>
            </a:custGeom>
            <a:solidFill>
              <a:srgbClr val="D20095"/>
            </a:solidFill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432F1BE4-6038-B4F9-F295-3812AE4E7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r="-375" b="17330"/>
          <a:stretch/>
        </p:blipFill>
        <p:spPr>
          <a:xfrm>
            <a:off x="12559313" y="2251478"/>
            <a:ext cx="4664980" cy="782000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1"/>
            <a:ext cx="5791200" cy="10300615"/>
          </a:xfrm>
          <a:custGeom>
            <a:avLst/>
            <a:gdLst/>
            <a:ahLst/>
            <a:cxnLst/>
            <a:rect l="l" t="t" r="r" b="b"/>
            <a:pathLst>
              <a:path w="4850983" h="8628282">
                <a:moveTo>
                  <a:pt x="0" y="0"/>
                </a:moveTo>
                <a:lnTo>
                  <a:pt x="4850983" y="0"/>
                </a:lnTo>
                <a:lnTo>
                  <a:pt x="4850983" y="8628282"/>
                </a:lnTo>
                <a:lnTo>
                  <a:pt x="0" y="862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5715000" y="-2"/>
            <a:ext cx="5791200" cy="10300615"/>
          </a:xfrm>
          <a:custGeom>
            <a:avLst/>
            <a:gdLst/>
            <a:ahLst/>
            <a:cxnLst/>
            <a:rect l="l" t="t" r="r" b="b"/>
            <a:pathLst>
              <a:path w="4850983" h="8628282">
                <a:moveTo>
                  <a:pt x="0" y="0"/>
                </a:moveTo>
                <a:lnTo>
                  <a:pt x="4850984" y="0"/>
                </a:lnTo>
                <a:lnTo>
                  <a:pt x="4850984" y="8628282"/>
                </a:lnTo>
                <a:lnTo>
                  <a:pt x="0" y="862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1887200" y="4914900"/>
            <a:ext cx="6168355" cy="167770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Conectar con </a:t>
            </a:r>
          </a:p>
          <a:p>
            <a:pPr algn="ctr">
              <a:lnSpc>
                <a:spcPts val="65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propósito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57A7F49-158D-5D26-2484-94272CA57A9F}"/>
              </a:ext>
            </a:extLst>
          </p:cNvPr>
          <p:cNvSpPr/>
          <p:nvPr/>
        </p:nvSpPr>
        <p:spPr>
          <a:xfrm>
            <a:off x="5867400" y="3771900"/>
            <a:ext cx="5410200" cy="91440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324600" y="5600700"/>
            <a:ext cx="12929246" cy="3814885"/>
            <a:chOff x="0" y="276225"/>
            <a:chExt cx="17238995" cy="5086512"/>
          </a:xfrm>
        </p:grpSpPr>
        <p:sp>
          <p:nvSpPr>
            <p:cNvPr id="4" name="TextBox 4"/>
            <p:cNvSpPr txBox="1"/>
            <p:nvPr/>
          </p:nvSpPr>
          <p:spPr>
            <a:xfrm>
              <a:off x="0" y="650592"/>
              <a:ext cx="17238995" cy="4712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dirty="0"/>
            </a:p>
            <a:p>
              <a:pPr algn="ctr">
                <a:lnSpc>
                  <a:spcPts val="990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66C4"/>
                  </a:solidFill>
                  <a:latin typeface="Hit and Run"/>
                </a:rPr>
                <a:t>CON LO </a:t>
              </a:r>
              <a:r>
                <a:rPr lang="en-US" sz="11700" dirty="0">
                  <a:solidFill>
                    <a:srgbClr val="FF66C4"/>
                  </a:solidFill>
                  <a:latin typeface="Hit and Run"/>
                </a:rPr>
                <a:t>ESENCIAL</a:t>
              </a:r>
              <a:r>
                <a:rPr lang="en-US" sz="11000" dirty="0">
                  <a:solidFill>
                    <a:srgbClr val="FF66C4"/>
                  </a:solidFill>
                  <a:latin typeface="Hit and Run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6225"/>
              <a:ext cx="17238995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n-US" sz="10300" dirty="0">
                  <a:solidFill>
                    <a:srgbClr val="51D8DB"/>
                  </a:solidFill>
                  <a:latin typeface="Hit and Run"/>
                </a:rPr>
                <a:t>LES PREPARÉ </a:t>
              </a:r>
            </a:p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n-US" sz="9999" dirty="0">
                  <a:solidFill>
                    <a:srgbClr val="51D8DB"/>
                  </a:solidFill>
                  <a:latin typeface="Hit and Run"/>
                </a:rPr>
                <a:t>UNA MALETA</a:t>
              </a:r>
              <a:r>
                <a:rPr lang="en-US" sz="9999" dirty="0">
                  <a:solidFill>
                    <a:srgbClr val="B2EDEF"/>
                  </a:solidFill>
                  <a:latin typeface="Hit and Run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750" y="2171700"/>
            <a:ext cx="13792200" cy="7747586"/>
          </a:xfrm>
          <a:custGeom>
            <a:avLst/>
            <a:gdLst/>
            <a:ahLst/>
            <a:cxnLst/>
            <a:rect l="l" t="t" r="r" b="b"/>
            <a:pathLst>
              <a:path w="15017199" h="8435713">
                <a:moveTo>
                  <a:pt x="0" y="0"/>
                </a:moveTo>
                <a:lnTo>
                  <a:pt x="15017199" y="0"/>
                </a:lnTo>
                <a:lnTo>
                  <a:pt x="15017199" y="8435712"/>
                </a:lnTo>
                <a:lnTo>
                  <a:pt x="0" y="843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066800" y="647700"/>
            <a:ext cx="1211750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7500" b="1" spc="-150">
                <a:latin typeface="Arial" panose="020B0604020202020204" pitchFamily="34" charset="0"/>
                <a:cs typeface="Arial" panose="020B0604020202020204" pitchFamily="34" charset="0"/>
              </a:rPr>
              <a:t>Alianzas Estratégicas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A6EC768-D6EC-0AD2-394D-6D3D9603286C}"/>
              </a:ext>
            </a:extLst>
          </p:cNvPr>
          <p:cNvGrpSpPr/>
          <p:nvPr/>
        </p:nvGrpSpPr>
        <p:grpSpPr>
          <a:xfrm>
            <a:off x="-19050" y="-2"/>
            <a:ext cx="11567092" cy="10287001"/>
            <a:chOff x="-19050" y="-1"/>
            <a:chExt cx="9739358" cy="8661536"/>
          </a:xfrm>
        </p:grpSpPr>
        <p:sp>
          <p:nvSpPr>
            <p:cNvPr id="3" name="Freeform 3"/>
            <p:cNvSpPr/>
            <p:nvPr/>
          </p:nvSpPr>
          <p:spPr>
            <a:xfrm>
              <a:off x="-19050" y="0"/>
              <a:ext cx="4869679" cy="8661535"/>
            </a:xfrm>
            <a:custGeom>
              <a:avLst/>
              <a:gdLst/>
              <a:ahLst/>
              <a:cxnLst/>
              <a:rect l="l" t="t" r="r" b="b"/>
              <a:pathLst>
                <a:path w="4869679" h="8661535">
                  <a:moveTo>
                    <a:pt x="0" y="0"/>
                  </a:moveTo>
                  <a:lnTo>
                    <a:pt x="4869679" y="0"/>
                  </a:lnTo>
                  <a:lnTo>
                    <a:pt x="4869679" y="8661535"/>
                  </a:lnTo>
                  <a:lnTo>
                    <a:pt x="0" y="8661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50629" y="-1"/>
              <a:ext cx="4869679" cy="8661535"/>
            </a:xfrm>
            <a:custGeom>
              <a:avLst/>
              <a:gdLst/>
              <a:ahLst/>
              <a:cxnLst/>
              <a:rect l="l" t="t" r="r" b="b"/>
              <a:pathLst>
                <a:path w="4869679" h="8661535">
                  <a:moveTo>
                    <a:pt x="0" y="0"/>
                  </a:moveTo>
                  <a:lnTo>
                    <a:pt x="4869679" y="0"/>
                  </a:lnTo>
                  <a:lnTo>
                    <a:pt x="4869679" y="8661535"/>
                  </a:lnTo>
                  <a:lnTo>
                    <a:pt x="0" y="8661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96745" y="5143498"/>
            <a:ext cx="4853893" cy="84414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75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/>
              <a:t>Concursos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0" y="5123503"/>
            <a:ext cx="14332146" cy="11525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75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Influencers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D7E1424-4455-CE9E-7233-8C8B0EE377C7}"/>
              </a:ext>
            </a:extLst>
          </p:cNvPr>
          <p:cNvGrpSpPr/>
          <p:nvPr/>
        </p:nvGrpSpPr>
        <p:grpSpPr>
          <a:xfrm>
            <a:off x="38100" y="0"/>
            <a:ext cx="11519318" cy="10294584"/>
            <a:chOff x="-19050" y="-7584"/>
            <a:chExt cx="9217152" cy="8237184"/>
          </a:xfrm>
          <a:effectLst/>
        </p:grpSpPr>
        <p:sp>
          <p:nvSpPr>
            <p:cNvPr id="3" name="Freeform 3"/>
            <p:cNvSpPr/>
            <p:nvPr/>
          </p:nvSpPr>
          <p:spPr>
            <a:xfrm>
              <a:off x="-19050" y="0"/>
              <a:ext cx="4608576" cy="8229600"/>
            </a:xfrm>
            <a:custGeom>
              <a:avLst/>
              <a:gdLst/>
              <a:ahLst/>
              <a:cxnLst/>
              <a:rect l="l" t="t" r="r" b="b"/>
              <a:pathLst>
                <a:path w="4608576" h="8229600">
                  <a:moveTo>
                    <a:pt x="0" y="0"/>
                  </a:moveTo>
                  <a:lnTo>
                    <a:pt x="4608576" y="0"/>
                  </a:lnTo>
                  <a:lnTo>
                    <a:pt x="460857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>
              <a:off x="4589526" y="-7584"/>
              <a:ext cx="4608576" cy="8229600"/>
            </a:xfrm>
            <a:custGeom>
              <a:avLst/>
              <a:gdLst/>
              <a:ahLst/>
              <a:cxnLst/>
              <a:rect l="l" t="t" r="r" b="b"/>
              <a:pathLst>
                <a:path w="4608576" h="8229600">
                  <a:moveTo>
                    <a:pt x="0" y="0"/>
                  </a:moveTo>
                  <a:lnTo>
                    <a:pt x="4608576" y="0"/>
                  </a:lnTo>
                  <a:lnTo>
                    <a:pt x="460857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2304" y="2057400"/>
            <a:ext cx="4400571" cy="8229600"/>
          </a:xfrm>
          <a:custGeom>
            <a:avLst/>
            <a:gdLst/>
            <a:ahLst/>
            <a:cxnLst/>
            <a:rect l="l" t="t" r="r" b="b"/>
            <a:pathLst>
              <a:path w="4608576" h="8229600">
                <a:moveTo>
                  <a:pt x="0" y="0"/>
                </a:moveTo>
                <a:lnTo>
                  <a:pt x="4608576" y="0"/>
                </a:lnTo>
                <a:lnTo>
                  <a:pt x="46085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5486400" y="7469886"/>
            <a:ext cx="5905543" cy="220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56"/>
              </a:lnSpc>
              <a:spcBef>
                <a:spcPct val="0"/>
              </a:spcBef>
            </a:pPr>
            <a:r>
              <a:rPr lang="es-CL" sz="3600" b="1" spc="-15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3600" b="1" u="none" spc="-150" dirty="0">
                <a:latin typeface="Arial" panose="020B0604020202020204" pitchFamily="34" charset="0"/>
                <a:cs typeface="Arial" panose="020B0604020202020204" pitchFamily="34" charset="0"/>
              </a:rPr>
              <a:t>o sólo respondas </a:t>
            </a:r>
          </a:p>
          <a:p>
            <a:pPr marL="0" lvl="0" indent="0" algn="l">
              <a:lnSpc>
                <a:spcPts val="4356"/>
              </a:lnSpc>
              <a:spcBef>
                <a:spcPct val="0"/>
              </a:spcBef>
            </a:pPr>
            <a:r>
              <a:rPr lang="es-CL" sz="3600" b="1" u="none" spc="-150" dirty="0">
                <a:latin typeface="Arial" panose="020B0604020202020204" pitchFamily="34" charset="0"/>
                <a:cs typeface="Arial" panose="020B0604020202020204" pitchFamily="34" charset="0"/>
              </a:rPr>
              <a:t>su pregunta. </a:t>
            </a:r>
          </a:p>
          <a:p>
            <a:pPr marL="0" lvl="0" indent="0" algn="l">
              <a:lnSpc>
                <a:spcPts val="4356"/>
              </a:lnSpc>
              <a:spcBef>
                <a:spcPct val="0"/>
              </a:spcBef>
            </a:pPr>
            <a:r>
              <a:rPr lang="es-CL" sz="3600" b="1" u="none" spc="-150" dirty="0">
                <a:latin typeface="Arial" panose="020B0604020202020204" pitchFamily="34" charset="0"/>
                <a:cs typeface="Arial" panose="020B0604020202020204" pitchFamily="34" charset="0"/>
              </a:rPr>
              <a:t>Busca generar una conversación</a:t>
            </a:r>
          </a:p>
        </p:txBody>
      </p:sp>
      <p:sp>
        <p:nvSpPr>
          <p:cNvPr id="5" name="Freeform 5"/>
          <p:cNvSpPr/>
          <p:nvPr/>
        </p:nvSpPr>
        <p:spPr>
          <a:xfrm>
            <a:off x="9732962" y="2057400"/>
            <a:ext cx="4608576" cy="8229600"/>
          </a:xfrm>
          <a:custGeom>
            <a:avLst/>
            <a:gdLst/>
            <a:ahLst/>
            <a:cxnLst/>
            <a:rect l="l" t="t" r="r" b="b"/>
            <a:pathLst>
              <a:path w="4608576" h="8229600">
                <a:moveTo>
                  <a:pt x="0" y="0"/>
                </a:moveTo>
                <a:lnTo>
                  <a:pt x="4608576" y="0"/>
                </a:lnTo>
                <a:lnTo>
                  <a:pt x="46085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-1480911" y="342900"/>
            <a:ext cx="15577911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CL" sz="6600" b="1" spc="-150">
                <a:latin typeface="Arial" panose="020B0604020202020204" pitchFamily="34" charset="0"/>
                <a:cs typeface="Arial" panose="020B0604020202020204" pitchFamily="34" charset="0"/>
              </a:rPr>
              <a:t>Conversaciones con clientes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94561" y="8229600"/>
            <a:ext cx="4034937" cy="1241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964"/>
              </a:lnSpc>
              <a:spcBef>
                <a:spcPct val="0"/>
              </a:spcBef>
            </a:pPr>
            <a:r>
              <a:rPr lang="es-CL" sz="4102" b="1" spc="-15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4102" b="1" u="none" spc="-150" dirty="0">
                <a:latin typeface="Arial" panose="020B0604020202020204" pitchFamily="34" charset="0"/>
                <a:cs typeface="Arial" panose="020B0604020202020204" pitchFamily="34" charset="0"/>
              </a:rPr>
              <a:t>é amable y muestra empatía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800600" y="3500149"/>
            <a:ext cx="13112793" cy="6011895"/>
          </a:xfrm>
          <a:custGeom>
            <a:avLst/>
            <a:gdLst/>
            <a:ahLst/>
            <a:cxnLst/>
            <a:rect l="l" t="t" r="r" b="b"/>
            <a:pathLst>
              <a:path w="14110011" h="6469095">
                <a:moveTo>
                  <a:pt x="0" y="0"/>
                </a:moveTo>
                <a:lnTo>
                  <a:pt x="14110011" y="0"/>
                </a:lnTo>
                <a:lnTo>
                  <a:pt x="14110011" y="6469095"/>
                </a:lnTo>
                <a:lnTo>
                  <a:pt x="0" y="64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-4114800" y="647700"/>
            <a:ext cx="17678400" cy="2581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Transformar las</a:t>
            </a:r>
          </a:p>
          <a:p>
            <a:pPr algn="ctr">
              <a:lnSpc>
                <a:spcPts val="67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conversaciones </a:t>
            </a:r>
          </a:p>
          <a:p>
            <a:pPr algn="ctr">
              <a:lnSpc>
                <a:spcPts val="67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en testimonios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5760720" cy="10287001"/>
          </a:xfrm>
          <a:custGeom>
            <a:avLst/>
            <a:gdLst/>
            <a:ahLst/>
            <a:cxnLst/>
            <a:rect l="l" t="t" r="r" b="b"/>
            <a:pathLst>
              <a:path w="5373492" h="9595522">
                <a:moveTo>
                  <a:pt x="0" y="0"/>
                </a:moveTo>
                <a:lnTo>
                  <a:pt x="5373492" y="0"/>
                </a:lnTo>
                <a:lnTo>
                  <a:pt x="5373492" y="9595522"/>
                </a:lnTo>
                <a:lnTo>
                  <a:pt x="0" y="9595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5760720" y="-54429"/>
            <a:ext cx="5791200" cy="10341429"/>
          </a:xfrm>
          <a:custGeom>
            <a:avLst/>
            <a:gdLst/>
            <a:ahLst/>
            <a:cxnLst/>
            <a:rect l="l" t="t" r="r" b="b"/>
            <a:pathLst>
              <a:path w="5373492" h="9595522">
                <a:moveTo>
                  <a:pt x="0" y="0"/>
                </a:moveTo>
                <a:lnTo>
                  <a:pt x="5373492" y="0"/>
                </a:lnTo>
                <a:lnTo>
                  <a:pt x="5373492" y="9595522"/>
                </a:lnTo>
                <a:lnTo>
                  <a:pt x="0" y="9595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1887200" y="4076700"/>
            <a:ext cx="5866991" cy="244996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75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5400" dirty="0"/>
              <a:t>Mostrar que otros </a:t>
            </a:r>
          </a:p>
          <a:p>
            <a:r>
              <a:rPr lang="es-CL" sz="5400" dirty="0"/>
              <a:t>se atreven a hacer </a:t>
            </a:r>
          </a:p>
          <a:p>
            <a:r>
              <a:rPr lang="es-CL" sz="5400" dirty="0"/>
              <a:t>el desafío detox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" y="19049"/>
            <a:ext cx="5905500" cy="10304659"/>
          </a:xfrm>
          <a:custGeom>
            <a:avLst/>
            <a:gdLst/>
            <a:ahLst/>
            <a:cxnLst/>
            <a:rect l="l" t="t" r="r" b="b"/>
            <a:pathLst>
              <a:path w="5476398" h="9555908">
                <a:moveTo>
                  <a:pt x="0" y="0"/>
                </a:moveTo>
                <a:lnTo>
                  <a:pt x="5476398" y="0"/>
                </a:lnTo>
                <a:lnTo>
                  <a:pt x="5476398" y="9555908"/>
                </a:lnTo>
                <a:lnTo>
                  <a:pt x="0" y="9555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8" b="-116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5943600" y="0"/>
            <a:ext cx="5715000" cy="10323707"/>
          </a:xfrm>
          <a:custGeom>
            <a:avLst/>
            <a:gdLst/>
            <a:ahLst/>
            <a:cxnLst/>
            <a:rect l="l" t="t" r="r" b="b"/>
            <a:pathLst>
              <a:path w="5351309" h="9555908">
                <a:moveTo>
                  <a:pt x="0" y="0"/>
                </a:moveTo>
                <a:lnTo>
                  <a:pt x="5351309" y="0"/>
                </a:lnTo>
                <a:lnTo>
                  <a:pt x="5351309" y="9555908"/>
                </a:lnTo>
                <a:lnTo>
                  <a:pt x="0" y="9555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3182600" y="4762500"/>
            <a:ext cx="4084451" cy="166891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5400" b="1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7200"/>
              <a:t>Genera </a:t>
            </a:r>
          </a:p>
          <a:p>
            <a:r>
              <a:rPr lang="es-CL" sz="7200" dirty="0"/>
              <a:t>confianza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2616858"/>
            <a:ext cx="17209158" cy="5498442"/>
          </a:xfrm>
          <a:custGeom>
            <a:avLst/>
            <a:gdLst/>
            <a:ahLst/>
            <a:cxnLst/>
            <a:rect l="l" t="t" r="r" b="b"/>
            <a:pathLst>
              <a:path w="17209158" h="5498442">
                <a:moveTo>
                  <a:pt x="0" y="0"/>
                </a:moveTo>
                <a:lnTo>
                  <a:pt x="17209158" y="0"/>
                </a:lnTo>
                <a:lnTo>
                  <a:pt x="17209158" y="5498442"/>
                </a:lnTo>
                <a:lnTo>
                  <a:pt x="0" y="5498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3" name="Freeform 3"/>
          <p:cNvSpPr/>
          <p:nvPr/>
        </p:nvSpPr>
        <p:spPr>
          <a:xfrm>
            <a:off x="714611" y="3238500"/>
            <a:ext cx="17209158" cy="2417017"/>
          </a:xfrm>
          <a:custGeom>
            <a:avLst/>
            <a:gdLst/>
            <a:ahLst/>
            <a:cxnLst/>
            <a:rect l="l" t="t" r="r" b="b"/>
            <a:pathLst>
              <a:path w="17209158" h="2417017">
                <a:moveTo>
                  <a:pt x="0" y="0"/>
                </a:moveTo>
                <a:lnTo>
                  <a:pt x="17209158" y="0"/>
                </a:lnTo>
                <a:lnTo>
                  <a:pt x="17209158" y="2417017"/>
                </a:lnTo>
                <a:lnTo>
                  <a:pt x="0" y="2417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066800" y="647700"/>
            <a:ext cx="1433214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Pitch de Ventas en Stories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73" y="2324100"/>
            <a:ext cx="18230259" cy="6323943"/>
          </a:xfrm>
          <a:custGeom>
            <a:avLst/>
            <a:gdLst/>
            <a:ahLst/>
            <a:cxnLst/>
            <a:rect l="l" t="t" r="r" b="b"/>
            <a:pathLst>
              <a:path w="17130043" h="5942286">
                <a:moveTo>
                  <a:pt x="0" y="0"/>
                </a:moveTo>
                <a:lnTo>
                  <a:pt x="17130043" y="0"/>
                </a:lnTo>
                <a:lnTo>
                  <a:pt x="17130043" y="5942286"/>
                </a:lnTo>
                <a:lnTo>
                  <a:pt x="0" y="5942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-990600" y="509784"/>
            <a:ext cx="1433214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Pitch de Ventas </a:t>
            </a:r>
            <a:r>
              <a:rPr lang="en-US" sz="75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 Stories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C72601D5-D3E1-65EB-A9EF-E984B3F32C0E}"/>
              </a:ext>
            </a:extLst>
          </p:cNvPr>
          <p:cNvGrpSpPr/>
          <p:nvPr/>
        </p:nvGrpSpPr>
        <p:grpSpPr>
          <a:xfrm>
            <a:off x="8153400" y="4229100"/>
            <a:ext cx="12929246" cy="3385927"/>
            <a:chOff x="0" y="-2231023"/>
            <a:chExt cx="17238995" cy="4514567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B2FBB93-0D47-5BE8-7565-71E3F35D46B0}"/>
                </a:ext>
              </a:extLst>
            </p:cNvPr>
            <p:cNvSpPr txBox="1"/>
            <p:nvPr/>
          </p:nvSpPr>
          <p:spPr>
            <a:xfrm>
              <a:off x="0" y="-2231023"/>
              <a:ext cx="17238995" cy="451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lang="es-CL" sz="2400" dirty="0"/>
            </a:p>
            <a:p>
              <a:pPr algn="ctr">
                <a:lnSpc>
                  <a:spcPts val="9900"/>
                </a:lnSpc>
                <a:spcBef>
                  <a:spcPct val="0"/>
                </a:spcBef>
              </a:pPr>
              <a:r>
                <a:rPr lang="es-CL" sz="4000" dirty="0">
                  <a:solidFill>
                    <a:srgbClr val="FF66C4"/>
                  </a:solidFill>
                  <a:latin typeface="Hit and Run"/>
                </a:rPr>
                <a:t>Su </a:t>
              </a:r>
              <a:r>
                <a:rPr lang="es-CL" sz="8000" dirty="0">
                  <a:solidFill>
                    <a:srgbClr val="FF66C4"/>
                  </a:solidFill>
                  <a:latin typeface="Hit and Run"/>
                </a:rPr>
                <a:t>Maleta</a:t>
              </a:r>
              <a:endParaRPr lang="es-CL" sz="15800" dirty="0">
                <a:solidFill>
                  <a:srgbClr val="FF66C4"/>
                </a:solidFill>
                <a:latin typeface="Hit and Run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5A4B4F8-BF1A-6D4E-C177-F47D50EC821F}"/>
                </a:ext>
              </a:extLst>
            </p:cNvPr>
            <p:cNvSpPr txBox="1"/>
            <p:nvPr/>
          </p:nvSpPr>
          <p:spPr>
            <a:xfrm>
              <a:off x="0" y="-432577"/>
              <a:ext cx="17238995" cy="1625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s-CL" sz="12400" dirty="0">
                  <a:solidFill>
                    <a:srgbClr val="51D8DB"/>
                  </a:solidFill>
                  <a:latin typeface="Hit and Run"/>
                </a:rPr>
                <a:t>Abran</a:t>
              </a:r>
            </a:p>
          </p:txBody>
        </p:sp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E5C478AC-98CF-AB88-EBA1-80DB3D23725E}"/>
              </a:ext>
            </a:extLst>
          </p:cNvPr>
          <p:cNvSpPr/>
          <p:nvPr/>
        </p:nvSpPr>
        <p:spPr>
          <a:xfrm>
            <a:off x="15544800" y="7777312"/>
            <a:ext cx="1981200" cy="1981200"/>
          </a:xfrm>
          <a:custGeom>
            <a:avLst/>
            <a:gdLst/>
            <a:ahLst/>
            <a:cxnLst/>
            <a:rect l="l" t="t" r="r" b="b"/>
            <a:pathLst>
              <a:path w="2835906" h="2835906">
                <a:moveTo>
                  <a:pt x="0" y="0"/>
                </a:moveTo>
                <a:lnTo>
                  <a:pt x="2835906" y="0"/>
                </a:lnTo>
                <a:lnTo>
                  <a:pt x="2835906" y="2835906"/>
                </a:lnTo>
                <a:lnTo>
                  <a:pt x="0" y="2835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97C14DC0-DFDF-4B3A-0090-77F69FBEE441}"/>
              </a:ext>
            </a:extLst>
          </p:cNvPr>
          <p:cNvSpPr txBox="1"/>
          <p:nvPr/>
        </p:nvSpPr>
        <p:spPr>
          <a:xfrm>
            <a:off x="11163442" y="7777312"/>
            <a:ext cx="5111038" cy="1474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6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</a:p>
        </p:txBody>
      </p:sp>
      <p:pic>
        <p:nvPicPr>
          <p:cNvPr id="4" name="Picture 2" descr="13.800+ Maleta Abierta Fotografías de stock, fotos e imágenes libres de  derechos - iStock | Maletas, Viaje, Maleta vacia">
            <a:extLst>
              <a:ext uri="{FF2B5EF4-FFF2-40B4-BE49-F238E27FC236}">
                <a16:creationId xmlns:a16="http://schemas.microsoft.com/office/drawing/2014/main" id="{79F42540-4C63-9C76-BFE3-1A5DF48EC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6667" r="6863" b="23529"/>
          <a:stretch/>
        </p:blipFill>
        <p:spPr bwMode="auto">
          <a:xfrm>
            <a:off x="17929" y="2410"/>
            <a:ext cx="10373074" cy="7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a persona con vaqueros con una maleta que contiene documentos de viaje, como un pasaporte, billetes, mapas">
            <a:extLst>
              <a:ext uri="{FF2B5EF4-FFF2-40B4-BE49-F238E27FC236}">
                <a16:creationId xmlns:a16="http://schemas.microsoft.com/office/drawing/2014/main" id="{4C40451F-8089-9AED-211A-6DAF5F97E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10594" r="12176" b="267"/>
          <a:stretch/>
        </p:blipFill>
        <p:spPr>
          <a:xfrm>
            <a:off x="-1" y="0"/>
            <a:ext cx="10363201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496800" y="9071766"/>
            <a:ext cx="5105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s-CL" sz="2800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ficha del cliente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C72601D5-D3E1-65EB-A9EF-E984B3F32C0E}"/>
              </a:ext>
            </a:extLst>
          </p:cNvPr>
          <p:cNvGrpSpPr/>
          <p:nvPr/>
        </p:nvGrpSpPr>
        <p:grpSpPr>
          <a:xfrm>
            <a:off x="8229600" y="5753100"/>
            <a:ext cx="12929246" cy="3534110"/>
            <a:chOff x="0" y="-2231023"/>
            <a:chExt cx="17238995" cy="4712145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B2FBB93-0D47-5BE8-7565-71E3F35D46B0}"/>
                </a:ext>
              </a:extLst>
            </p:cNvPr>
            <p:cNvSpPr txBox="1"/>
            <p:nvPr/>
          </p:nvSpPr>
          <p:spPr>
            <a:xfrm>
              <a:off x="0" y="-2231023"/>
              <a:ext cx="17238995" cy="4712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lang="es-CL" dirty="0"/>
            </a:p>
            <a:p>
              <a:pPr algn="ctr">
                <a:lnSpc>
                  <a:spcPts val="9900"/>
                </a:lnSpc>
                <a:spcBef>
                  <a:spcPct val="0"/>
                </a:spcBef>
              </a:pPr>
              <a:r>
                <a:rPr lang="es-CL" sz="3200" dirty="0">
                  <a:solidFill>
                    <a:srgbClr val="FF66C4"/>
                  </a:solidFill>
                  <a:latin typeface="Hit and Run"/>
                </a:rPr>
                <a:t>Su </a:t>
              </a:r>
              <a:r>
                <a:rPr lang="es-CL" sz="6600" dirty="0">
                  <a:solidFill>
                    <a:srgbClr val="FF66C4"/>
                  </a:solidFill>
                  <a:latin typeface="Hit and Run"/>
                </a:rPr>
                <a:t>Pasaporte</a:t>
              </a:r>
              <a:r>
                <a:rPr lang="es-CL" sz="11000" dirty="0">
                  <a:solidFill>
                    <a:srgbClr val="FF66C4"/>
                  </a:solidFill>
                  <a:latin typeface="Hit and Run"/>
                </a:rPr>
                <a:t> </a:t>
              </a: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5A4B4F8-BF1A-6D4E-C177-F47D50EC821F}"/>
                </a:ext>
              </a:extLst>
            </p:cNvPr>
            <p:cNvSpPr txBox="1"/>
            <p:nvPr/>
          </p:nvSpPr>
          <p:spPr>
            <a:xfrm>
              <a:off x="0" y="-432577"/>
              <a:ext cx="17238995" cy="1545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n-US" sz="10300" dirty="0">
                  <a:solidFill>
                    <a:srgbClr val="51D8DB"/>
                  </a:solidFill>
                  <a:latin typeface="Hit and Run"/>
                </a:rPr>
                <a:t>Primero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3966" y="2705100"/>
            <a:ext cx="5638800" cy="3962400"/>
          </a:xfrm>
          <a:custGeom>
            <a:avLst/>
            <a:gdLst/>
            <a:ahLst/>
            <a:cxnLst/>
            <a:rect l="l" t="t" r="r" b="b"/>
            <a:pathLst>
              <a:path w="5509791" h="5509791">
                <a:moveTo>
                  <a:pt x="0" y="0"/>
                </a:moveTo>
                <a:lnTo>
                  <a:pt x="5509790" y="0"/>
                </a:lnTo>
                <a:lnTo>
                  <a:pt x="5509790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232" b="-23076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3" name="TextBox 3"/>
          <p:cNvSpPr txBox="1"/>
          <p:nvPr/>
        </p:nvSpPr>
        <p:spPr>
          <a:xfrm>
            <a:off x="6172200" y="6819900"/>
            <a:ext cx="11402332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CL" sz="6800" b="1" spc="-150" dirty="0">
                <a:latin typeface="Arial" panose="020B0604020202020204" pitchFamily="34" charset="0"/>
                <a:cs typeface="Arial" panose="020B0604020202020204" pitchFamily="34" charset="0"/>
              </a:rPr>
              <a:t>¿Cómo generar engagement con nuestros potenciales clientes al instante?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382052" y="0"/>
            <a:ext cx="4761948" cy="10306050"/>
          </a:xfrm>
          <a:custGeom>
            <a:avLst/>
            <a:gdLst/>
            <a:ahLst/>
            <a:cxnLst/>
            <a:rect l="l" t="t" r="r" b="b"/>
            <a:pathLst>
              <a:path w="3946179" h="8540522">
                <a:moveTo>
                  <a:pt x="0" y="0"/>
                </a:moveTo>
                <a:lnTo>
                  <a:pt x="3946178" y="0"/>
                </a:lnTo>
                <a:lnTo>
                  <a:pt x="3946178" y="8540522"/>
                </a:lnTo>
                <a:lnTo>
                  <a:pt x="0" y="854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9087402" y="19050"/>
            <a:ext cx="4761947" cy="10310033"/>
          </a:xfrm>
          <a:custGeom>
            <a:avLst/>
            <a:gdLst/>
            <a:ahLst/>
            <a:cxnLst/>
            <a:rect l="l" t="t" r="r" b="b"/>
            <a:pathLst>
              <a:path w="3944654" h="8540522">
                <a:moveTo>
                  <a:pt x="0" y="0"/>
                </a:moveTo>
                <a:lnTo>
                  <a:pt x="3944653" y="0"/>
                </a:lnTo>
                <a:lnTo>
                  <a:pt x="3944653" y="8540522"/>
                </a:lnTo>
                <a:lnTo>
                  <a:pt x="0" y="8540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7772400" y="4686300"/>
            <a:ext cx="16579656" cy="203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s-CL" sz="6800" b="1" spc="-150">
                <a:latin typeface="Arial" panose="020B0604020202020204" pitchFamily="34" charset="0"/>
                <a:cs typeface="Arial" panose="020B0604020202020204" pitchFamily="34" charset="0"/>
              </a:rPr>
              <a:t>¿Cómo </a:t>
            </a:r>
          </a:p>
          <a:p>
            <a:pPr algn="ctr">
              <a:lnSpc>
                <a:spcPts val="8160"/>
              </a:lnSpc>
            </a:pPr>
            <a:r>
              <a:rPr lang="es-CL" sz="6800" b="1" spc="-150" dirty="0">
                <a:latin typeface="Arial" panose="020B0604020202020204" pitchFamily="34" charset="0"/>
                <a:cs typeface="Arial" panose="020B0604020202020204" pitchFamily="34" charset="0"/>
              </a:rPr>
              <a:t>funciona? </a:t>
            </a:r>
          </a:p>
        </p:txBody>
      </p:sp>
      <p:sp>
        <p:nvSpPr>
          <p:cNvPr id="2" name="Freeform 2"/>
          <p:cNvSpPr/>
          <p:nvPr/>
        </p:nvSpPr>
        <p:spPr>
          <a:xfrm>
            <a:off x="0" y="81262"/>
            <a:ext cx="4724400" cy="10224788"/>
          </a:xfrm>
          <a:custGeom>
            <a:avLst/>
            <a:gdLst/>
            <a:ahLst/>
            <a:cxnLst/>
            <a:rect l="l" t="t" r="r" b="b"/>
            <a:pathLst>
              <a:path w="3946179" h="8540522">
                <a:moveTo>
                  <a:pt x="0" y="0"/>
                </a:moveTo>
                <a:lnTo>
                  <a:pt x="3946179" y="0"/>
                </a:lnTo>
                <a:lnTo>
                  <a:pt x="3946179" y="8540523"/>
                </a:lnTo>
                <a:lnTo>
                  <a:pt x="0" y="854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FA57752A-3213-3DE4-AF56-33AD59B3675E}"/>
              </a:ext>
            </a:extLst>
          </p:cNvPr>
          <p:cNvGrpSpPr/>
          <p:nvPr/>
        </p:nvGrpSpPr>
        <p:grpSpPr>
          <a:xfrm>
            <a:off x="-38100" y="-19050"/>
            <a:ext cx="11588513" cy="10306050"/>
            <a:chOff x="7149" y="-19050"/>
            <a:chExt cx="9793530" cy="8709712"/>
          </a:xfrm>
        </p:grpSpPr>
        <p:sp>
          <p:nvSpPr>
            <p:cNvPr id="2" name="Freeform 2"/>
            <p:cNvSpPr/>
            <p:nvPr/>
          </p:nvSpPr>
          <p:spPr>
            <a:xfrm>
              <a:off x="7149" y="-19050"/>
              <a:ext cx="4896765" cy="8709712"/>
            </a:xfrm>
            <a:custGeom>
              <a:avLst/>
              <a:gdLst/>
              <a:ahLst/>
              <a:cxnLst/>
              <a:rect l="l" t="t" r="r" b="b"/>
              <a:pathLst>
                <a:path w="4896765" h="8709712">
                  <a:moveTo>
                    <a:pt x="0" y="0"/>
                  </a:moveTo>
                  <a:lnTo>
                    <a:pt x="4896764" y="0"/>
                  </a:lnTo>
                  <a:lnTo>
                    <a:pt x="4896764" y="8709712"/>
                  </a:lnTo>
                  <a:lnTo>
                    <a:pt x="0" y="8709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3" name="Freeform 3"/>
            <p:cNvSpPr/>
            <p:nvPr/>
          </p:nvSpPr>
          <p:spPr>
            <a:xfrm>
              <a:off x="4903914" y="-19050"/>
              <a:ext cx="4896765" cy="8709712"/>
            </a:xfrm>
            <a:custGeom>
              <a:avLst/>
              <a:gdLst/>
              <a:ahLst/>
              <a:cxnLst/>
              <a:rect l="l" t="t" r="r" b="b"/>
              <a:pathLst>
                <a:path w="4896765" h="8709712">
                  <a:moveTo>
                    <a:pt x="0" y="0"/>
                  </a:moveTo>
                  <a:lnTo>
                    <a:pt x="4896764" y="0"/>
                  </a:lnTo>
                  <a:lnTo>
                    <a:pt x="4896764" y="8709712"/>
                  </a:lnTo>
                  <a:lnTo>
                    <a:pt x="0" y="8709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Freeform 4"/>
          <p:cNvSpPr/>
          <p:nvPr/>
        </p:nvSpPr>
        <p:spPr>
          <a:xfrm>
            <a:off x="12493743" y="-19051"/>
            <a:ext cx="5794257" cy="10306051"/>
          </a:xfrm>
          <a:custGeom>
            <a:avLst/>
            <a:gdLst/>
            <a:ahLst/>
            <a:cxnLst/>
            <a:rect l="l" t="t" r="r" b="b"/>
            <a:pathLst>
              <a:path w="4896765" h="8709712">
                <a:moveTo>
                  <a:pt x="0" y="0"/>
                </a:moveTo>
                <a:lnTo>
                  <a:pt x="4896764" y="0"/>
                </a:lnTo>
                <a:lnTo>
                  <a:pt x="4896764" y="8709712"/>
                </a:lnTo>
                <a:lnTo>
                  <a:pt x="0" y="870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260954" y="1181100"/>
            <a:ext cx="804707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7400" y="3467100"/>
            <a:ext cx="11912564" cy="5696922"/>
          </a:xfrm>
          <a:custGeom>
            <a:avLst/>
            <a:gdLst/>
            <a:ahLst/>
            <a:cxnLst/>
            <a:rect l="l" t="t" r="r" b="b"/>
            <a:pathLst>
              <a:path w="17881528" h="10038403">
                <a:moveTo>
                  <a:pt x="0" y="0"/>
                </a:moveTo>
                <a:lnTo>
                  <a:pt x="17881529" y="0"/>
                </a:lnTo>
                <a:lnTo>
                  <a:pt x="17881529" y="10038403"/>
                </a:lnTo>
                <a:lnTo>
                  <a:pt x="0" y="1003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388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14AA0-1119-AC0D-25CF-917C8A14D5F6}"/>
              </a:ext>
            </a:extLst>
          </p:cNvPr>
          <p:cNvSpPr txBox="1"/>
          <p:nvPr/>
        </p:nvSpPr>
        <p:spPr>
          <a:xfrm>
            <a:off x="762000" y="723900"/>
            <a:ext cx="12808146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s-CL" sz="7500" b="1" spc="-150" dirty="0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797363" y="113563"/>
            <a:ext cx="4648200" cy="1005987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96608" y="6836003"/>
            <a:ext cx="7380504" cy="2652514"/>
            <a:chOff x="-30" y="292100"/>
            <a:chExt cx="9840672" cy="3536685"/>
          </a:xfrm>
        </p:grpSpPr>
        <p:sp>
          <p:nvSpPr>
            <p:cNvPr id="5" name="TextBox 5"/>
            <p:cNvSpPr txBox="1"/>
            <p:nvPr/>
          </p:nvSpPr>
          <p:spPr>
            <a:xfrm>
              <a:off x="201362" y="292100"/>
              <a:ext cx="9437887" cy="254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99"/>
                </a:lnSpc>
              </a:pPr>
              <a:r>
                <a:rPr lang="es-CL" sz="140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El mejor </a:t>
              </a:r>
              <a:r>
                <a:rPr lang="es-CL" sz="9999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restaurante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0" y="2324100"/>
              <a:ext cx="9840672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34"/>
                </a:lnSpc>
              </a:pPr>
              <a:r>
                <a:rPr lang="es-CL" sz="80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de Talcahuano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744200" y="4195808"/>
            <a:ext cx="2839525" cy="1895383"/>
          </a:xfrm>
          <a:custGeom>
            <a:avLst/>
            <a:gdLst/>
            <a:ahLst/>
            <a:cxnLst/>
            <a:rect l="l" t="t" r="r" b="b"/>
            <a:pathLst>
              <a:path w="2839525" h="1895383">
                <a:moveTo>
                  <a:pt x="0" y="0"/>
                </a:moveTo>
                <a:lnTo>
                  <a:pt x="2839525" y="0"/>
                </a:lnTo>
                <a:lnTo>
                  <a:pt x="2839525" y="1895384"/>
                </a:lnTo>
                <a:lnTo>
                  <a:pt x="0" y="189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C72601D5-D3E1-65EB-A9EF-E984B3F32C0E}"/>
              </a:ext>
            </a:extLst>
          </p:cNvPr>
          <p:cNvGrpSpPr/>
          <p:nvPr/>
        </p:nvGrpSpPr>
        <p:grpSpPr>
          <a:xfrm>
            <a:off x="8153400" y="4229100"/>
            <a:ext cx="12929246" cy="3385927"/>
            <a:chOff x="0" y="-2231023"/>
            <a:chExt cx="17238995" cy="4514567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EB2FBB93-0D47-5BE8-7565-71E3F35D46B0}"/>
                </a:ext>
              </a:extLst>
            </p:cNvPr>
            <p:cNvSpPr txBox="1"/>
            <p:nvPr/>
          </p:nvSpPr>
          <p:spPr>
            <a:xfrm>
              <a:off x="0" y="-2231023"/>
              <a:ext cx="17238995" cy="451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2"/>
                </a:lnSpc>
              </a:pPr>
              <a:endParaRPr lang="es-CL" sz="2400" dirty="0"/>
            </a:p>
            <a:p>
              <a:pPr algn="ctr">
                <a:lnSpc>
                  <a:spcPts val="9900"/>
                </a:lnSpc>
                <a:spcBef>
                  <a:spcPct val="0"/>
                </a:spcBef>
              </a:pPr>
              <a:r>
                <a:rPr lang="es-CL" sz="4000" dirty="0">
                  <a:solidFill>
                    <a:srgbClr val="FF66C4"/>
                  </a:solidFill>
                  <a:latin typeface="Hit and Run"/>
                </a:rPr>
                <a:t>Su </a:t>
              </a:r>
              <a:r>
                <a:rPr lang="es-CL" sz="8000" dirty="0">
                  <a:solidFill>
                    <a:srgbClr val="FF66C4"/>
                  </a:solidFill>
                  <a:latin typeface="Hit and Run"/>
                </a:rPr>
                <a:t>Maleta</a:t>
              </a:r>
              <a:endParaRPr lang="es-CL" sz="15800" dirty="0">
                <a:solidFill>
                  <a:srgbClr val="FF66C4"/>
                </a:solidFill>
                <a:latin typeface="Hit and Run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5A4B4F8-BF1A-6D4E-C177-F47D50EC821F}"/>
                </a:ext>
              </a:extLst>
            </p:cNvPr>
            <p:cNvSpPr txBox="1"/>
            <p:nvPr/>
          </p:nvSpPr>
          <p:spPr>
            <a:xfrm>
              <a:off x="0" y="-432577"/>
              <a:ext cx="17238995" cy="1625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  <a:spcBef>
                  <a:spcPct val="0"/>
                </a:spcBef>
              </a:pPr>
              <a:r>
                <a:rPr lang="es-CL" sz="12400" dirty="0">
                  <a:solidFill>
                    <a:srgbClr val="51D8DB"/>
                  </a:solidFill>
                  <a:latin typeface="Hit and Run"/>
                </a:rPr>
                <a:t>Abran</a:t>
              </a:r>
            </a:p>
          </p:txBody>
        </p:sp>
      </p:grpSp>
      <p:sp>
        <p:nvSpPr>
          <p:cNvPr id="4" name="Freeform 7">
            <a:extLst>
              <a:ext uri="{FF2B5EF4-FFF2-40B4-BE49-F238E27FC236}">
                <a16:creationId xmlns:a16="http://schemas.microsoft.com/office/drawing/2014/main" id="{F7AACF5B-4CE6-D844-0FAE-3BDA0F86E4F7}"/>
              </a:ext>
            </a:extLst>
          </p:cNvPr>
          <p:cNvSpPr/>
          <p:nvPr/>
        </p:nvSpPr>
        <p:spPr>
          <a:xfrm>
            <a:off x="13143694" y="7615027"/>
            <a:ext cx="2948657" cy="1968228"/>
          </a:xfrm>
          <a:custGeom>
            <a:avLst/>
            <a:gdLst/>
            <a:ahLst/>
            <a:cxnLst/>
            <a:rect l="l" t="t" r="r" b="b"/>
            <a:pathLst>
              <a:path w="5199368" h="3470578">
                <a:moveTo>
                  <a:pt x="0" y="0"/>
                </a:moveTo>
                <a:lnTo>
                  <a:pt x="5199368" y="0"/>
                </a:lnTo>
                <a:lnTo>
                  <a:pt x="5199368" y="3470579"/>
                </a:lnTo>
                <a:lnTo>
                  <a:pt x="0" y="347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pic>
        <p:nvPicPr>
          <p:cNvPr id="2" name="Picture 2" descr="13.800+ Maleta Abierta Fotografías de stock, fotos e imágenes libres de  derechos - iStock | Maletas, Viaje, Maleta vacia">
            <a:extLst>
              <a:ext uri="{FF2B5EF4-FFF2-40B4-BE49-F238E27FC236}">
                <a16:creationId xmlns:a16="http://schemas.microsoft.com/office/drawing/2014/main" id="{FD3A8BD0-BF92-7EDA-A34B-27B58726A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6667" r="6863" b="23529"/>
          <a:stretch/>
        </p:blipFill>
        <p:spPr bwMode="auto">
          <a:xfrm>
            <a:off x="17929" y="2410"/>
            <a:ext cx="10373074" cy="7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7219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3538617" y="3483821"/>
            <a:ext cx="1903837" cy="1356484"/>
          </a:xfrm>
          <a:custGeom>
            <a:avLst/>
            <a:gdLst/>
            <a:ahLst/>
            <a:cxnLst/>
            <a:rect l="l" t="t" r="r" b="b"/>
            <a:pathLst>
              <a:path w="1903837" h="1356484">
                <a:moveTo>
                  <a:pt x="0" y="0"/>
                </a:moveTo>
                <a:lnTo>
                  <a:pt x="1903837" y="0"/>
                </a:lnTo>
                <a:lnTo>
                  <a:pt x="1903837" y="1356484"/>
                </a:lnTo>
                <a:lnTo>
                  <a:pt x="0" y="135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3538617" y="5559947"/>
            <a:ext cx="1903837" cy="1356484"/>
          </a:xfrm>
          <a:custGeom>
            <a:avLst/>
            <a:gdLst/>
            <a:ahLst/>
            <a:cxnLst/>
            <a:rect l="l" t="t" r="r" b="b"/>
            <a:pathLst>
              <a:path w="1903837" h="1356484">
                <a:moveTo>
                  <a:pt x="0" y="0"/>
                </a:moveTo>
                <a:lnTo>
                  <a:pt x="1903837" y="0"/>
                </a:lnTo>
                <a:lnTo>
                  <a:pt x="1903837" y="1356484"/>
                </a:lnTo>
                <a:lnTo>
                  <a:pt x="0" y="135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5614017" y="3336440"/>
            <a:ext cx="1731320" cy="1651247"/>
          </a:xfrm>
          <a:custGeom>
            <a:avLst/>
            <a:gdLst/>
            <a:ahLst/>
            <a:cxnLst/>
            <a:rect l="l" t="t" r="r" b="b"/>
            <a:pathLst>
              <a:path w="1731320" h="1651247">
                <a:moveTo>
                  <a:pt x="0" y="0"/>
                </a:moveTo>
                <a:lnTo>
                  <a:pt x="1731320" y="0"/>
                </a:lnTo>
                <a:lnTo>
                  <a:pt x="1731320" y="1651247"/>
                </a:lnTo>
                <a:lnTo>
                  <a:pt x="0" y="1651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5800115" y="5192354"/>
            <a:ext cx="1545222" cy="2091671"/>
          </a:xfrm>
          <a:custGeom>
            <a:avLst/>
            <a:gdLst/>
            <a:ahLst/>
            <a:cxnLst/>
            <a:rect l="l" t="t" r="r" b="b"/>
            <a:pathLst>
              <a:path w="1545222" h="2091671">
                <a:moveTo>
                  <a:pt x="0" y="0"/>
                </a:moveTo>
                <a:lnTo>
                  <a:pt x="1545222" y="0"/>
                </a:lnTo>
                <a:lnTo>
                  <a:pt x="1545222" y="2091671"/>
                </a:lnTo>
                <a:lnTo>
                  <a:pt x="0" y="2091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5528901" y="7484050"/>
            <a:ext cx="1901551" cy="1890277"/>
          </a:xfrm>
          <a:custGeom>
            <a:avLst/>
            <a:gdLst/>
            <a:ahLst/>
            <a:cxnLst/>
            <a:rect l="l" t="t" r="r" b="b"/>
            <a:pathLst>
              <a:path w="1901551" h="1890277">
                <a:moveTo>
                  <a:pt x="0" y="0"/>
                </a:moveTo>
                <a:lnTo>
                  <a:pt x="1901551" y="0"/>
                </a:lnTo>
                <a:lnTo>
                  <a:pt x="1901551" y="1890277"/>
                </a:lnTo>
                <a:lnTo>
                  <a:pt x="0" y="1890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914400" y="568653"/>
            <a:ext cx="15769291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serán los </a:t>
            </a:r>
          </a:p>
          <a:p>
            <a:pPr>
              <a:lnSpc>
                <a:spcPts val="8500"/>
              </a:lnSpc>
            </a:pPr>
            <a:r>
              <a:rPr lang="en-US" sz="72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recuerdos de este viaje?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91200" y="3938597"/>
            <a:ext cx="7575854" cy="149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s-CL" sz="40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podemos viajar sin pasaporte</a:t>
            </a:r>
          </a:p>
          <a:p>
            <a:pPr>
              <a:lnSpc>
                <a:spcPts val="6647"/>
              </a:lnSpc>
            </a:pPr>
            <a:r>
              <a:rPr lang="es-CL" sz="4748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1200" y="5505757"/>
            <a:ext cx="7691107" cy="222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s-CL" sz="40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que hacer </a:t>
            </a:r>
            <a:r>
              <a:rPr lang="es-CL" sz="4000" b="1" spc="-1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s-CL" sz="40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 </a:t>
            </a:r>
          </a:p>
          <a:p>
            <a:pPr>
              <a:lnSpc>
                <a:spcPts val="5600"/>
              </a:lnSpc>
            </a:pPr>
            <a:r>
              <a:rPr lang="es-CL" sz="40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abordar</a:t>
            </a:r>
          </a:p>
          <a:p>
            <a:pPr>
              <a:lnSpc>
                <a:spcPts val="6647"/>
              </a:lnSpc>
            </a:pPr>
            <a:r>
              <a:rPr lang="es-CL" sz="4748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91200" y="7484050"/>
            <a:ext cx="7691107" cy="220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s-CL" sz="40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Tomar fotos del viaje para no olvidar las experiencias vividas  </a:t>
            </a:r>
          </a:p>
          <a:p>
            <a:pPr>
              <a:lnSpc>
                <a:spcPts val="6647"/>
              </a:lnSpc>
            </a:pPr>
            <a:r>
              <a:rPr lang="es-CL" sz="4748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29092" y="7640331"/>
            <a:ext cx="1903837" cy="1356484"/>
          </a:xfrm>
          <a:custGeom>
            <a:avLst/>
            <a:gdLst/>
            <a:ahLst/>
            <a:cxnLst/>
            <a:rect l="l" t="t" r="r" b="b"/>
            <a:pathLst>
              <a:path w="1903837" h="1356484">
                <a:moveTo>
                  <a:pt x="0" y="0"/>
                </a:moveTo>
                <a:lnTo>
                  <a:pt x="1903837" y="0"/>
                </a:lnTo>
                <a:lnTo>
                  <a:pt x="1903837" y="1356484"/>
                </a:lnTo>
                <a:lnTo>
                  <a:pt x="0" y="135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pic>
        <p:nvPicPr>
          <p:cNvPr id="6146" name="Picture 2" descr="Cámara - Iconos gratis de tecnología">
            <a:extLst>
              <a:ext uri="{FF2B5EF4-FFF2-40B4-BE49-F238E27FC236}">
                <a16:creationId xmlns:a16="http://schemas.microsoft.com/office/drawing/2014/main" id="{1D6D095C-78FE-A7B9-1C11-B4147604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127" y="143090"/>
            <a:ext cx="1530514" cy="15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-228600" y="723900"/>
            <a:ext cx="13377590" cy="102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4"/>
              </a:lnSpc>
            </a:pPr>
            <a:r>
              <a:rPr lang="es-CL" sz="6600" b="1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Pasaporte - la ficha del cliente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51324580-492D-1789-4917-D86E5EDF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400" y="2552700"/>
            <a:ext cx="10744200" cy="72698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383731" y="6693151"/>
            <a:ext cx="1668483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Bef>
                <a:spcPct val="0"/>
              </a:spcBef>
              <a:defRPr sz="3200">
                <a:solidFill>
                  <a:srgbClr val="FF66C4"/>
                </a:solidFill>
                <a:latin typeface="Hit and Run"/>
              </a:defRPr>
            </a:lvl1pPr>
          </a:lstStyle>
          <a:p>
            <a:pPr>
              <a:lnSpc>
                <a:spcPct val="100000"/>
              </a:lnSpc>
            </a:pPr>
            <a:r>
              <a:rPr lang="es-CL" sz="8400" dirty="0">
                <a:solidFill>
                  <a:srgbClr val="51D8DB"/>
                </a:solidFill>
              </a:rPr>
              <a:t>Los clientes eran </a:t>
            </a:r>
          </a:p>
          <a:p>
            <a:pPr>
              <a:lnSpc>
                <a:spcPct val="100000"/>
              </a:lnSpc>
            </a:pPr>
            <a:r>
              <a:rPr lang="es-CL" sz="4800" dirty="0">
                <a:solidFill>
                  <a:srgbClr val="51D8DB"/>
                </a:solidFill>
              </a:rPr>
              <a:t>individuos </a:t>
            </a:r>
            <a:r>
              <a:rPr lang="es-CL" sz="4800" dirty="0"/>
              <a:t>[aislados] </a:t>
            </a:r>
            <a:r>
              <a:rPr lang="es-CL" sz="4800" dirty="0">
                <a:solidFill>
                  <a:srgbClr val="51D8DB"/>
                </a:solidFill>
              </a:rPr>
              <a:t>y pasivos</a:t>
            </a: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id="{7F573EE8-A1B8-9CCF-1EA6-9402193C0571}"/>
              </a:ext>
            </a:extLst>
          </p:cNvPr>
          <p:cNvSpPr txBox="1"/>
          <p:nvPr/>
        </p:nvSpPr>
        <p:spPr>
          <a:xfrm>
            <a:off x="4800600" y="3158579"/>
            <a:ext cx="4532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Bef>
                <a:spcPct val="0"/>
              </a:spcBef>
              <a:defRPr sz="3200">
                <a:solidFill>
                  <a:srgbClr val="FF66C4"/>
                </a:solidFill>
                <a:latin typeface="Hit and Ru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dirty="0"/>
              <a:t>Antes</a:t>
            </a:r>
            <a:endParaRPr lang="en-US" sz="2000" dirty="0"/>
          </a:p>
        </p:txBody>
      </p:sp>
      <p:sp>
        <p:nvSpPr>
          <p:cNvPr id="47" name="Abrir corchete 46">
            <a:extLst>
              <a:ext uri="{FF2B5EF4-FFF2-40B4-BE49-F238E27FC236}">
                <a16:creationId xmlns:a16="http://schemas.microsoft.com/office/drawing/2014/main" id="{67654288-87FB-2850-7CBD-DB8A640ADBED}"/>
              </a:ext>
            </a:extLst>
          </p:cNvPr>
          <p:cNvSpPr/>
          <p:nvPr/>
        </p:nvSpPr>
        <p:spPr>
          <a:xfrm>
            <a:off x="9908987" y="3543300"/>
            <a:ext cx="990600" cy="2169825"/>
          </a:xfrm>
          <a:prstGeom prst="leftBracket">
            <a:avLst>
              <a:gd name="adj" fmla="val 0"/>
            </a:avLst>
          </a:prstGeom>
          <a:ln w="415925" cap="sq">
            <a:solidFill>
              <a:srgbClr val="FF66C4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8" name="Abrir corchete 47">
            <a:extLst>
              <a:ext uri="{FF2B5EF4-FFF2-40B4-BE49-F238E27FC236}">
                <a16:creationId xmlns:a16="http://schemas.microsoft.com/office/drawing/2014/main" id="{E2E87BC7-A965-C998-A3C7-9AE7C0ACE3EF}"/>
              </a:ext>
            </a:extLst>
          </p:cNvPr>
          <p:cNvSpPr/>
          <p:nvPr/>
        </p:nvSpPr>
        <p:spPr>
          <a:xfrm flipH="1">
            <a:off x="12801600" y="3543300"/>
            <a:ext cx="990600" cy="2169825"/>
          </a:xfrm>
          <a:prstGeom prst="leftBracket">
            <a:avLst>
              <a:gd name="adj" fmla="val 0"/>
            </a:avLst>
          </a:prstGeom>
          <a:ln w="415925" cap="sq">
            <a:solidFill>
              <a:srgbClr val="FF66C4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87C41372-06F0-AE2A-9E77-66C6E16DF561}"/>
              </a:ext>
            </a:extLst>
          </p:cNvPr>
          <p:cNvSpPr/>
          <p:nvPr/>
        </p:nvSpPr>
        <p:spPr>
          <a:xfrm>
            <a:off x="10591799" y="3593849"/>
            <a:ext cx="2362201" cy="2349384"/>
          </a:xfrm>
          <a:prstGeom prst="ellipse">
            <a:avLst/>
          </a:prstGeom>
          <a:blipFill>
            <a:blip r:embed="rId2"/>
            <a:stretch>
              <a:fillRect l="-123355" t="-260670" r="-185010" b="-49922"/>
            </a:stretch>
          </a:blipFill>
        </p:spPr>
        <p:txBody>
          <a:bodyPr/>
          <a:lstStyle/>
          <a:p>
            <a:endParaRPr lang="es-C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4">
            <a:extLst>
              <a:ext uri="{FF2B5EF4-FFF2-40B4-BE49-F238E27FC236}">
                <a16:creationId xmlns:a16="http://schemas.microsoft.com/office/drawing/2014/main" id="{91413DA7-7D62-BEF2-E76E-1F5FFD42F0D2}"/>
              </a:ext>
            </a:extLst>
          </p:cNvPr>
          <p:cNvSpPr txBox="1"/>
          <p:nvPr/>
        </p:nvSpPr>
        <p:spPr>
          <a:xfrm>
            <a:off x="7110317" y="7998162"/>
            <a:ext cx="12929246" cy="14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  <a:spcBef>
                <a:spcPct val="0"/>
              </a:spcBef>
            </a:pPr>
            <a:r>
              <a:rPr lang="es-CL" sz="8000" dirty="0">
                <a:solidFill>
                  <a:srgbClr val="FF66C4"/>
                </a:solidFill>
                <a:latin typeface="Hit and Run"/>
              </a:rPr>
              <a:t>red de clientes</a:t>
            </a:r>
            <a:r>
              <a:rPr lang="es-CL" sz="15800" dirty="0">
                <a:solidFill>
                  <a:srgbClr val="FF66C4"/>
                </a:solidFill>
                <a:latin typeface="Hit and Run"/>
              </a:rPr>
              <a:t>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2A3C3F0-FEBC-C213-2EC2-59EDA4BC91BE}"/>
              </a:ext>
            </a:extLst>
          </p:cNvPr>
          <p:cNvSpPr txBox="1"/>
          <p:nvPr/>
        </p:nvSpPr>
        <p:spPr>
          <a:xfrm>
            <a:off x="7016603" y="6969410"/>
            <a:ext cx="9702800" cy="1135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900"/>
              </a:lnSpc>
              <a:spcBef>
                <a:spcPct val="0"/>
              </a:spcBef>
            </a:pPr>
            <a:r>
              <a:rPr lang="es-CL" sz="3200" dirty="0">
                <a:solidFill>
                  <a:srgbClr val="FF66C4"/>
                </a:solidFill>
                <a:latin typeface="Hit and Run"/>
              </a:rPr>
              <a:t>Son una</a:t>
            </a:r>
          </a:p>
        </p:txBody>
      </p:sp>
      <p:sp>
        <p:nvSpPr>
          <p:cNvPr id="58" name="Freeform 4">
            <a:extLst>
              <a:ext uri="{FF2B5EF4-FFF2-40B4-BE49-F238E27FC236}">
                <a16:creationId xmlns:a16="http://schemas.microsoft.com/office/drawing/2014/main" id="{4CA187CA-337A-AB25-CE3A-DF38D5FF9A5E}"/>
              </a:ext>
            </a:extLst>
          </p:cNvPr>
          <p:cNvSpPr/>
          <p:nvPr/>
        </p:nvSpPr>
        <p:spPr>
          <a:xfrm>
            <a:off x="8815688" y="2089883"/>
            <a:ext cx="8658887" cy="5447375"/>
          </a:xfrm>
          <a:custGeom>
            <a:avLst/>
            <a:gdLst/>
            <a:ahLst/>
            <a:cxnLst/>
            <a:rect l="l" t="t" r="r" b="b"/>
            <a:pathLst>
              <a:path w="5493516" h="3456015">
                <a:moveTo>
                  <a:pt x="0" y="0"/>
                </a:moveTo>
                <a:lnTo>
                  <a:pt x="5493517" y="0"/>
                </a:lnTo>
                <a:lnTo>
                  <a:pt x="5493517" y="3456015"/>
                </a:lnTo>
                <a:lnTo>
                  <a:pt x="0" y="3456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2" t="-55553" r="-4153" b="-21530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59" name="TextBox 4">
            <a:extLst>
              <a:ext uri="{FF2B5EF4-FFF2-40B4-BE49-F238E27FC236}">
                <a16:creationId xmlns:a16="http://schemas.microsoft.com/office/drawing/2014/main" id="{5BF30B2A-E538-3843-1A06-D2937662FA9C}"/>
              </a:ext>
            </a:extLst>
          </p:cNvPr>
          <p:cNvSpPr txBox="1"/>
          <p:nvPr/>
        </p:nvSpPr>
        <p:spPr>
          <a:xfrm>
            <a:off x="7008920" y="3176587"/>
            <a:ext cx="4532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9900"/>
              </a:lnSpc>
              <a:spcBef>
                <a:spcPct val="0"/>
              </a:spcBef>
              <a:defRPr sz="3200">
                <a:solidFill>
                  <a:srgbClr val="FF66C4"/>
                </a:solidFill>
                <a:latin typeface="Hit and Run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rgbClr val="51D8DB"/>
                </a:solidFill>
              </a:rPr>
              <a:t>AHORA</a:t>
            </a:r>
            <a:endParaRPr lang="en-US" sz="2000" dirty="0">
              <a:solidFill>
                <a:srgbClr val="51D8D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624</Words>
  <Application>Microsoft Macintosh PowerPoint</Application>
  <PresentationFormat>Personalizado</PresentationFormat>
  <Paragraphs>170</Paragraphs>
  <Slides>66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0" baseType="lpstr">
      <vt:lpstr>Hit and Run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Charla Marketing Digital UCSC</dc:title>
  <cp:lastModifiedBy>Nayadet Marcela Salazar Pino</cp:lastModifiedBy>
  <cp:revision>19</cp:revision>
  <dcterms:created xsi:type="dcterms:W3CDTF">2006-08-16T00:00:00Z</dcterms:created>
  <dcterms:modified xsi:type="dcterms:W3CDTF">2023-09-13T02:37:08Z</dcterms:modified>
  <dc:identifier>DAFtnHlAKqc</dc:identifier>
</cp:coreProperties>
</file>